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364" r:id="rId5"/>
    <p:sldId id="431" r:id="rId6"/>
    <p:sldId id="452" r:id="rId7"/>
    <p:sldId id="453" r:id="rId8"/>
    <p:sldId id="454" r:id="rId9"/>
    <p:sldId id="455" r:id="rId10"/>
    <p:sldId id="456" r:id="rId11"/>
    <p:sldId id="457" r:id="rId12"/>
    <p:sldId id="446" r:id="rId13"/>
    <p:sldId id="464" r:id="rId14"/>
    <p:sldId id="458" r:id="rId15"/>
    <p:sldId id="459" r:id="rId16"/>
    <p:sldId id="460" r:id="rId17"/>
    <p:sldId id="449" r:id="rId18"/>
    <p:sldId id="461" r:id="rId19"/>
    <p:sldId id="462" r:id="rId20"/>
    <p:sldId id="463" r:id="rId21"/>
    <p:sldId id="40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B59"/>
    <a:srgbClr val="4F81BD"/>
    <a:srgbClr val="71893F"/>
    <a:srgbClr val="66FF33"/>
    <a:srgbClr val="385D8A"/>
    <a:srgbClr val="E71FE7"/>
    <a:srgbClr val="FC0A94"/>
    <a:srgbClr val="00B09F"/>
    <a:srgbClr val="97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0022E9-7B63-4803-BA2C-E365A7598DF4}" v="1" dt="2020-03-30T22:59:16.4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458" autoAdjust="0"/>
  </p:normalViewPr>
  <p:slideViewPr>
    <p:cSldViewPr snapToGrid="0">
      <p:cViewPr varScale="1">
        <p:scale>
          <a:sx n="137" d="100"/>
          <a:sy n="137" d="100"/>
        </p:scale>
        <p:origin x="280" y="8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ganj, Iman,Ph.D." userId="528e1e0b-db81-4f61-b532-a0ac7c6ac721" providerId="ADAL" clId="{72C4980B-AD22-48FE-8B2E-5E5DE849E109}"/>
    <pc:docChg chg="modSld">
      <pc:chgData name="Aganj, Iman,Ph.D." userId="528e1e0b-db81-4f61-b532-a0ac7c6ac721" providerId="ADAL" clId="{72C4980B-AD22-48FE-8B2E-5E5DE849E109}" dt="2020-03-30T22:59:16.486" v="0"/>
      <pc:docMkLst>
        <pc:docMk/>
      </pc:docMkLst>
      <pc:sldChg chg="modAnim">
        <pc:chgData name="Aganj, Iman,Ph.D." userId="528e1e0b-db81-4f61-b532-a0ac7c6ac721" providerId="ADAL" clId="{72C4980B-AD22-48FE-8B2E-5E5DE849E109}" dt="2020-03-30T22:59:16.486" v="0"/>
        <pc:sldMkLst>
          <pc:docMk/>
          <pc:sldMk cId="3249788814" sldId="43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323BA6-45CB-4228-9561-46F1FE85E1F8}" type="datetimeFigureOut">
              <a:rPr lang="en-US" smtClean="0"/>
              <a:pPr/>
              <a:t>3/30/2020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342959-B65F-4240-A4A0-D59E14EC91C6}" type="slidenum">
              <a:rPr lang="en-US" smtClean="0"/>
              <a:pPr/>
              <a:t>‹#›</a:t>
            </a:fld>
            <a:endParaRPr lang="en-US"/>
          </a:p>
        </p:txBody>
      </p:sp>
    </p:spTree>
    <p:extLst>
      <p:ext uri="{BB962C8B-B14F-4D97-AF65-F5344CB8AC3E}">
        <p14:creationId xmlns:p14="http://schemas.microsoft.com/office/powerpoint/2010/main" val="859292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Hello! My name is Iman Aganj, and in this presentation, I’m going to talk about how we can identify brain connections that are resilient to disease effects, in particular Alzheimer’s disease.</a:t>
            </a:r>
          </a:p>
          <a:p>
            <a:endParaRPr lang="en-US" dirty="0"/>
          </a:p>
        </p:txBody>
      </p:sp>
      <p:sp>
        <p:nvSpPr>
          <p:cNvPr id="4" name="Slide Number Placeholder 3"/>
          <p:cNvSpPr>
            <a:spLocks noGrp="1"/>
          </p:cNvSpPr>
          <p:nvPr>
            <p:ph type="sldNum" sz="quarter" idx="10"/>
          </p:nvPr>
        </p:nvSpPr>
        <p:spPr/>
        <p:txBody>
          <a:bodyPr/>
          <a:lstStyle/>
          <a:p>
            <a:fld id="{69342959-B65F-4240-A4A0-D59E14EC91C6}" type="slidenum">
              <a:rPr lang="en-US" smtClean="0"/>
              <a:pPr/>
              <a:t>1</a:t>
            </a:fld>
            <a:endParaRPr lang="en-US"/>
          </a:p>
        </p:txBody>
      </p:sp>
    </p:spTree>
    <p:extLst>
      <p:ext uri="{BB962C8B-B14F-4D97-AF65-F5344CB8AC3E}">
        <p14:creationId xmlns:p14="http://schemas.microsoft.com/office/powerpoint/2010/main" val="80561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We processed the data using FreeSurfer to segment each image into 86 subcortical and cortical ROIs,</a:t>
                </a:r>
              </a:p>
              <a:p>
                <a:r>
                  <a:rPr lang="en-US" sz="1200" kern="1200" dirty="0">
                    <a:solidFill>
                      <a:schemeClr val="tx1"/>
                    </a:solidFill>
                    <a:effectLst/>
                    <a:latin typeface="+mn-lt"/>
                    <a:ea typeface="+mn-ea"/>
                    <a:cs typeface="+mn-cs"/>
                  </a:rPr>
                  <a:t>and then applied our conductance-based connectivity computation method to diffusion MR images to compute the structural connectivity matrices among the ROIs. This method accounts for direct and indirect (or multi-synaptic) structural connections. For the HCP subjects, we also had resting-state functional connectivity matrices.</a:t>
                </a:r>
              </a:p>
            </p:txBody>
          </p:sp>
        </mc:Choice>
        <mc:Fallback xmlns="">
          <p:sp>
            <p:nvSpPr>
              <p:cNvPr id="3" name="Notes Placeholder 2"/>
              <p:cNvSpPr>
                <a:spLocks noGrp="1"/>
              </p:cNvSpPr>
              <p:nvPr>
                <p:ph type="body" idx="1"/>
              </p:nvPr>
            </p:nvSpPr>
            <p:spPr/>
            <p:txBody>
              <a:bodyPr>
                <a:normAutofit/>
              </a:bodyPr>
              <a:lstStyle/>
              <a:p>
                <a:pPr rtl="0"/>
                <a:r>
                  <a:rPr lang="en-US" i="0"/>
                  <a:t>In a common approach to achieve symmetry, both images are deformed and compared in a mid-space, which makes the registration invariant with respect to the ordering of the images. </a:t>
                </a:r>
                <a:r>
                  <a:rPr lang="en-US" sz="1200" kern="1200">
                    <a:solidFill>
                      <a:schemeClr val="tx1"/>
                    </a:solidFill>
                    <a:effectLst/>
                    <a:latin typeface="+mn-lt"/>
                    <a:ea typeface="+mn-ea"/>
                    <a:cs typeface="+mn-cs"/>
                  </a:rPr>
                  <a:t>Such methods essentially minimize their cost functions with respect to </a:t>
                </a:r>
                <a:r>
                  <a:rPr lang="en-US" sz="1200" i="1" kern="1200">
                    <a:solidFill>
                      <a:schemeClr val="tx1"/>
                    </a:solidFill>
                    <a:effectLst/>
                    <a:latin typeface="+mn-lt"/>
                    <a:ea typeface="+mn-ea"/>
                    <a:cs typeface="+mn-cs"/>
                  </a:rPr>
                  <a:t>two</a:t>
                </a:r>
                <a:r>
                  <a:rPr lang="en-US" sz="1200" kern="120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a:solidFill>
                      <a:schemeClr val="tx1"/>
                    </a:solidFill>
                    <a:effectLst/>
                    <a:latin typeface="+mn-lt"/>
                    <a:ea typeface="+mn-ea"/>
                    <a:cs typeface="+mn-cs"/>
                  </a:rPr>
                  <a:t>one</a:t>
                </a:r>
                <a:r>
                  <a:rPr lang="en-US" sz="1200" kern="120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a:t>. </a:t>
                </a:r>
                <a:r>
                  <a:rPr lang="en-US" sz="1200" kern="120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to have opposite displacement fields, or to be the inverse of</a:t>
                </a:r>
                <a:r>
                  <a:rPr lang="en-US" sz="1200" kern="1200" baseline="0">
                    <a:solidFill>
                      <a:schemeClr val="tx1"/>
                    </a:solidFill>
                    <a:effectLst/>
                    <a:latin typeface="+mn-lt"/>
                    <a:ea typeface="+mn-ea"/>
                    <a:cs typeface="+mn-cs"/>
                  </a:rPr>
                  <a:t> each other. </a:t>
                </a:r>
                <a:r>
                  <a:rPr lang="en-US" sz="1200" kern="120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10</a:t>
            </a:fld>
            <a:endParaRPr lang="en-US"/>
          </a:p>
        </p:txBody>
      </p:sp>
    </p:spTree>
    <p:extLst>
      <p:ext uri="{BB962C8B-B14F-4D97-AF65-F5344CB8AC3E}">
        <p14:creationId xmlns:p14="http://schemas.microsoft.com/office/powerpoint/2010/main" val="3410683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On the ADNI-2 dataset, almost 2000 pairs of connections had a cross-subject correlation smaller than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−.1</m:t>
                    </m:r>
                  </m:oMath>
                </a14:m>
                <a:r>
                  <a:rPr lang="en-US" sz="1200" kern="1200" dirty="0">
                    <a:solidFill>
                      <a:schemeClr val="tx1"/>
                    </a:solidFill>
                    <a:effectLst/>
                    <a:latin typeface="+mn-lt"/>
                    <a:ea typeface="+mn-ea"/>
                    <a:cs typeface="+mn-cs"/>
                  </a:rPr>
                  <a:t>. From those, the correlation between the left insula-caudate connection and the left precentral-entorhinal connection was most significant, with a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-value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that was .006 after Bonferroni correction, and a Pearson correlation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−.3</m:t>
                    </m:r>
                  </m:oMath>
                </a14:m>
                <a:r>
                  <a:rPr lang="en-US" sz="1200" kern="1200" dirty="0">
                    <a:solidFill>
                      <a:schemeClr val="tx1"/>
                    </a:solidFill>
                    <a:effectLst/>
                    <a:latin typeface="+mn-lt"/>
                    <a:ea typeface="+mn-ea"/>
                    <a:cs typeface="+mn-cs"/>
                  </a:rPr>
                  <a:t>. In fact, the top 20 significant pairs in the surviving set all involved the insula-caudate connection.</a:t>
                </a:r>
              </a:p>
            </p:txBody>
          </p:sp>
        </mc:Choice>
        <mc:Fallback xmlns="">
          <p:sp>
            <p:nvSpPr>
              <p:cNvPr id="3" name="Notes Placeholder 2"/>
              <p:cNvSpPr>
                <a:spLocks noGrp="1"/>
              </p:cNvSpPr>
              <p:nvPr>
                <p:ph type="body" idx="1"/>
              </p:nvPr>
            </p:nvSpPr>
            <p:spPr/>
            <p:txBody>
              <a:bodyPr>
                <a:normAutofit/>
              </a:bodyPr>
              <a:lstStyle/>
              <a:p>
                <a:pPr rtl="0"/>
                <a:r>
                  <a:rPr lang="en-US" i="0"/>
                  <a:t>In a common approach to achieve symmetry, both images are deformed and compared in a mid-space, which makes the registration invariant with respect to the ordering of the images. </a:t>
                </a:r>
                <a:r>
                  <a:rPr lang="en-US" sz="1200" kern="1200">
                    <a:solidFill>
                      <a:schemeClr val="tx1"/>
                    </a:solidFill>
                    <a:effectLst/>
                    <a:latin typeface="+mn-lt"/>
                    <a:ea typeface="+mn-ea"/>
                    <a:cs typeface="+mn-cs"/>
                  </a:rPr>
                  <a:t>Such methods essentially minimize their cost functions with respect to </a:t>
                </a:r>
                <a:r>
                  <a:rPr lang="en-US" sz="1200" i="1" kern="1200">
                    <a:solidFill>
                      <a:schemeClr val="tx1"/>
                    </a:solidFill>
                    <a:effectLst/>
                    <a:latin typeface="+mn-lt"/>
                    <a:ea typeface="+mn-ea"/>
                    <a:cs typeface="+mn-cs"/>
                  </a:rPr>
                  <a:t>two</a:t>
                </a:r>
                <a:r>
                  <a:rPr lang="en-US" sz="1200" kern="120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a:solidFill>
                      <a:schemeClr val="tx1"/>
                    </a:solidFill>
                    <a:effectLst/>
                    <a:latin typeface="+mn-lt"/>
                    <a:ea typeface="+mn-ea"/>
                    <a:cs typeface="+mn-cs"/>
                  </a:rPr>
                  <a:t>one</a:t>
                </a:r>
                <a:r>
                  <a:rPr lang="en-US" sz="1200" kern="120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a:t>. </a:t>
                </a:r>
                <a:r>
                  <a:rPr lang="en-US" sz="1200" kern="120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to have opposite displacement fields, or to be the inverse of</a:t>
                </a:r>
                <a:r>
                  <a:rPr lang="en-US" sz="1200" kern="1200" baseline="0">
                    <a:solidFill>
                      <a:schemeClr val="tx1"/>
                    </a:solidFill>
                    <a:effectLst/>
                    <a:latin typeface="+mn-lt"/>
                    <a:ea typeface="+mn-ea"/>
                    <a:cs typeface="+mn-cs"/>
                  </a:rPr>
                  <a:t> each other. </a:t>
                </a:r>
                <a:r>
                  <a:rPr lang="en-US" sz="1200" kern="120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11</a:t>
            </a:fld>
            <a:endParaRPr lang="en-US"/>
          </a:p>
        </p:txBody>
      </p:sp>
    </p:spTree>
    <p:extLst>
      <p:ext uri="{BB962C8B-B14F-4D97-AF65-F5344CB8AC3E}">
        <p14:creationId xmlns:p14="http://schemas.microsoft.com/office/powerpoint/2010/main" val="3310023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Then, we tested to see if the same two connections were also inversely correlated in the </a:t>
                </a:r>
                <a:r>
                  <a:rPr lang="en-US" sz="1200" i="1" kern="1200" dirty="0">
                    <a:solidFill>
                      <a:schemeClr val="tx1"/>
                    </a:solidFill>
                    <a:effectLst/>
                    <a:latin typeface="+mn-lt"/>
                    <a:ea typeface="+mn-ea"/>
                    <a:cs typeface="+mn-cs"/>
                  </a:rPr>
                  <a:t>right</a:t>
                </a:r>
                <a:r>
                  <a:rPr lang="en-US" sz="1200" kern="1200" dirty="0">
                    <a:solidFill>
                      <a:schemeClr val="tx1"/>
                    </a:solidFill>
                    <a:effectLst/>
                    <a:latin typeface="+mn-lt"/>
                    <a:ea typeface="+mn-ea"/>
                    <a:cs typeface="+mn-cs"/>
                  </a:rPr>
                  <a:t> hemisphere, which turned out to be true with high significance – the correlation was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−.15</m:t>
                    </m:r>
                  </m:oMath>
                </a14:m>
                <a:r>
                  <a:rPr lang="en-US" sz="1200" kern="1200" dirty="0">
                    <a:solidFill>
                      <a:schemeClr val="tx1"/>
                    </a:solidFill>
                    <a:effectLst/>
                    <a:latin typeface="+mn-lt"/>
                    <a:ea typeface="+mn-ea"/>
                    <a:cs typeface="+mn-cs"/>
                  </a:rPr>
                  <a:t>, and the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-value was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.03</m:t>
                    </m:r>
                  </m:oMath>
                </a14:m>
                <a:r>
                  <a:rPr lang="en-US" sz="1200" kern="1200" dirty="0">
                    <a:solidFill>
                      <a:schemeClr val="tx1"/>
                    </a:solidFill>
                    <a:effectLst/>
                    <a:latin typeface="+mn-lt"/>
                    <a:ea typeface="+mn-ea"/>
                    <a:cs typeface="+mn-cs"/>
                  </a:rPr>
                  <a:t>. Here, note that we’re testing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specific pair of connections in the right hemisphere; so, since it’s just one test, we don’t need to correct for multiple </a:t>
                </a:r>
                <a:r>
                  <a:rPr lang="en-US" sz="1200" kern="1200" dirty="0" err="1">
                    <a:solidFill>
                      <a:schemeClr val="tx1"/>
                    </a:solidFill>
                    <a:effectLst/>
                    <a:latin typeface="+mn-lt"/>
                    <a:ea typeface="+mn-ea"/>
                    <a:cs typeface="+mn-cs"/>
                  </a:rPr>
                  <a:t>testings</a:t>
                </a:r>
                <a:r>
                  <a:rPr lang="en-US" sz="1200" kern="1200" dirty="0">
                    <a:solidFill>
                      <a:schemeClr val="tx1"/>
                    </a:solidFill>
                    <a:effectLst/>
                    <a:latin typeface="+mn-lt"/>
                    <a:ea typeface="+mn-ea"/>
                    <a:cs typeface="+mn-cs"/>
                  </a:rPr>
                  <a:t>.</a:t>
                </a:r>
              </a:p>
            </p:txBody>
          </p:sp>
        </mc:Choice>
        <mc:Fallback xmlns="">
          <p:sp>
            <p:nvSpPr>
              <p:cNvPr id="3" name="Notes Placeholder 2"/>
              <p:cNvSpPr>
                <a:spLocks noGrp="1"/>
              </p:cNvSpPr>
              <p:nvPr>
                <p:ph type="body" idx="1"/>
              </p:nvPr>
            </p:nvSpPr>
            <p:spPr/>
            <p:txBody>
              <a:bodyPr>
                <a:normAutofit/>
              </a:bodyPr>
              <a:lstStyle/>
              <a:p>
                <a:pPr rtl="0"/>
                <a:r>
                  <a:rPr lang="en-US" i="0"/>
                  <a:t>In a common approach to achieve symmetry, both images are deformed and compared in a mid-space, which makes the registration invariant with respect to the ordering of the images. </a:t>
                </a:r>
                <a:r>
                  <a:rPr lang="en-US" sz="1200" kern="1200">
                    <a:solidFill>
                      <a:schemeClr val="tx1"/>
                    </a:solidFill>
                    <a:effectLst/>
                    <a:latin typeface="+mn-lt"/>
                    <a:ea typeface="+mn-ea"/>
                    <a:cs typeface="+mn-cs"/>
                  </a:rPr>
                  <a:t>Such methods essentially minimize their cost functions with respect to </a:t>
                </a:r>
                <a:r>
                  <a:rPr lang="en-US" sz="1200" i="1" kern="1200">
                    <a:solidFill>
                      <a:schemeClr val="tx1"/>
                    </a:solidFill>
                    <a:effectLst/>
                    <a:latin typeface="+mn-lt"/>
                    <a:ea typeface="+mn-ea"/>
                    <a:cs typeface="+mn-cs"/>
                  </a:rPr>
                  <a:t>two</a:t>
                </a:r>
                <a:r>
                  <a:rPr lang="en-US" sz="1200" kern="120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a:solidFill>
                      <a:schemeClr val="tx1"/>
                    </a:solidFill>
                    <a:effectLst/>
                    <a:latin typeface="+mn-lt"/>
                    <a:ea typeface="+mn-ea"/>
                    <a:cs typeface="+mn-cs"/>
                  </a:rPr>
                  <a:t>one</a:t>
                </a:r>
                <a:r>
                  <a:rPr lang="en-US" sz="1200" kern="120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a:t>. </a:t>
                </a:r>
                <a:r>
                  <a:rPr lang="en-US" sz="1200" kern="120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to have opposite displacement fields, or to be the inverse of</a:t>
                </a:r>
                <a:r>
                  <a:rPr lang="en-US" sz="1200" kern="1200" baseline="0">
                    <a:solidFill>
                      <a:schemeClr val="tx1"/>
                    </a:solidFill>
                    <a:effectLst/>
                    <a:latin typeface="+mn-lt"/>
                    <a:ea typeface="+mn-ea"/>
                    <a:cs typeface="+mn-cs"/>
                  </a:rPr>
                  <a:t> each other. </a:t>
                </a:r>
                <a:r>
                  <a:rPr lang="en-US" sz="1200" kern="120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12</a:t>
            </a:fld>
            <a:endParaRPr lang="en-US"/>
          </a:p>
        </p:txBody>
      </p:sp>
    </p:spTree>
    <p:extLst>
      <p:ext uri="{BB962C8B-B14F-4D97-AF65-F5344CB8AC3E}">
        <p14:creationId xmlns:p14="http://schemas.microsoft.com/office/powerpoint/2010/main" val="595722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Next, to externally validate our result, we tried to replicate it in the OASIS-3 dataset. So, we tested the hypothesis that this pair of insula-caudate and precentral-entorhinal connections were also negatively correlated in this new dataset. As you can see, the hypothesis was validated in OASIS-3 with high significance in both hemispheres.</a:t>
                </a:r>
              </a:p>
            </p:txBody>
          </p:sp>
        </mc:Choice>
        <mc:Fallback xmlns="">
          <p:sp>
            <p:nvSpPr>
              <p:cNvPr id="3" name="Notes Placeholder 2"/>
              <p:cNvSpPr>
                <a:spLocks noGrp="1"/>
              </p:cNvSpPr>
              <p:nvPr>
                <p:ph type="body" idx="1"/>
              </p:nvPr>
            </p:nvSpPr>
            <p:spPr/>
            <p:txBody>
              <a:bodyPr>
                <a:normAutofit/>
              </a:bodyPr>
              <a:lstStyle/>
              <a:p>
                <a:pPr rtl="0"/>
                <a:r>
                  <a:rPr lang="en-US" i="0"/>
                  <a:t>In a common approach to achieve symmetry, both images are deformed and compared in a mid-space, which makes the registration invariant with respect to the ordering of the images. </a:t>
                </a:r>
                <a:r>
                  <a:rPr lang="en-US" sz="1200" kern="1200">
                    <a:solidFill>
                      <a:schemeClr val="tx1"/>
                    </a:solidFill>
                    <a:effectLst/>
                    <a:latin typeface="+mn-lt"/>
                    <a:ea typeface="+mn-ea"/>
                    <a:cs typeface="+mn-cs"/>
                  </a:rPr>
                  <a:t>Such methods essentially minimize their cost functions with respect to </a:t>
                </a:r>
                <a:r>
                  <a:rPr lang="en-US" sz="1200" i="1" kern="1200">
                    <a:solidFill>
                      <a:schemeClr val="tx1"/>
                    </a:solidFill>
                    <a:effectLst/>
                    <a:latin typeface="+mn-lt"/>
                    <a:ea typeface="+mn-ea"/>
                    <a:cs typeface="+mn-cs"/>
                  </a:rPr>
                  <a:t>two</a:t>
                </a:r>
                <a:r>
                  <a:rPr lang="en-US" sz="1200" kern="120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a:solidFill>
                      <a:schemeClr val="tx1"/>
                    </a:solidFill>
                    <a:effectLst/>
                    <a:latin typeface="+mn-lt"/>
                    <a:ea typeface="+mn-ea"/>
                    <a:cs typeface="+mn-cs"/>
                  </a:rPr>
                  <a:t>one</a:t>
                </a:r>
                <a:r>
                  <a:rPr lang="en-US" sz="1200" kern="120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a:t>. </a:t>
                </a:r>
                <a:r>
                  <a:rPr lang="en-US" sz="1200" kern="120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to have opposite displacement fields, or to be the inverse of</a:t>
                </a:r>
                <a:r>
                  <a:rPr lang="en-US" sz="1200" kern="1200" baseline="0">
                    <a:solidFill>
                      <a:schemeClr val="tx1"/>
                    </a:solidFill>
                    <a:effectLst/>
                    <a:latin typeface="+mn-lt"/>
                    <a:ea typeface="+mn-ea"/>
                    <a:cs typeface="+mn-cs"/>
                  </a:rPr>
                  <a:t> each other. </a:t>
                </a:r>
                <a:r>
                  <a:rPr lang="en-US" sz="1200" kern="120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13</a:t>
            </a:fld>
            <a:endParaRPr lang="en-US"/>
          </a:p>
        </p:txBody>
      </p:sp>
    </p:spTree>
    <p:extLst>
      <p:ext uri="{BB962C8B-B14F-4D97-AF65-F5344CB8AC3E}">
        <p14:creationId xmlns:p14="http://schemas.microsoft.com/office/powerpoint/2010/main" val="3509157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Finally, in the OASIS-3 dataset, we correlated the strengths of the connections that we had identified with two cognitive performance measures: the Clinical Dementia Rating (or CDR) and the Mini‐Mental State Examination score (or MMSE). As we expected, mean brain connectivity was significantly correlated: negatively with the CDR and positively with the MMSE. The caudate-insula connection, in both hemispheres, also had a significant correlation with CDR and MMSE, however the correlation always had the opposite sign compared to mean brain connectivity.</a:t>
                </a:r>
              </a:p>
            </p:txBody>
          </p:sp>
        </mc:Choice>
        <mc:Fallback xmlns="">
          <p:sp>
            <p:nvSpPr>
              <p:cNvPr id="3" name="Notes Placeholder 2"/>
              <p:cNvSpPr>
                <a:spLocks noGrp="1"/>
              </p:cNvSpPr>
              <p:nvPr>
                <p:ph type="body" idx="1"/>
              </p:nvPr>
            </p:nvSpPr>
            <p:spPr/>
            <p:txBody>
              <a:bodyPr>
                <a:normAutofit/>
              </a:bodyPr>
              <a:lstStyle/>
              <a:p>
                <a:pPr rtl="0"/>
                <a:r>
                  <a:rPr lang="en-US" i="0"/>
                  <a:t>In a common approach to achieve symmetry, both images are deformed and compared in a mid-space, which makes the registration invariant with respect to the ordering of the images. </a:t>
                </a:r>
                <a:r>
                  <a:rPr lang="en-US" sz="1200" kern="1200">
                    <a:solidFill>
                      <a:schemeClr val="tx1"/>
                    </a:solidFill>
                    <a:effectLst/>
                    <a:latin typeface="+mn-lt"/>
                    <a:ea typeface="+mn-ea"/>
                    <a:cs typeface="+mn-cs"/>
                  </a:rPr>
                  <a:t>Such methods essentially minimize their cost functions with respect to </a:t>
                </a:r>
                <a:r>
                  <a:rPr lang="en-US" sz="1200" i="1" kern="1200">
                    <a:solidFill>
                      <a:schemeClr val="tx1"/>
                    </a:solidFill>
                    <a:effectLst/>
                    <a:latin typeface="+mn-lt"/>
                    <a:ea typeface="+mn-ea"/>
                    <a:cs typeface="+mn-cs"/>
                  </a:rPr>
                  <a:t>two</a:t>
                </a:r>
                <a:r>
                  <a:rPr lang="en-US" sz="1200" kern="120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a:solidFill>
                      <a:schemeClr val="tx1"/>
                    </a:solidFill>
                    <a:effectLst/>
                    <a:latin typeface="+mn-lt"/>
                    <a:ea typeface="+mn-ea"/>
                    <a:cs typeface="+mn-cs"/>
                  </a:rPr>
                  <a:t>one</a:t>
                </a:r>
                <a:r>
                  <a:rPr lang="en-US" sz="1200" kern="120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a:t>. </a:t>
                </a:r>
                <a:r>
                  <a:rPr lang="en-US" sz="1200" kern="120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to have opposite displacement fields, or to be the inverse of</a:t>
                </a:r>
                <a:r>
                  <a:rPr lang="en-US" sz="1200" kern="1200" baseline="0">
                    <a:solidFill>
                      <a:schemeClr val="tx1"/>
                    </a:solidFill>
                    <a:effectLst/>
                    <a:latin typeface="+mn-lt"/>
                    <a:ea typeface="+mn-ea"/>
                    <a:cs typeface="+mn-cs"/>
                  </a:rPr>
                  <a:t> each other. </a:t>
                </a:r>
                <a:r>
                  <a:rPr lang="en-US" sz="1200" kern="120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14</a:t>
            </a:fld>
            <a:endParaRPr lang="en-US"/>
          </a:p>
        </p:txBody>
      </p:sp>
    </p:spTree>
    <p:extLst>
      <p:ext uri="{BB962C8B-B14F-4D97-AF65-F5344CB8AC3E}">
        <p14:creationId xmlns:p14="http://schemas.microsoft.com/office/powerpoint/2010/main" val="2270060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I’d like to also report some negative results. First of all, we didn’t see an anticorrelation between the pair of insula-caudate and precentral-entorhinal connections across the young-adult HCP subjects, either in structural or functional connectivity.</a:t>
                </a:r>
              </a:p>
              <a:p>
                <a:r>
                  <a:rPr lang="en-US" sz="1200" kern="1200" dirty="0">
                    <a:solidFill>
                      <a:schemeClr val="tx1"/>
                    </a:solidFill>
                    <a:effectLst/>
                    <a:latin typeface="+mn-lt"/>
                    <a:ea typeface="+mn-ea"/>
                    <a:cs typeface="+mn-cs"/>
                  </a:rPr>
                  <a:t>The other negative finding was that, when we reversed the order of ADNI-2 and OASIS-3 datasets in our experiment, the most significantly anti-correlated pair that we found in OASIS-3 was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negatively correlated in ADNI-2.</a:t>
                </a:r>
              </a:p>
            </p:txBody>
          </p:sp>
        </mc:Choice>
        <mc:Fallback xmlns="">
          <p:sp>
            <p:nvSpPr>
              <p:cNvPr id="3" name="Notes Placeholder 2"/>
              <p:cNvSpPr>
                <a:spLocks noGrp="1"/>
              </p:cNvSpPr>
              <p:nvPr>
                <p:ph type="body" idx="1"/>
              </p:nvPr>
            </p:nvSpPr>
            <p:spPr/>
            <p:txBody>
              <a:bodyPr>
                <a:normAutofit/>
              </a:bodyPr>
              <a:lstStyle/>
              <a:p>
                <a:pPr rtl="0"/>
                <a:r>
                  <a:rPr lang="en-US" i="0"/>
                  <a:t>In a common approach to achieve symmetry, both images are deformed and compared in a mid-space, which makes the registration invariant with respect to the ordering of the images. </a:t>
                </a:r>
                <a:r>
                  <a:rPr lang="en-US" sz="1200" kern="1200">
                    <a:solidFill>
                      <a:schemeClr val="tx1"/>
                    </a:solidFill>
                    <a:effectLst/>
                    <a:latin typeface="+mn-lt"/>
                    <a:ea typeface="+mn-ea"/>
                    <a:cs typeface="+mn-cs"/>
                  </a:rPr>
                  <a:t>Such methods essentially minimize their cost functions with respect to </a:t>
                </a:r>
                <a:r>
                  <a:rPr lang="en-US" sz="1200" i="1" kern="1200">
                    <a:solidFill>
                      <a:schemeClr val="tx1"/>
                    </a:solidFill>
                    <a:effectLst/>
                    <a:latin typeface="+mn-lt"/>
                    <a:ea typeface="+mn-ea"/>
                    <a:cs typeface="+mn-cs"/>
                  </a:rPr>
                  <a:t>two</a:t>
                </a:r>
                <a:r>
                  <a:rPr lang="en-US" sz="1200" kern="120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a:solidFill>
                      <a:schemeClr val="tx1"/>
                    </a:solidFill>
                    <a:effectLst/>
                    <a:latin typeface="+mn-lt"/>
                    <a:ea typeface="+mn-ea"/>
                    <a:cs typeface="+mn-cs"/>
                  </a:rPr>
                  <a:t>one</a:t>
                </a:r>
                <a:r>
                  <a:rPr lang="en-US" sz="1200" kern="120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a:t>. </a:t>
                </a:r>
                <a:r>
                  <a:rPr lang="en-US" sz="1200" kern="120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to have opposite displacement fields, or to be the inverse of</a:t>
                </a:r>
                <a:r>
                  <a:rPr lang="en-US" sz="1200" kern="1200" baseline="0">
                    <a:solidFill>
                      <a:schemeClr val="tx1"/>
                    </a:solidFill>
                    <a:effectLst/>
                    <a:latin typeface="+mn-lt"/>
                    <a:ea typeface="+mn-ea"/>
                    <a:cs typeface="+mn-cs"/>
                  </a:rPr>
                  <a:t> each other. </a:t>
                </a:r>
                <a:r>
                  <a:rPr lang="en-US" sz="1200" kern="120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15</a:t>
            </a:fld>
            <a:endParaRPr lang="en-US"/>
          </a:p>
        </p:txBody>
      </p:sp>
    </p:spTree>
    <p:extLst>
      <p:ext uri="{BB962C8B-B14F-4D97-AF65-F5344CB8AC3E}">
        <p14:creationId xmlns:p14="http://schemas.microsoft.com/office/powerpoint/2010/main" val="2689836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 anti-correlation that we found between the caudate-insula connection and other connections in the brain is actually consistent with some other findings in the literature. For example:</a:t>
                </a:r>
              </a:p>
              <a:p>
                <a:pPr lvl="0"/>
                <a:r>
                  <a:rPr lang="en-US" sz="1200" kern="1200" dirty="0">
                    <a:solidFill>
                      <a:schemeClr val="tx1"/>
                    </a:solidFill>
                    <a:effectLst/>
                    <a:latin typeface="+mn-lt"/>
                    <a:ea typeface="+mn-ea"/>
                    <a:cs typeface="+mn-cs"/>
                  </a:rPr>
                  <a:t>diffusion fractional anisotropy in the left caudate has been reported to increase in pre-symptomatic familial Alzheimer’s disease. That could cause the connectivity quantification algorithm to output an elevated caudal structural connectivity. Note that </a:t>
                </a:r>
                <a:r>
                  <a:rPr lang="en-US" sz="1200" i="1" kern="1200" dirty="0">
                    <a:solidFill>
                      <a:schemeClr val="tx1"/>
                    </a:solidFill>
                    <a:effectLst/>
                    <a:latin typeface="+mn-lt"/>
                    <a:ea typeface="+mn-ea"/>
                    <a:cs typeface="+mn-cs"/>
                  </a:rPr>
                  <a:t>we</a:t>
                </a:r>
                <a:r>
                  <a:rPr lang="en-US" sz="1200" kern="1200" dirty="0">
                    <a:solidFill>
                      <a:schemeClr val="tx1"/>
                    </a:solidFill>
                    <a:effectLst/>
                    <a:latin typeface="+mn-lt"/>
                    <a:ea typeface="+mn-ea"/>
                    <a:cs typeface="+mn-cs"/>
                  </a:rPr>
                  <a:t> found the anticorrelation to be more significant in the </a:t>
                </a:r>
                <a:r>
                  <a:rPr lang="en-US" sz="1200" i="1" kern="1200" dirty="0">
                    <a:solidFill>
                      <a:schemeClr val="tx1"/>
                    </a:solidFill>
                    <a:effectLst/>
                    <a:latin typeface="+mn-lt"/>
                    <a:ea typeface="+mn-ea"/>
                    <a:cs typeface="+mn-cs"/>
                  </a:rPr>
                  <a:t>left</a:t>
                </a:r>
                <a:r>
                  <a:rPr lang="en-US" sz="1200" kern="1200" dirty="0">
                    <a:solidFill>
                      <a:schemeClr val="tx1"/>
                    </a:solidFill>
                    <a:effectLst/>
                    <a:latin typeface="+mn-lt"/>
                    <a:ea typeface="+mn-ea"/>
                    <a:cs typeface="+mn-cs"/>
                  </a:rPr>
                  <a:t> hemisphere too.</a:t>
                </a:r>
              </a:p>
              <a:p>
                <a:pPr lvl="0"/>
                <a:r>
                  <a:rPr lang="en-US" sz="1200" kern="1200" dirty="0">
                    <a:solidFill>
                      <a:schemeClr val="tx1"/>
                    </a:solidFill>
                    <a:effectLst/>
                    <a:latin typeface="+mn-lt"/>
                    <a:ea typeface="+mn-ea"/>
                    <a:cs typeface="+mn-cs"/>
                  </a:rPr>
                  <a:t>There are also other Alzheimer’s-disease papers that report increases in structural connectivity in the right insula, and in functional connectivity between the frontal lobe and the corpus striatum.</a:t>
                </a:r>
              </a:p>
            </p:txBody>
          </p:sp>
        </mc:Choice>
        <mc:Fallback xmlns="">
          <p:sp>
            <p:nvSpPr>
              <p:cNvPr id="3" name="Notes Placeholder 2"/>
              <p:cNvSpPr>
                <a:spLocks noGrp="1"/>
              </p:cNvSpPr>
              <p:nvPr>
                <p:ph type="body" idx="1"/>
              </p:nvPr>
            </p:nvSpPr>
            <p:spPr/>
            <p:txBody>
              <a:bodyPr>
                <a:normAutofit/>
              </a:bodyPr>
              <a:lstStyle/>
              <a:p>
                <a:pPr rtl="0"/>
                <a:r>
                  <a:rPr lang="en-US" i="0"/>
                  <a:t>In a common approach to achieve symmetry, both images are deformed and compared in a mid-space, which makes the registration invariant with respect to the ordering of the images. </a:t>
                </a:r>
                <a:r>
                  <a:rPr lang="en-US" sz="1200" kern="1200">
                    <a:solidFill>
                      <a:schemeClr val="tx1"/>
                    </a:solidFill>
                    <a:effectLst/>
                    <a:latin typeface="+mn-lt"/>
                    <a:ea typeface="+mn-ea"/>
                    <a:cs typeface="+mn-cs"/>
                  </a:rPr>
                  <a:t>Such methods essentially minimize their cost functions with respect to </a:t>
                </a:r>
                <a:r>
                  <a:rPr lang="en-US" sz="1200" i="1" kern="1200">
                    <a:solidFill>
                      <a:schemeClr val="tx1"/>
                    </a:solidFill>
                    <a:effectLst/>
                    <a:latin typeface="+mn-lt"/>
                    <a:ea typeface="+mn-ea"/>
                    <a:cs typeface="+mn-cs"/>
                  </a:rPr>
                  <a:t>two</a:t>
                </a:r>
                <a:r>
                  <a:rPr lang="en-US" sz="1200" kern="120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a:solidFill>
                      <a:schemeClr val="tx1"/>
                    </a:solidFill>
                    <a:effectLst/>
                    <a:latin typeface="+mn-lt"/>
                    <a:ea typeface="+mn-ea"/>
                    <a:cs typeface="+mn-cs"/>
                  </a:rPr>
                  <a:t>one</a:t>
                </a:r>
                <a:r>
                  <a:rPr lang="en-US" sz="1200" kern="120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a:t>. </a:t>
                </a:r>
                <a:r>
                  <a:rPr lang="en-US" sz="1200" kern="120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to have opposite displacement fields, or to be the inverse of</a:t>
                </a:r>
                <a:r>
                  <a:rPr lang="en-US" sz="1200" kern="1200" baseline="0">
                    <a:solidFill>
                      <a:schemeClr val="tx1"/>
                    </a:solidFill>
                    <a:effectLst/>
                    <a:latin typeface="+mn-lt"/>
                    <a:ea typeface="+mn-ea"/>
                    <a:cs typeface="+mn-cs"/>
                  </a:rPr>
                  <a:t> each other. </a:t>
                </a:r>
                <a:r>
                  <a:rPr lang="en-US" sz="1200" kern="120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16</a:t>
            </a:fld>
            <a:endParaRPr lang="en-US"/>
          </a:p>
        </p:txBody>
      </p:sp>
    </p:spTree>
    <p:extLst>
      <p:ext uri="{BB962C8B-B14F-4D97-AF65-F5344CB8AC3E}">
        <p14:creationId xmlns:p14="http://schemas.microsoft.com/office/powerpoint/2010/main" val="3081281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I’d like to finish this presentation by mentioning that an increase in the measured structural connectivity could be stemming from factors other than an actual strengthening of the tract.</a:t>
                </a:r>
              </a:p>
              <a:p>
                <a:r>
                  <a:rPr lang="en-US" sz="1200" kern="1200" dirty="0">
                    <a:solidFill>
                      <a:schemeClr val="tx1"/>
                    </a:solidFill>
                    <a:effectLst/>
                    <a:latin typeface="+mn-lt"/>
                    <a:ea typeface="+mn-ea"/>
                    <a:cs typeface="+mn-cs"/>
                  </a:rPr>
                  <a:t>For example, white-matter atrophy, volume reduction [45], and other geometrical variabilities could make the regions closer to each other, which could lead to an artifactually elevated measured structural connectivity.</a:t>
                </a:r>
              </a:p>
              <a:p>
                <a:r>
                  <a:rPr lang="en-US" sz="1200" kern="1200" dirty="0">
                    <a:solidFill>
                      <a:schemeClr val="tx1"/>
                    </a:solidFill>
                    <a:effectLst/>
                    <a:latin typeface="+mn-lt"/>
                    <a:ea typeface="+mn-ea"/>
                    <a:cs typeface="+mn-cs"/>
                  </a:rPr>
                  <a:t>Also, in regions with fiber crossing, selective axonal loss can lead to an increase in diffusion fractional anisotropy, which could result in an overestimation of structural connectivity.</a:t>
                </a:r>
              </a:p>
              <a:p>
                <a:r>
                  <a:rPr lang="en-US" sz="1200" kern="1200" dirty="0">
                    <a:solidFill>
                      <a:schemeClr val="tx1"/>
                    </a:solidFill>
                    <a:effectLst/>
                    <a:latin typeface="+mn-lt"/>
                    <a:ea typeface="+mn-ea"/>
                    <a:cs typeface="+mn-cs"/>
                  </a:rPr>
                  <a:t>In future work, we’ll study the relationship between anticorrelated connections and cognitive performance on </a:t>
                </a:r>
                <a:r>
                  <a:rPr lang="en-US" sz="1200" i="1" kern="1200" dirty="0">
                    <a:solidFill>
                      <a:schemeClr val="tx1"/>
                    </a:solidFill>
                    <a:effectLst/>
                    <a:latin typeface="+mn-lt"/>
                    <a:ea typeface="+mn-ea"/>
                    <a:cs typeface="+mn-cs"/>
                  </a:rPr>
                  <a:t>longitudinal</a:t>
                </a:r>
                <a:r>
                  <a:rPr lang="en-US" sz="1200" kern="1200" dirty="0">
                    <a:solidFill>
                      <a:schemeClr val="tx1"/>
                    </a:solidFill>
                    <a:effectLst/>
                    <a:latin typeface="+mn-lt"/>
                    <a:ea typeface="+mn-ea"/>
                    <a:cs typeface="+mn-cs"/>
                  </a:rPr>
                  <a:t> data, which will hopefully clarify whether or not such anticorrelations are actually a result of compensation.</a:t>
                </a:r>
              </a:p>
            </p:txBody>
          </p:sp>
        </mc:Choice>
        <mc:Fallback xmlns="">
          <p:sp>
            <p:nvSpPr>
              <p:cNvPr id="3" name="Notes Placeholder 2"/>
              <p:cNvSpPr>
                <a:spLocks noGrp="1"/>
              </p:cNvSpPr>
              <p:nvPr>
                <p:ph type="body" idx="1"/>
              </p:nvPr>
            </p:nvSpPr>
            <p:spPr/>
            <p:txBody>
              <a:bodyPr>
                <a:normAutofit/>
              </a:bodyPr>
              <a:lstStyle/>
              <a:p>
                <a:pPr rtl="0"/>
                <a:r>
                  <a:rPr lang="en-US" i="0"/>
                  <a:t>In a common approach to achieve symmetry, both images are deformed and compared in a mid-space, which makes the registration invariant with respect to the ordering of the images. </a:t>
                </a:r>
                <a:r>
                  <a:rPr lang="en-US" sz="1200" kern="1200">
                    <a:solidFill>
                      <a:schemeClr val="tx1"/>
                    </a:solidFill>
                    <a:effectLst/>
                    <a:latin typeface="+mn-lt"/>
                    <a:ea typeface="+mn-ea"/>
                    <a:cs typeface="+mn-cs"/>
                  </a:rPr>
                  <a:t>Such methods essentially minimize their cost functions with respect to </a:t>
                </a:r>
                <a:r>
                  <a:rPr lang="en-US" sz="1200" i="1" kern="1200">
                    <a:solidFill>
                      <a:schemeClr val="tx1"/>
                    </a:solidFill>
                    <a:effectLst/>
                    <a:latin typeface="+mn-lt"/>
                    <a:ea typeface="+mn-ea"/>
                    <a:cs typeface="+mn-cs"/>
                  </a:rPr>
                  <a:t>two</a:t>
                </a:r>
                <a:r>
                  <a:rPr lang="en-US" sz="1200" kern="120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a:solidFill>
                      <a:schemeClr val="tx1"/>
                    </a:solidFill>
                    <a:effectLst/>
                    <a:latin typeface="+mn-lt"/>
                    <a:ea typeface="+mn-ea"/>
                    <a:cs typeface="+mn-cs"/>
                  </a:rPr>
                  <a:t>one</a:t>
                </a:r>
                <a:r>
                  <a:rPr lang="en-US" sz="1200" kern="120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a:t>. </a:t>
                </a:r>
                <a:r>
                  <a:rPr lang="en-US" sz="1200" kern="120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to have opposite displacement fields, or to be the inverse of</a:t>
                </a:r>
                <a:r>
                  <a:rPr lang="en-US" sz="1200" kern="1200" baseline="0">
                    <a:solidFill>
                      <a:schemeClr val="tx1"/>
                    </a:solidFill>
                    <a:effectLst/>
                    <a:latin typeface="+mn-lt"/>
                    <a:ea typeface="+mn-ea"/>
                    <a:cs typeface="+mn-cs"/>
                  </a:rPr>
                  <a:t> each other. </a:t>
                </a:r>
                <a:r>
                  <a:rPr lang="en-US" sz="1200" kern="120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17</a:t>
            </a:fld>
            <a:endParaRPr lang="en-US"/>
          </a:p>
        </p:txBody>
      </p:sp>
    </p:spTree>
    <p:extLst>
      <p:ext uri="{BB962C8B-B14F-4D97-AF65-F5344CB8AC3E}">
        <p14:creationId xmlns:p14="http://schemas.microsoft.com/office/powerpoint/2010/main" val="3136530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Thanks a lot for your attention!</a:t>
            </a:r>
          </a:p>
        </p:txBody>
      </p:sp>
      <p:sp>
        <p:nvSpPr>
          <p:cNvPr id="4" name="Slide Number Placeholder 3"/>
          <p:cNvSpPr>
            <a:spLocks noGrp="1"/>
          </p:cNvSpPr>
          <p:nvPr>
            <p:ph type="sldNum" sz="quarter" idx="10"/>
          </p:nvPr>
        </p:nvSpPr>
        <p:spPr/>
        <p:txBody>
          <a:bodyPr/>
          <a:lstStyle/>
          <a:p>
            <a:fld id="{69342959-B65F-4240-A4A0-D59E14EC91C6}" type="slidenum">
              <a:rPr lang="en-US" smtClean="0"/>
              <a:pPr/>
              <a:t>18</a:t>
            </a:fld>
            <a:endParaRPr lang="en-US"/>
          </a:p>
        </p:txBody>
      </p:sp>
    </p:spTree>
    <p:extLst>
      <p:ext uri="{BB962C8B-B14F-4D97-AF65-F5344CB8AC3E}">
        <p14:creationId xmlns:p14="http://schemas.microsoft.com/office/powerpoint/2010/main" val="823838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lvl="0" rtl="0"/>
                <a:r>
                  <a:rPr lang="en-US" sz="1200" kern="1200" dirty="0">
                    <a:solidFill>
                      <a:schemeClr val="tx1"/>
                    </a:solidFill>
                    <a:effectLst/>
                    <a:latin typeface="+mn-lt"/>
                    <a:ea typeface="+mn-ea"/>
                    <a:cs typeface="+mn-cs"/>
                  </a:rPr>
                  <a:t>Brain connectivity, which can be quantified using diffusion MRI and resting-state function MRI, has been shown to decrease in Alzheimer’s disease. However, this is often accompanied by brain reorganization and plasticity.</a:t>
                </a:r>
              </a:p>
              <a:p>
                <a:pPr lvl="0"/>
                <a:r>
                  <a:rPr lang="en-US" sz="1200" kern="1200" dirty="0">
                    <a:solidFill>
                      <a:schemeClr val="tx1"/>
                    </a:solidFill>
                    <a:effectLst/>
                    <a:latin typeface="+mn-lt"/>
                    <a:ea typeface="+mn-ea"/>
                    <a:cs typeface="+mn-cs"/>
                  </a:rPr>
                  <a:t>Early in the disease, connectivity in some brain regions (e.g. frontal regions) increases; and this could possibly be due to a compensatory reallocation of cognitive resources. But it eventually declines as the disease progresses.</a:t>
                </a:r>
              </a:p>
              <a:p>
                <a:pPr lvl="0"/>
                <a:r>
                  <a:rPr lang="en-US" sz="1200" kern="1200" dirty="0">
                    <a:solidFill>
                      <a:schemeClr val="tx1"/>
                    </a:solidFill>
                    <a:effectLst/>
                    <a:latin typeface="+mn-lt"/>
                    <a:ea typeface="+mn-ea"/>
                    <a:cs typeface="+mn-cs"/>
                  </a:rPr>
                  <a:t>It’s been argued that this (sort of) transient resiliency of the brain networks helps to preserve some memory and attention ability in early Alzheimer’s disease. This notion is called the “cognitive reserve”.</a:t>
                </a:r>
              </a:p>
              <a:p>
                <a:pPr lvl="0"/>
                <a:r>
                  <a:rPr lang="en-US" sz="1200" kern="1200" dirty="0">
                    <a:solidFill>
                      <a:schemeClr val="tx1"/>
                    </a:solidFill>
                    <a:effectLst/>
                    <a:latin typeface="+mn-lt"/>
                    <a:ea typeface="+mn-ea"/>
                    <a:cs typeface="+mn-cs"/>
                  </a:rPr>
                  <a:t>Identifying compensatory enhancement in connectivity is important, because:</a:t>
                </a:r>
              </a:p>
              <a:p>
                <a:pPr lvl="1"/>
                <a:r>
                  <a:rPr lang="en-US" sz="1200" kern="1200" dirty="0">
                    <a:solidFill>
                      <a:schemeClr val="tx1"/>
                    </a:solidFill>
                    <a:effectLst/>
                    <a:latin typeface="+mn-lt"/>
                    <a:ea typeface="+mn-ea"/>
                    <a:cs typeface="+mn-cs"/>
                  </a:rPr>
                  <a:t>it can complicate the relationship between brain pathology and functional measures when it’s present along with degeneration in prodromal Alzheimer’s disease.</a:t>
                </a:r>
              </a:p>
              <a:p>
                <a:pPr lvl="1"/>
                <a:r>
                  <a:rPr lang="en-US" sz="1200" kern="1200" dirty="0">
                    <a:solidFill>
                      <a:schemeClr val="tx1"/>
                    </a:solidFill>
                    <a:effectLst/>
                    <a:latin typeface="+mn-lt"/>
                    <a:ea typeface="+mn-ea"/>
                    <a:cs typeface="+mn-cs"/>
                  </a:rPr>
                  <a:t>But it’s also useful as a biomarker for differential diagnosis, e.g. to distinguish behavioral variant frontotemporal dementia from Alzheimer’s disease.</a:t>
                </a:r>
              </a:p>
            </p:txBody>
          </p:sp>
        </mc:Choice>
        <mc:Fallback xmlns="">
          <p:sp>
            <p:nvSpPr>
              <p:cNvPr id="3" name="Notes Placeholder 2"/>
              <p:cNvSpPr>
                <a:spLocks noGrp="1"/>
              </p:cNvSpPr>
              <p:nvPr>
                <p:ph type="body" idx="1"/>
              </p:nvPr>
            </p:nvSpPr>
            <p:spPr/>
            <p:txBody>
              <a:bodyPr>
                <a:normAutofit/>
              </a:bodyPr>
              <a:lstStyle/>
              <a:p>
                <a:pPr rtl="0"/>
                <a:r>
                  <a:rPr lang="en-US" i="0"/>
                  <a:t>In a common approach to achieve symmetry, both images are deformed and compared in a mid-space, which makes the registration invariant with respect to the ordering of the images. </a:t>
                </a:r>
                <a:r>
                  <a:rPr lang="en-US" sz="1200" kern="1200">
                    <a:solidFill>
                      <a:schemeClr val="tx1"/>
                    </a:solidFill>
                    <a:effectLst/>
                    <a:latin typeface="+mn-lt"/>
                    <a:ea typeface="+mn-ea"/>
                    <a:cs typeface="+mn-cs"/>
                  </a:rPr>
                  <a:t>Such methods essentially minimize their cost functions with respect to </a:t>
                </a:r>
                <a:r>
                  <a:rPr lang="en-US" sz="1200" i="1" kern="1200">
                    <a:solidFill>
                      <a:schemeClr val="tx1"/>
                    </a:solidFill>
                    <a:effectLst/>
                    <a:latin typeface="+mn-lt"/>
                    <a:ea typeface="+mn-ea"/>
                    <a:cs typeface="+mn-cs"/>
                  </a:rPr>
                  <a:t>two</a:t>
                </a:r>
                <a:r>
                  <a:rPr lang="en-US" sz="1200" kern="120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a:solidFill>
                      <a:schemeClr val="tx1"/>
                    </a:solidFill>
                    <a:effectLst/>
                    <a:latin typeface="+mn-lt"/>
                    <a:ea typeface="+mn-ea"/>
                    <a:cs typeface="+mn-cs"/>
                  </a:rPr>
                  <a:t>one</a:t>
                </a:r>
                <a:r>
                  <a:rPr lang="en-US" sz="1200" kern="120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a:t>. </a:t>
                </a:r>
                <a:r>
                  <a:rPr lang="en-US" sz="1200" kern="120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to have opposite displacement fields, or to be the inverse of</a:t>
                </a:r>
                <a:r>
                  <a:rPr lang="en-US" sz="1200" kern="1200" baseline="0">
                    <a:solidFill>
                      <a:schemeClr val="tx1"/>
                    </a:solidFill>
                    <a:effectLst/>
                    <a:latin typeface="+mn-lt"/>
                    <a:ea typeface="+mn-ea"/>
                    <a:cs typeface="+mn-cs"/>
                  </a:rPr>
                  <a:t> each other. </a:t>
                </a:r>
                <a:r>
                  <a:rPr lang="en-US" sz="1200" kern="120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a:t>
            </a:fld>
            <a:endParaRPr lang="en-US"/>
          </a:p>
        </p:txBody>
      </p:sp>
    </p:spTree>
    <p:extLst>
      <p:ext uri="{BB962C8B-B14F-4D97-AF65-F5344CB8AC3E}">
        <p14:creationId xmlns:p14="http://schemas.microsoft.com/office/powerpoint/2010/main" val="2033538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lvl="0" rtl="0"/>
                <a:r>
                  <a:rPr lang="en-US" sz="1200" kern="1200" dirty="0">
                    <a:solidFill>
                      <a:schemeClr val="tx1"/>
                    </a:solidFill>
                    <a:effectLst/>
                    <a:latin typeface="+mn-lt"/>
                    <a:ea typeface="+mn-ea"/>
                    <a:cs typeface="+mn-cs"/>
                  </a:rPr>
                  <a:t>When connectivity is increased in a brain network in Alzheimer’s disease, it’s usually accompanied by disruption of connectivity in a different “reciprocal” network. For example:</a:t>
                </a:r>
              </a:p>
              <a:p>
                <a:pPr lvl="1"/>
                <a:r>
                  <a:rPr lang="en-US" sz="1200" kern="1200" dirty="0">
                    <a:solidFill>
                      <a:schemeClr val="tx1"/>
                    </a:solidFill>
                    <a:effectLst/>
                    <a:latin typeface="+mn-lt"/>
                    <a:ea typeface="+mn-ea"/>
                    <a:cs typeface="+mn-cs"/>
                  </a:rPr>
                  <a:t>it’s been shown that patients rely on increased frontal connectivity to compensate for reduced temporal connectivity,</a:t>
                </a:r>
              </a:p>
              <a:p>
                <a:pPr lvl="1"/>
                <a:r>
                  <a:rPr lang="en-US" sz="1200" kern="1200" dirty="0">
                    <a:solidFill>
                      <a:schemeClr val="tx1"/>
                    </a:solidFill>
                    <a:effectLst/>
                    <a:latin typeface="+mn-lt"/>
                    <a:ea typeface="+mn-ea"/>
                    <a:cs typeface="+mn-cs"/>
                  </a:rPr>
                  <a:t>or that at the early stages of Alzheimer’s disease, connectivity decreases in the </a:t>
                </a:r>
                <a:r>
                  <a:rPr lang="en-US" sz="1200" i="1" kern="1200" dirty="0">
                    <a:solidFill>
                      <a:schemeClr val="tx1"/>
                    </a:solidFill>
                    <a:effectLst/>
                    <a:latin typeface="+mn-lt"/>
                    <a:ea typeface="+mn-ea"/>
                    <a:cs typeface="+mn-cs"/>
                  </a:rPr>
                  <a:t>default mode network</a:t>
                </a:r>
                <a:r>
                  <a:rPr lang="en-US" sz="1200" kern="1200" dirty="0">
                    <a:solidFill>
                      <a:schemeClr val="tx1"/>
                    </a:solidFill>
                    <a:effectLst/>
                    <a:latin typeface="+mn-lt"/>
                    <a:ea typeface="+mn-ea"/>
                    <a:cs typeface="+mn-cs"/>
                  </a:rPr>
                  <a:t> but intensifies in the </a:t>
                </a:r>
                <a:r>
                  <a:rPr lang="en-US" sz="1200" i="1" kern="1200" dirty="0">
                    <a:solidFill>
                      <a:schemeClr val="tx1"/>
                    </a:solidFill>
                    <a:effectLst/>
                    <a:latin typeface="+mn-lt"/>
                    <a:ea typeface="+mn-ea"/>
                    <a:cs typeface="+mn-cs"/>
                  </a:rPr>
                  <a:t>salience network</a:t>
                </a:r>
                <a:r>
                  <a:rPr lang="en-US" sz="1200" kern="1200" dirty="0">
                    <a:solidFill>
                      <a:schemeClr val="tx1"/>
                    </a:solidFill>
                    <a:effectLst/>
                    <a:latin typeface="+mn-lt"/>
                    <a:ea typeface="+mn-ea"/>
                    <a:cs typeface="+mn-cs"/>
                  </a:rPr>
                  <a:t>. Interestingly, the opposite of this happens in </a:t>
                </a:r>
                <a:r>
                  <a:rPr lang="en-US" sz="1200" i="1" kern="1200" dirty="0">
                    <a:solidFill>
                      <a:schemeClr val="tx1"/>
                    </a:solidFill>
                    <a:effectLst/>
                    <a:latin typeface="+mn-lt"/>
                    <a:ea typeface="+mn-ea"/>
                    <a:cs typeface="+mn-cs"/>
                  </a:rPr>
                  <a:t>behavioral variant frontotemporal dementia</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These are some example of studies that monitor compensatory effects in a network with respect to the deterioration of other networks. Most of the existing studies, however, monitor such effects only with respect to the progression of dementia. We’re actually not aware of an exploratory study in the literature to discover pairs of anti-correlated brain connections, where one connection is significantly stronger across the population only if the other is weaker.</a:t>
                </a:r>
              </a:p>
              <a:p>
                <a:pPr lvl="0"/>
                <a:r>
                  <a:rPr lang="en-US" sz="1200" kern="1200" dirty="0">
                    <a:solidFill>
                      <a:schemeClr val="tx1"/>
                    </a:solidFill>
                    <a:effectLst/>
                    <a:latin typeface="+mn-lt"/>
                    <a:ea typeface="+mn-ea"/>
                    <a:cs typeface="+mn-cs"/>
                  </a:rPr>
                  <a:t>So, that’s what we’re trying to do in this work; to identify </a:t>
                </a:r>
                <a:r>
                  <a:rPr lang="en-US" sz="1200" i="1" kern="1200" dirty="0">
                    <a:solidFill>
                      <a:schemeClr val="tx1"/>
                    </a:solidFill>
                    <a:effectLst/>
                    <a:latin typeface="+mn-lt"/>
                    <a:ea typeface="+mn-ea"/>
                    <a:cs typeface="+mn-cs"/>
                  </a:rPr>
                  <a:t>pairs</a:t>
                </a:r>
                <a:r>
                  <a:rPr lang="en-US" sz="1200" kern="1200" dirty="0">
                    <a:solidFill>
                      <a:schemeClr val="tx1"/>
                    </a:solidFill>
                    <a:effectLst/>
                    <a:latin typeface="+mn-lt"/>
                    <a:ea typeface="+mn-ea"/>
                    <a:cs typeface="+mn-cs"/>
                  </a:rPr>
                  <a:t> of connections that are significantly negatively correlated with each other.</a:t>
                </a:r>
              </a:p>
            </p:txBody>
          </p:sp>
        </mc:Choice>
        <mc:Fallback xmlns="">
          <p:sp>
            <p:nvSpPr>
              <p:cNvPr id="3" name="Notes Placeholder 2"/>
              <p:cNvSpPr>
                <a:spLocks noGrp="1"/>
              </p:cNvSpPr>
              <p:nvPr>
                <p:ph type="body" idx="1"/>
              </p:nvPr>
            </p:nvSpPr>
            <p:spPr/>
            <p:txBody>
              <a:bodyPr>
                <a:normAutofit/>
              </a:bodyPr>
              <a:lstStyle/>
              <a:p>
                <a:pPr rtl="0"/>
                <a:r>
                  <a:rPr lang="en-US" i="0"/>
                  <a:t>In a common approach to achieve symmetry, both images are deformed and compared in a mid-space, which makes the registration invariant with respect to the ordering of the images. </a:t>
                </a:r>
                <a:r>
                  <a:rPr lang="en-US" sz="1200" kern="1200">
                    <a:solidFill>
                      <a:schemeClr val="tx1"/>
                    </a:solidFill>
                    <a:effectLst/>
                    <a:latin typeface="+mn-lt"/>
                    <a:ea typeface="+mn-ea"/>
                    <a:cs typeface="+mn-cs"/>
                  </a:rPr>
                  <a:t>Such methods essentially minimize their cost functions with respect to </a:t>
                </a:r>
                <a:r>
                  <a:rPr lang="en-US" sz="1200" i="1" kern="1200">
                    <a:solidFill>
                      <a:schemeClr val="tx1"/>
                    </a:solidFill>
                    <a:effectLst/>
                    <a:latin typeface="+mn-lt"/>
                    <a:ea typeface="+mn-ea"/>
                    <a:cs typeface="+mn-cs"/>
                  </a:rPr>
                  <a:t>two</a:t>
                </a:r>
                <a:r>
                  <a:rPr lang="en-US" sz="1200" kern="120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a:solidFill>
                      <a:schemeClr val="tx1"/>
                    </a:solidFill>
                    <a:effectLst/>
                    <a:latin typeface="+mn-lt"/>
                    <a:ea typeface="+mn-ea"/>
                    <a:cs typeface="+mn-cs"/>
                  </a:rPr>
                  <a:t>one</a:t>
                </a:r>
                <a:r>
                  <a:rPr lang="en-US" sz="1200" kern="120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a:t>. </a:t>
                </a:r>
                <a:r>
                  <a:rPr lang="en-US" sz="1200" kern="120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to have opposite displacement fields, or to be the inverse of</a:t>
                </a:r>
                <a:r>
                  <a:rPr lang="en-US" sz="1200" kern="1200" baseline="0">
                    <a:solidFill>
                      <a:schemeClr val="tx1"/>
                    </a:solidFill>
                    <a:effectLst/>
                    <a:latin typeface="+mn-lt"/>
                    <a:ea typeface="+mn-ea"/>
                    <a:cs typeface="+mn-cs"/>
                  </a:rPr>
                  <a:t> each other. </a:t>
                </a:r>
                <a:r>
                  <a:rPr lang="en-US" sz="1200" kern="120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3</a:t>
            </a:fld>
            <a:endParaRPr lang="en-US"/>
          </a:p>
        </p:txBody>
      </p:sp>
    </p:spTree>
    <p:extLst>
      <p:ext uri="{BB962C8B-B14F-4D97-AF65-F5344CB8AC3E}">
        <p14:creationId xmlns:p14="http://schemas.microsoft.com/office/powerpoint/2010/main" val="508497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Here, we consider the connections from the cortex to the rest of the brain. Assuming that the </a:t>
                </a:r>
                <a:r>
                  <a:rPr lang="en-US" sz="1200" kern="1200" dirty="0" err="1">
                    <a:solidFill>
                      <a:schemeClr val="tx1"/>
                    </a:solidFill>
                    <a:effectLst/>
                    <a:latin typeface="+mn-lt"/>
                    <a:ea typeface="+mn-ea"/>
                    <a:cs typeface="+mn-cs"/>
                  </a:rPr>
                  <a:t>NxN</a:t>
                </a:r>
                <a:r>
                  <a:rPr lang="en-US" sz="1200" kern="1200" dirty="0">
                    <a:solidFill>
                      <a:schemeClr val="tx1"/>
                    </a:solidFill>
                    <a:effectLst/>
                    <a:latin typeface="+mn-lt"/>
                    <a:ea typeface="+mn-ea"/>
                    <a:cs typeface="+mn-cs"/>
                  </a:rPr>
                  <a:t> connectivity matrices have already been computed for all the subjects, where N is the number ROIs, the first step to identify anticorrelated connections is to</a:t>
                </a:r>
              </a:p>
              <a:p>
                <a:r>
                  <a:rPr lang="en-US" sz="1200" kern="1200" dirty="0">
                    <a:solidFill>
                      <a:schemeClr val="tx1"/>
                    </a:solidFill>
                    <a:effectLst/>
                    <a:latin typeface="+mn-lt"/>
                    <a:ea typeface="+mn-ea"/>
                    <a:cs typeface="+mn-cs"/>
                  </a:rPr>
                  <a:t>vectorize the lower triangular part of the matrix for each subject, which results in a</a:t>
                </a:r>
              </a:p>
              <a:p>
                <a:r>
                  <a:rPr lang="en-US" sz="1200" kern="1200" dirty="0">
                    <a:solidFill>
                      <a:schemeClr val="tx1"/>
                    </a:solidFill>
                    <a:effectLst/>
                    <a:latin typeface="+mn-lt"/>
                    <a:ea typeface="+mn-ea"/>
                    <a:cs typeface="+mn-cs"/>
                  </a:rPr>
                  <a:t>vector of length 𝑀 that contains cortico-cortical and cortico-subcortical connections.</a:t>
                </a:r>
              </a:p>
            </p:txBody>
          </p:sp>
        </mc:Choice>
        <mc:Fallback xmlns="">
          <p:sp>
            <p:nvSpPr>
              <p:cNvPr id="3" name="Notes Placeholder 2"/>
              <p:cNvSpPr>
                <a:spLocks noGrp="1"/>
              </p:cNvSpPr>
              <p:nvPr>
                <p:ph type="body" idx="1"/>
              </p:nvPr>
            </p:nvSpPr>
            <p:spPr/>
            <p:txBody>
              <a:bodyPr>
                <a:normAutofit/>
              </a:bodyPr>
              <a:lstStyle/>
              <a:p>
                <a:pPr rtl="0"/>
                <a:r>
                  <a:rPr lang="en-US" i="0"/>
                  <a:t>In a common approach to achieve symmetry, both images are deformed and compared in a mid-space, which makes the registration invariant with respect to the ordering of the images. </a:t>
                </a:r>
                <a:r>
                  <a:rPr lang="en-US" sz="1200" kern="1200">
                    <a:solidFill>
                      <a:schemeClr val="tx1"/>
                    </a:solidFill>
                    <a:effectLst/>
                    <a:latin typeface="+mn-lt"/>
                    <a:ea typeface="+mn-ea"/>
                    <a:cs typeface="+mn-cs"/>
                  </a:rPr>
                  <a:t>Such methods essentially minimize their cost functions with respect to </a:t>
                </a:r>
                <a:r>
                  <a:rPr lang="en-US" sz="1200" i="1" kern="1200">
                    <a:solidFill>
                      <a:schemeClr val="tx1"/>
                    </a:solidFill>
                    <a:effectLst/>
                    <a:latin typeface="+mn-lt"/>
                    <a:ea typeface="+mn-ea"/>
                    <a:cs typeface="+mn-cs"/>
                  </a:rPr>
                  <a:t>two</a:t>
                </a:r>
                <a:r>
                  <a:rPr lang="en-US" sz="1200" kern="120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a:solidFill>
                      <a:schemeClr val="tx1"/>
                    </a:solidFill>
                    <a:effectLst/>
                    <a:latin typeface="+mn-lt"/>
                    <a:ea typeface="+mn-ea"/>
                    <a:cs typeface="+mn-cs"/>
                  </a:rPr>
                  <a:t>one</a:t>
                </a:r>
                <a:r>
                  <a:rPr lang="en-US" sz="1200" kern="120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a:t>. </a:t>
                </a:r>
                <a:r>
                  <a:rPr lang="en-US" sz="1200" kern="120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to have opposite displacement fields, or to be the inverse of</a:t>
                </a:r>
                <a:r>
                  <a:rPr lang="en-US" sz="1200" kern="1200" baseline="0">
                    <a:solidFill>
                      <a:schemeClr val="tx1"/>
                    </a:solidFill>
                    <a:effectLst/>
                    <a:latin typeface="+mn-lt"/>
                    <a:ea typeface="+mn-ea"/>
                    <a:cs typeface="+mn-cs"/>
                  </a:rPr>
                  <a:t> each other. </a:t>
                </a:r>
                <a:r>
                  <a:rPr lang="en-US" sz="1200" kern="120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4</a:t>
            </a:fld>
            <a:endParaRPr lang="en-US"/>
          </a:p>
        </p:txBody>
      </p:sp>
    </p:spTree>
    <p:extLst>
      <p:ext uri="{BB962C8B-B14F-4D97-AF65-F5344CB8AC3E}">
        <p14:creationId xmlns:p14="http://schemas.microsoft.com/office/powerpoint/2010/main" val="2344474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Then once we have these vectors for all the subjects, the second step is to compute the cross-subject linear correlation coefficient between each pair of connections, which results in two symmetric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𝑀</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𝑀</m:t>
                    </m:r>
                  </m:oMath>
                </a14:m>
                <a:r>
                  <a:rPr lang="en-US" sz="1200" kern="1200" dirty="0">
                    <a:solidFill>
                      <a:schemeClr val="tx1"/>
                    </a:solidFill>
                    <a:effectLst/>
                    <a:latin typeface="+mn-lt"/>
                    <a:ea typeface="+mn-ea"/>
                    <a:cs typeface="+mn-cs"/>
                  </a:rPr>
                  <a:t> connection-wise matrices of correlations,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𝑅</m:t>
                    </m:r>
                  </m:oMath>
                </a14:m>
                <a:r>
                  <a:rPr lang="en-US" sz="1200" kern="1200" dirty="0">
                    <a:solidFill>
                      <a:schemeClr val="tx1"/>
                    </a:solidFill>
                    <a:effectLst/>
                    <a:latin typeface="+mn-lt"/>
                    <a:ea typeface="+mn-ea"/>
                    <a:cs typeface="+mn-cs"/>
                  </a:rPr>
                  <a:t> (that you see on the left), and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‑values,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𝑃</m:t>
                    </m:r>
                  </m:oMath>
                </a14:m>
                <a:r>
                  <a:rPr lang="en-US" sz="1200" kern="1200" dirty="0">
                    <a:solidFill>
                      <a:schemeClr val="tx1"/>
                    </a:solidFill>
                    <a:effectLst/>
                    <a:latin typeface="+mn-lt"/>
                    <a:ea typeface="+mn-ea"/>
                    <a:cs typeface="+mn-cs"/>
                  </a:rPr>
                  <a:t> (that you see on the right).</a:t>
                </a:r>
              </a:p>
            </p:txBody>
          </p:sp>
        </mc:Choice>
        <mc:Fallback xmlns="">
          <p:sp>
            <p:nvSpPr>
              <p:cNvPr id="3" name="Notes Placeholder 2"/>
              <p:cNvSpPr>
                <a:spLocks noGrp="1"/>
              </p:cNvSpPr>
              <p:nvPr>
                <p:ph type="body" idx="1"/>
              </p:nvPr>
            </p:nvSpPr>
            <p:spPr/>
            <p:txBody>
              <a:bodyPr>
                <a:normAutofit/>
              </a:bodyPr>
              <a:lstStyle/>
              <a:p>
                <a:pPr rtl="0"/>
                <a:r>
                  <a:rPr lang="en-US" i="0"/>
                  <a:t>In a common approach to achieve symmetry, both images are deformed and compared in a mid-space, which makes the registration invariant with respect to the ordering of the images. </a:t>
                </a:r>
                <a:r>
                  <a:rPr lang="en-US" sz="1200" kern="1200">
                    <a:solidFill>
                      <a:schemeClr val="tx1"/>
                    </a:solidFill>
                    <a:effectLst/>
                    <a:latin typeface="+mn-lt"/>
                    <a:ea typeface="+mn-ea"/>
                    <a:cs typeface="+mn-cs"/>
                  </a:rPr>
                  <a:t>Such methods essentially minimize their cost functions with respect to </a:t>
                </a:r>
                <a:r>
                  <a:rPr lang="en-US" sz="1200" i="1" kern="1200">
                    <a:solidFill>
                      <a:schemeClr val="tx1"/>
                    </a:solidFill>
                    <a:effectLst/>
                    <a:latin typeface="+mn-lt"/>
                    <a:ea typeface="+mn-ea"/>
                    <a:cs typeface="+mn-cs"/>
                  </a:rPr>
                  <a:t>two</a:t>
                </a:r>
                <a:r>
                  <a:rPr lang="en-US" sz="1200" kern="120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a:solidFill>
                      <a:schemeClr val="tx1"/>
                    </a:solidFill>
                    <a:effectLst/>
                    <a:latin typeface="+mn-lt"/>
                    <a:ea typeface="+mn-ea"/>
                    <a:cs typeface="+mn-cs"/>
                  </a:rPr>
                  <a:t>one</a:t>
                </a:r>
                <a:r>
                  <a:rPr lang="en-US" sz="1200" kern="120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a:t>. </a:t>
                </a:r>
                <a:r>
                  <a:rPr lang="en-US" sz="1200" kern="120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to have opposite displacement fields, or to be the inverse of</a:t>
                </a:r>
                <a:r>
                  <a:rPr lang="en-US" sz="1200" kern="1200" baseline="0">
                    <a:solidFill>
                      <a:schemeClr val="tx1"/>
                    </a:solidFill>
                    <a:effectLst/>
                    <a:latin typeface="+mn-lt"/>
                    <a:ea typeface="+mn-ea"/>
                    <a:cs typeface="+mn-cs"/>
                  </a:rPr>
                  <a:t> each other. </a:t>
                </a:r>
                <a:r>
                  <a:rPr lang="en-US" sz="1200" kern="120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5</a:t>
            </a:fld>
            <a:endParaRPr lang="en-US"/>
          </a:p>
        </p:txBody>
      </p:sp>
    </p:spTree>
    <p:extLst>
      <p:ext uri="{BB962C8B-B14F-4D97-AF65-F5344CB8AC3E}">
        <p14:creationId xmlns:p14="http://schemas.microsoft.com/office/powerpoint/2010/main" val="1102042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We then find and keep only those connection pairs that have a correlation value smaller than a fixed negative threshold. Here, for example, we used the threshold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−.1</m:t>
                    </m:r>
                  </m:oMath>
                </a14:m>
                <a:r>
                  <a:rPr lang="en-US" sz="1200" kern="1200" dirty="0">
                    <a:solidFill>
                      <a:schemeClr val="tx1"/>
                    </a:solidFill>
                    <a:effectLst/>
                    <a:latin typeface="+mn-lt"/>
                    <a:ea typeface="+mn-ea"/>
                    <a:cs typeface="+mn-cs"/>
                  </a:rPr>
                  <a:t>. We call this </a:t>
                </a:r>
                <a:r>
                  <a:rPr lang="en-US" sz="1200" kern="1200" dirty="0" err="1">
                    <a:solidFill>
                      <a:schemeClr val="tx1"/>
                    </a:solidFill>
                    <a:effectLst/>
                    <a:latin typeface="+mn-lt"/>
                    <a:ea typeface="+mn-ea"/>
                    <a:cs typeface="+mn-cs"/>
                  </a:rPr>
                  <a:t>thresholded</a:t>
                </a:r>
                <a:r>
                  <a:rPr lang="en-US" sz="1200" kern="1200" dirty="0">
                    <a:solidFill>
                      <a:schemeClr val="tx1"/>
                    </a:solidFill>
                    <a:effectLst/>
                    <a:latin typeface="+mn-lt"/>
                    <a:ea typeface="+mn-ea"/>
                    <a:cs typeface="+mn-cs"/>
                  </a:rPr>
                  <a:t> set of pairs of connections </a:t>
                </a:r>
                <a14:m>
                  <m:oMath xmlns:m="http://schemas.openxmlformats.org/officeDocument/2006/math">
                    <m:sSup>
                      <m:sSupPr>
                        <m:ctrlPr>
                          <a:rPr lang="en-US" sz="1200" i="1" kern="1200">
                            <a:solidFill>
                              <a:schemeClr val="tx1"/>
                            </a:solidFill>
                            <a:effectLst/>
                            <a:latin typeface="Cambria Math" panose="02040503050406030204" pitchFamily="18" charset="0"/>
                            <a:ea typeface="+mn-ea"/>
                            <a:cs typeface="+mn-cs"/>
                          </a:rPr>
                        </m:ctrlPr>
                      </m:sSupPr>
                      <m:e>
                        <m:r>
                          <a:rPr lang="en-US" sz="1200" i="1" kern="1200">
                            <a:solidFill>
                              <a:schemeClr val="tx1"/>
                            </a:solidFill>
                            <a:effectLst/>
                            <a:latin typeface="Cambria Math" panose="02040503050406030204" pitchFamily="18" charset="0"/>
                            <a:ea typeface="+mn-ea"/>
                            <a:cs typeface="+mn-cs"/>
                          </a:rPr>
                          <m:t>ℛ</m:t>
                        </m:r>
                      </m:e>
                      <m:sup>
                        <m:r>
                          <a:rPr lang="en-US" sz="1200" i="1" kern="1200">
                            <a:solidFill>
                              <a:schemeClr val="tx1"/>
                            </a:solidFill>
                            <a:effectLst/>
                            <a:latin typeface="Cambria Math" panose="02040503050406030204" pitchFamily="18" charset="0"/>
                            <a:ea typeface="+mn-ea"/>
                            <a:cs typeface="+mn-cs"/>
                          </a:rPr>
                          <m:t>−</m:t>
                        </m:r>
                      </m:sup>
                    </m:sSup>
                  </m:oMath>
                </a14:m>
                <a:r>
                  <a:rPr lang="en-US" sz="1200" kern="1200" dirty="0">
                    <a:solidFill>
                      <a:schemeClr val="tx1"/>
                    </a:solidFill>
                    <a:effectLst/>
                    <a:latin typeface="+mn-lt"/>
                    <a:ea typeface="+mn-ea"/>
                    <a:cs typeface="+mn-cs"/>
                  </a:rPr>
                  <a:t>.</a:t>
                </a:r>
              </a:p>
            </p:txBody>
          </p:sp>
        </mc:Choice>
        <mc:Fallback xmlns="">
          <p:sp>
            <p:nvSpPr>
              <p:cNvPr id="3" name="Notes Placeholder 2"/>
              <p:cNvSpPr>
                <a:spLocks noGrp="1"/>
              </p:cNvSpPr>
              <p:nvPr>
                <p:ph type="body" idx="1"/>
              </p:nvPr>
            </p:nvSpPr>
            <p:spPr/>
            <p:txBody>
              <a:bodyPr>
                <a:normAutofit/>
              </a:bodyPr>
              <a:lstStyle/>
              <a:p>
                <a:pPr rtl="0"/>
                <a:r>
                  <a:rPr lang="en-US" i="0"/>
                  <a:t>In a common approach to achieve symmetry, both images are deformed and compared in a mid-space, which makes the registration invariant with respect to the ordering of the images. </a:t>
                </a:r>
                <a:r>
                  <a:rPr lang="en-US" sz="1200" kern="1200">
                    <a:solidFill>
                      <a:schemeClr val="tx1"/>
                    </a:solidFill>
                    <a:effectLst/>
                    <a:latin typeface="+mn-lt"/>
                    <a:ea typeface="+mn-ea"/>
                    <a:cs typeface="+mn-cs"/>
                  </a:rPr>
                  <a:t>Such methods essentially minimize their cost functions with respect to </a:t>
                </a:r>
                <a:r>
                  <a:rPr lang="en-US" sz="1200" i="1" kern="1200">
                    <a:solidFill>
                      <a:schemeClr val="tx1"/>
                    </a:solidFill>
                    <a:effectLst/>
                    <a:latin typeface="+mn-lt"/>
                    <a:ea typeface="+mn-ea"/>
                    <a:cs typeface="+mn-cs"/>
                  </a:rPr>
                  <a:t>two</a:t>
                </a:r>
                <a:r>
                  <a:rPr lang="en-US" sz="1200" kern="120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a:solidFill>
                      <a:schemeClr val="tx1"/>
                    </a:solidFill>
                    <a:effectLst/>
                    <a:latin typeface="+mn-lt"/>
                    <a:ea typeface="+mn-ea"/>
                    <a:cs typeface="+mn-cs"/>
                  </a:rPr>
                  <a:t>one</a:t>
                </a:r>
                <a:r>
                  <a:rPr lang="en-US" sz="1200" kern="120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a:t>. </a:t>
                </a:r>
                <a:r>
                  <a:rPr lang="en-US" sz="1200" kern="120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to have opposite displacement fields, or to be the inverse of</a:t>
                </a:r>
                <a:r>
                  <a:rPr lang="en-US" sz="1200" kern="1200" baseline="0">
                    <a:solidFill>
                      <a:schemeClr val="tx1"/>
                    </a:solidFill>
                    <a:effectLst/>
                    <a:latin typeface="+mn-lt"/>
                    <a:ea typeface="+mn-ea"/>
                    <a:cs typeface="+mn-cs"/>
                  </a:rPr>
                  <a:t> each other. </a:t>
                </a:r>
                <a:r>
                  <a:rPr lang="en-US" sz="1200" kern="120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6</a:t>
            </a:fld>
            <a:endParaRPr lang="en-US"/>
          </a:p>
        </p:txBody>
      </p:sp>
    </p:spTree>
    <p:extLst>
      <p:ext uri="{BB962C8B-B14F-4D97-AF65-F5344CB8AC3E}">
        <p14:creationId xmlns:p14="http://schemas.microsoft.com/office/powerpoint/2010/main" val="3001284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Next, from that set, we consider only the pairs with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values that survive a cutoff threshold, for example we used a threshold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𝛼</m:t>
                    </m:r>
                    <m:r>
                      <a:rPr lang="en-US" sz="1200" i="1" kern="1200">
                        <a:solidFill>
                          <a:schemeClr val="tx1"/>
                        </a:solidFill>
                        <a:effectLst/>
                        <a:latin typeface="Cambria Math" panose="02040503050406030204" pitchFamily="18" charset="0"/>
                        <a:ea typeface="+mn-ea"/>
                        <a:cs typeface="+mn-cs"/>
                      </a:rPr>
                      <m:t>=.05</m:t>
                    </m:r>
                  </m:oMath>
                </a14:m>
                <a:r>
                  <a:rPr lang="en-US" sz="1200" kern="1200" dirty="0">
                    <a:solidFill>
                      <a:schemeClr val="tx1"/>
                    </a:solidFill>
                    <a:effectLst/>
                    <a:latin typeface="+mn-lt"/>
                    <a:ea typeface="+mn-ea"/>
                    <a:cs typeface="+mn-cs"/>
                  </a:rPr>
                  <a:t> here. We call this surviving set of pairs of connections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𝒮</m:t>
                    </m:r>
                  </m:oMath>
                </a14:m>
                <a:r>
                  <a:rPr lang="en-US" sz="1200" kern="1200" dirty="0">
                    <a:solidFill>
                      <a:schemeClr val="tx1"/>
                    </a:solidFill>
                    <a:effectLst/>
                    <a:latin typeface="+mn-lt"/>
                    <a:ea typeface="+mn-ea"/>
                    <a:cs typeface="+mn-cs"/>
                  </a:rPr>
                  <a:t>. Before computing it, though, we correct the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-values for multiple comparisons among the elements of </a:t>
                </a:r>
                <a14:m>
                  <m:oMath xmlns:m="http://schemas.openxmlformats.org/officeDocument/2006/math">
                    <m:sSup>
                      <m:sSupPr>
                        <m:ctrlPr>
                          <a:rPr lang="en-US" sz="1200" i="1" kern="1200">
                            <a:solidFill>
                              <a:schemeClr val="tx1"/>
                            </a:solidFill>
                            <a:effectLst/>
                            <a:latin typeface="Cambria Math" panose="02040503050406030204" pitchFamily="18" charset="0"/>
                            <a:ea typeface="+mn-ea"/>
                            <a:cs typeface="+mn-cs"/>
                          </a:rPr>
                        </m:ctrlPr>
                      </m:sSupPr>
                      <m:e>
                        <m:r>
                          <a:rPr lang="en-US" sz="1200" i="1" kern="1200">
                            <a:solidFill>
                              <a:schemeClr val="tx1"/>
                            </a:solidFill>
                            <a:effectLst/>
                            <a:latin typeface="Cambria Math" panose="02040503050406030204" pitchFamily="18" charset="0"/>
                            <a:ea typeface="+mn-ea"/>
                            <a:cs typeface="+mn-cs"/>
                          </a:rPr>
                          <m:t>ℛ</m:t>
                        </m:r>
                      </m:e>
                      <m:sup>
                        <m:r>
                          <a:rPr lang="en-US" sz="1200" i="1" kern="1200">
                            <a:solidFill>
                              <a:schemeClr val="tx1"/>
                            </a:solidFill>
                            <a:effectLst/>
                            <a:latin typeface="Cambria Math" panose="02040503050406030204" pitchFamily="18" charset="0"/>
                            <a:ea typeface="+mn-ea"/>
                            <a:cs typeface="+mn-cs"/>
                          </a:rPr>
                          <m:t>−</m:t>
                        </m:r>
                      </m:sup>
                    </m:sSup>
                  </m:oMath>
                </a14:m>
                <a:r>
                  <a:rPr lang="en-US" sz="1200" kern="1200" dirty="0">
                    <a:solidFill>
                      <a:schemeClr val="tx1"/>
                    </a:solidFill>
                    <a:effectLst/>
                    <a:latin typeface="+mn-lt"/>
                    <a:ea typeface="+mn-ea"/>
                    <a:cs typeface="+mn-cs"/>
                  </a:rPr>
                  <a:t> using the Holm-Bonferroni method. This surviving set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𝒮</m:t>
                    </m:r>
                  </m:oMath>
                </a14:m>
                <a:r>
                  <a:rPr lang="en-US" sz="1200" kern="1200" dirty="0">
                    <a:solidFill>
                      <a:schemeClr val="tx1"/>
                    </a:solidFill>
                    <a:effectLst/>
                    <a:latin typeface="+mn-lt"/>
                    <a:ea typeface="+mn-ea"/>
                    <a:cs typeface="+mn-cs"/>
                  </a:rPr>
                  <a:t> has the pairs of connections with significant cross-subject anti-correlation. Now, we can either keep the entire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𝒮</m:t>
                    </m:r>
                  </m:oMath>
                </a14:m>
                <a:r>
                  <a:rPr lang="en-US" sz="1200" kern="1200" dirty="0">
                    <a:solidFill>
                      <a:schemeClr val="tx1"/>
                    </a:solidFill>
                    <a:effectLst/>
                    <a:latin typeface="+mn-lt"/>
                    <a:ea typeface="+mn-ea"/>
                    <a:cs typeface="+mn-cs"/>
                  </a:rPr>
                  <a:t>, or reduce it to a smaller subset of its most significant pairs of connections.</a:t>
                </a:r>
              </a:p>
            </p:txBody>
          </p:sp>
        </mc:Choice>
        <mc:Fallback xmlns="">
          <p:sp>
            <p:nvSpPr>
              <p:cNvPr id="3" name="Notes Placeholder 2"/>
              <p:cNvSpPr>
                <a:spLocks noGrp="1"/>
              </p:cNvSpPr>
              <p:nvPr>
                <p:ph type="body" idx="1"/>
              </p:nvPr>
            </p:nvSpPr>
            <p:spPr/>
            <p:txBody>
              <a:bodyPr>
                <a:normAutofit/>
              </a:bodyPr>
              <a:lstStyle/>
              <a:p>
                <a:pPr rtl="0"/>
                <a:r>
                  <a:rPr lang="en-US" i="0"/>
                  <a:t>In a common approach to achieve symmetry, both images are deformed and compared in a mid-space, which makes the registration invariant with respect to the ordering of the images. </a:t>
                </a:r>
                <a:r>
                  <a:rPr lang="en-US" sz="1200" kern="1200">
                    <a:solidFill>
                      <a:schemeClr val="tx1"/>
                    </a:solidFill>
                    <a:effectLst/>
                    <a:latin typeface="+mn-lt"/>
                    <a:ea typeface="+mn-ea"/>
                    <a:cs typeface="+mn-cs"/>
                  </a:rPr>
                  <a:t>Such methods essentially minimize their cost functions with respect to </a:t>
                </a:r>
                <a:r>
                  <a:rPr lang="en-US" sz="1200" i="1" kern="1200">
                    <a:solidFill>
                      <a:schemeClr val="tx1"/>
                    </a:solidFill>
                    <a:effectLst/>
                    <a:latin typeface="+mn-lt"/>
                    <a:ea typeface="+mn-ea"/>
                    <a:cs typeface="+mn-cs"/>
                  </a:rPr>
                  <a:t>two</a:t>
                </a:r>
                <a:r>
                  <a:rPr lang="en-US" sz="1200" kern="120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a:solidFill>
                      <a:schemeClr val="tx1"/>
                    </a:solidFill>
                    <a:effectLst/>
                    <a:latin typeface="+mn-lt"/>
                    <a:ea typeface="+mn-ea"/>
                    <a:cs typeface="+mn-cs"/>
                  </a:rPr>
                  <a:t>one</a:t>
                </a:r>
                <a:r>
                  <a:rPr lang="en-US" sz="1200" kern="120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a:t>. </a:t>
                </a:r>
                <a:r>
                  <a:rPr lang="en-US" sz="1200" kern="120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to have opposite displacement fields, or to be the inverse of</a:t>
                </a:r>
                <a:r>
                  <a:rPr lang="en-US" sz="1200" kern="1200" baseline="0">
                    <a:solidFill>
                      <a:schemeClr val="tx1"/>
                    </a:solidFill>
                    <a:effectLst/>
                    <a:latin typeface="+mn-lt"/>
                    <a:ea typeface="+mn-ea"/>
                    <a:cs typeface="+mn-cs"/>
                  </a:rPr>
                  <a:t> each other. </a:t>
                </a:r>
                <a:r>
                  <a:rPr lang="en-US" sz="1200" kern="120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7</a:t>
            </a:fld>
            <a:endParaRPr lang="en-US"/>
          </a:p>
        </p:txBody>
      </p:sp>
    </p:spTree>
    <p:extLst>
      <p:ext uri="{BB962C8B-B14F-4D97-AF65-F5344CB8AC3E}">
        <p14:creationId xmlns:p14="http://schemas.microsoft.com/office/powerpoint/2010/main" val="3453700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Finally, we’ll need to use a different dataset to</a:t>
                </a:r>
                <a:r>
                  <a:rPr lang="en-US" sz="1200" i="1" kern="1200" dirty="0">
                    <a:solidFill>
                      <a:schemeClr val="tx1"/>
                    </a:solidFill>
                    <a:effectLst/>
                    <a:latin typeface="+mn-lt"/>
                    <a:ea typeface="+mn-ea"/>
                    <a:cs typeface="+mn-cs"/>
                  </a:rPr>
                  <a:t> externally</a:t>
                </a:r>
                <a:r>
                  <a:rPr lang="en-US" sz="1200" kern="1200" dirty="0">
                    <a:solidFill>
                      <a:schemeClr val="tx1"/>
                    </a:solidFill>
                    <a:effectLst/>
                    <a:latin typeface="+mn-lt"/>
                    <a:ea typeface="+mn-ea"/>
                    <a:cs typeface="+mn-cs"/>
                  </a:rPr>
                  <a:t> validate that this surviving set is anti-correlated. Basically, we’ll need to compute the correlation and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values for the connection pairs in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𝒮</m:t>
                    </m:r>
                  </m:oMath>
                </a14:m>
                <a:r>
                  <a:rPr lang="en-US" sz="1200" kern="1200" dirty="0">
                    <a:solidFill>
                      <a:schemeClr val="tx1"/>
                    </a:solidFill>
                    <a:effectLst/>
                    <a:latin typeface="+mn-lt"/>
                    <a:ea typeface="+mn-ea"/>
                    <a:cs typeface="+mn-cs"/>
                  </a:rPr>
                  <a:t> in a different population, and verify that the correlations are negative with a significant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-value.</a:t>
                </a:r>
              </a:p>
              <a:p>
                <a:r>
                  <a:rPr lang="en-US" sz="1200" kern="1200" dirty="0">
                    <a:solidFill>
                      <a:schemeClr val="tx1"/>
                    </a:solidFill>
                    <a:effectLst/>
                    <a:latin typeface="+mn-lt"/>
                    <a:ea typeface="+mn-ea"/>
                    <a:cs typeface="+mn-cs"/>
                  </a:rPr>
                  <a:t>Another hypothesis that we’ll test is whether the surviving pairs of connections are left-right symmetric.</a:t>
                </a:r>
              </a:p>
            </p:txBody>
          </p:sp>
        </mc:Choice>
        <mc:Fallback xmlns="">
          <p:sp>
            <p:nvSpPr>
              <p:cNvPr id="3" name="Notes Placeholder 2"/>
              <p:cNvSpPr>
                <a:spLocks noGrp="1"/>
              </p:cNvSpPr>
              <p:nvPr>
                <p:ph type="body" idx="1"/>
              </p:nvPr>
            </p:nvSpPr>
            <p:spPr/>
            <p:txBody>
              <a:bodyPr>
                <a:normAutofit/>
              </a:bodyPr>
              <a:lstStyle/>
              <a:p>
                <a:pPr rtl="0"/>
                <a:r>
                  <a:rPr lang="en-US" i="0"/>
                  <a:t>In a common approach to achieve symmetry, both images are deformed and compared in a mid-space, which makes the registration invariant with respect to the ordering of the images. </a:t>
                </a:r>
                <a:r>
                  <a:rPr lang="en-US" sz="1200" kern="1200">
                    <a:solidFill>
                      <a:schemeClr val="tx1"/>
                    </a:solidFill>
                    <a:effectLst/>
                    <a:latin typeface="+mn-lt"/>
                    <a:ea typeface="+mn-ea"/>
                    <a:cs typeface="+mn-cs"/>
                  </a:rPr>
                  <a:t>Such methods essentially minimize their cost functions with respect to </a:t>
                </a:r>
                <a:r>
                  <a:rPr lang="en-US" sz="1200" i="1" kern="1200">
                    <a:solidFill>
                      <a:schemeClr val="tx1"/>
                    </a:solidFill>
                    <a:effectLst/>
                    <a:latin typeface="+mn-lt"/>
                    <a:ea typeface="+mn-ea"/>
                    <a:cs typeface="+mn-cs"/>
                  </a:rPr>
                  <a:t>two</a:t>
                </a:r>
                <a:r>
                  <a:rPr lang="en-US" sz="1200" kern="120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a:solidFill>
                      <a:schemeClr val="tx1"/>
                    </a:solidFill>
                    <a:effectLst/>
                    <a:latin typeface="+mn-lt"/>
                    <a:ea typeface="+mn-ea"/>
                    <a:cs typeface="+mn-cs"/>
                  </a:rPr>
                  <a:t>one</a:t>
                </a:r>
                <a:r>
                  <a:rPr lang="en-US" sz="1200" kern="120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a:t>. </a:t>
                </a:r>
                <a:r>
                  <a:rPr lang="en-US" sz="1200" kern="120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to have opposite displacement fields, or to be the inverse of</a:t>
                </a:r>
                <a:r>
                  <a:rPr lang="en-US" sz="1200" kern="1200" baseline="0">
                    <a:solidFill>
                      <a:schemeClr val="tx1"/>
                    </a:solidFill>
                    <a:effectLst/>
                    <a:latin typeface="+mn-lt"/>
                    <a:ea typeface="+mn-ea"/>
                    <a:cs typeface="+mn-cs"/>
                  </a:rPr>
                  <a:t> each other. </a:t>
                </a:r>
                <a:r>
                  <a:rPr lang="en-US" sz="1200" kern="120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8</a:t>
            </a:fld>
            <a:endParaRPr lang="en-US"/>
          </a:p>
        </p:txBody>
      </p:sp>
    </p:spTree>
    <p:extLst>
      <p:ext uri="{BB962C8B-B14F-4D97-AF65-F5344CB8AC3E}">
        <p14:creationId xmlns:p14="http://schemas.microsoft.com/office/powerpoint/2010/main" val="2944863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In our experiments, we used three public datasets: 213 subjects from the second phase of ADNI, 270 subjects from the third release of OASIS, and 100 young adult subjects of the HCP. The first two datasets included subjects that were cognitively normal, or had mild cognitive impairment or Alzheimer’s disease.</a:t>
                </a:r>
              </a:p>
            </p:txBody>
          </p:sp>
        </mc:Choice>
        <mc:Fallback xmlns="">
          <p:sp>
            <p:nvSpPr>
              <p:cNvPr id="3" name="Notes Placeholder 2"/>
              <p:cNvSpPr>
                <a:spLocks noGrp="1"/>
              </p:cNvSpPr>
              <p:nvPr>
                <p:ph type="body" idx="1"/>
              </p:nvPr>
            </p:nvSpPr>
            <p:spPr/>
            <p:txBody>
              <a:bodyPr>
                <a:normAutofit/>
              </a:bodyPr>
              <a:lstStyle/>
              <a:p>
                <a:pPr rtl="0"/>
                <a:r>
                  <a:rPr lang="en-US" i="0"/>
                  <a:t>In a common approach to achieve symmetry, both images are deformed and compared in a mid-space, which makes the registration invariant with respect to the ordering of the images. </a:t>
                </a:r>
                <a:r>
                  <a:rPr lang="en-US" sz="1200" kern="1200">
                    <a:solidFill>
                      <a:schemeClr val="tx1"/>
                    </a:solidFill>
                    <a:effectLst/>
                    <a:latin typeface="+mn-lt"/>
                    <a:ea typeface="+mn-ea"/>
                    <a:cs typeface="+mn-cs"/>
                  </a:rPr>
                  <a:t>Such methods essentially minimize their cost functions with respect to </a:t>
                </a:r>
                <a:r>
                  <a:rPr lang="en-US" sz="1200" i="1" kern="1200">
                    <a:solidFill>
                      <a:schemeClr val="tx1"/>
                    </a:solidFill>
                    <a:effectLst/>
                    <a:latin typeface="+mn-lt"/>
                    <a:ea typeface="+mn-ea"/>
                    <a:cs typeface="+mn-cs"/>
                  </a:rPr>
                  <a:t>two</a:t>
                </a:r>
                <a:r>
                  <a:rPr lang="en-US" sz="1200" kern="1200">
                    <a:solidFill>
                      <a:schemeClr val="tx1"/>
                    </a:solidFill>
                    <a:effectLst/>
                    <a:latin typeface="+mn-lt"/>
                    <a:ea typeface="+mn-ea"/>
                    <a:cs typeface="+mn-cs"/>
                  </a:rPr>
                  <a:t> transformations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a:solidFill>
                      <a:schemeClr val="tx1"/>
                    </a:solidFill>
                    <a:effectLst/>
                    <a:latin typeface="+mn-lt"/>
                    <a:ea typeface="+mn-ea"/>
                    <a:cs typeface="+mn-cs"/>
                  </a:rPr>
                  <a:t>one</a:t>
                </a:r>
                <a:r>
                  <a:rPr lang="en-US" sz="1200" kern="1200">
                    <a:solidFill>
                      <a:schemeClr val="tx1"/>
                    </a:solidFill>
                    <a:effectLst/>
                    <a:latin typeface="+mn-lt"/>
                    <a:ea typeface="+mn-ea"/>
                    <a:cs typeface="+mn-cs"/>
                  </a:rPr>
                  <a:t> transformation, </a:t>
                </a:r>
                <a:r>
                  <a:rPr lang="en-US" sz="1200" i="0" kern="1200">
                    <a:solidFill>
                      <a:schemeClr val="tx1"/>
                    </a:solidFill>
                    <a:effectLst/>
                    <a:latin typeface="Cambria Math" panose="02040503050406030204" pitchFamily="18" charset="0"/>
                    <a:ea typeface="+mn-ea"/>
                    <a:cs typeface="+mn-cs"/>
                  </a:rPr>
                  <a:t>𝑇</a:t>
                </a:r>
                <a:r>
                  <a:rPr lang="en-US" sz="1200" kern="120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a:t>. </a:t>
                </a:r>
                <a:r>
                  <a:rPr lang="en-US" sz="1200" kern="120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Cambria Math" panose="02040503050406030204" pitchFamily="18" charset="0"/>
                    <a:ea typeface="+mn-ea"/>
                    <a:cs typeface="+mn-cs"/>
                  </a:rPr>
                  <a:t>𝑇_1</a:t>
                </a:r>
                <a:r>
                  <a:rPr lang="en-US" sz="1200" kern="120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a:solidFill>
                      <a:schemeClr val="tx1"/>
                    </a:solidFill>
                    <a:effectLst/>
                    <a:latin typeface="+mn-lt"/>
                    <a:ea typeface="+mn-ea"/>
                    <a:cs typeface="+mn-cs"/>
                  </a:rPr>
                  <a:t> to have opposite displacement fields, or to be the inverse of</a:t>
                </a:r>
                <a:r>
                  <a:rPr lang="en-US" sz="1200" kern="1200" baseline="0">
                    <a:solidFill>
                      <a:schemeClr val="tx1"/>
                    </a:solidFill>
                    <a:effectLst/>
                    <a:latin typeface="+mn-lt"/>
                    <a:ea typeface="+mn-ea"/>
                    <a:cs typeface="+mn-cs"/>
                  </a:rPr>
                  <a:t> each other. </a:t>
                </a:r>
                <a:r>
                  <a:rPr lang="en-US" sz="1200" kern="120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9</a:t>
            </a:fld>
            <a:endParaRPr lang="en-US"/>
          </a:p>
        </p:txBody>
      </p:sp>
    </p:spTree>
    <p:extLst>
      <p:ext uri="{BB962C8B-B14F-4D97-AF65-F5344CB8AC3E}">
        <p14:creationId xmlns:p14="http://schemas.microsoft.com/office/powerpoint/2010/main" val="347206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3/30/2020</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gif"/></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10.m4a"/><Relationship Id="rId7" Type="http://schemas.openxmlformats.org/officeDocument/2006/relationships/hyperlink" Target="http://www.nitrc.org/projects/conductance" TargetMode="External"/><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hyperlink" Target="https://surfer.nmr.mgh.harvard.edu/" TargetMode="External"/><Relationship Id="rId5" Type="http://schemas.openxmlformats.org/officeDocument/2006/relationships/notesSlide" Target="../notesSlides/notesSlide10.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8.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8.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iman.mgh.harvard.edu/" TargetMode="External"/><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m4a"/><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0.png"/><Relationship Id="rId5" Type="http://schemas.openxmlformats.org/officeDocument/2006/relationships/image" Target="../media/image9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www.humanconnectome.org/"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oasis-brains.org/" TargetMode="External"/><Relationship Id="rId5" Type="http://schemas.openxmlformats.org/officeDocument/2006/relationships/hyperlink" Target="http://adni.loni.usc.edu/"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BI 2020">
            <a:extLst>
              <a:ext uri="{FF2B5EF4-FFF2-40B4-BE49-F238E27FC236}">
                <a16:creationId xmlns:a16="http://schemas.microsoft.com/office/drawing/2014/main" id="{42A03170-2221-4803-80CA-679DBC08B7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1810" y="5845040"/>
            <a:ext cx="2640189" cy="1006378"/>
          </a:xfrm>
          <a:prstGeom prst="rect">
            <a:avLst/>
          </a:prstGeom>
          <a:effectLst>
            <a:softEdge rad="25400"/>
          </a:effectLst>
        </p:spPr>
      </p:pic>
      <p:sp>
        <p:nvSpPr>
          <p:cNvPr id="3" name="Subtitle 2"/>
          <p:cNvSpPr>
            <a:spLocks noGrp="1"/>
          </p:cNvSpPr>
          <p:nvPr>
            <p:ph type="subTitle" idx="1"/>
          </p:nvPr>
        </p:nvSpPr>
        <p:spPr>
          <a:xfrm>
            <a:off x="1524000" y="3220719"/>
            <a:ext cx="9144000" cy="3484882"/>
          </a:xfrm>
        </p:spPr>
        <p:txBody>
          <a:bodyPr>
            <a:normAutofit lnSpcReduction="10000"/>
          </a:bodyPr>
          <a:lstStyle/>
          <a:p>
            <a:r>
              <a:rPr lang="en-US" sz="2300" b="1">
                <a:solidFill>
                  <a:srgbClr val="FFFF00"/>
                </a:solidFill>
              </a:rPr>
              <a:t>Iman Aganj</a:t>
            </a:r>
            <a:r>
              <a:rPr lang="en-US" sz="2300">
                <a:solidFill>
                  <a:srgbClr val="FFFF00"/>
                </a:solidFill>
              </a:rPr>
              <a:t>,</a:t>
            </a:r>
            <a:r>
              <a:rPr lang="en-US" sz="2300" baseline="30000">
                <a:solidFill>
                  <a:srgbClr val="FFC000"/>
                </a:solidFill>
              </a:rPr>
              <a:t>1</a:t>
            </a:r>
            <a:r>
              <a:rPr lang="en-US" sz="2300" baseline="30000">
                <a:solidFill>
                  <a:srgbClr val="FFFF00"/>
                </a:solidFill>
              </a:rPr>
              <a:t>,</a:t>
            </a:r>
            <a:r>
              <a:rPr lang="en-US" sz="2300" baseline="30000">
                <a:solidFill>
                  <a:srgbClr val="FFC000"/>
                </a:solidFill>
              </a:rPr>
              <a:t>2</a:t>
            </a:r>
            <a:r>
              <a:rPr lang="en-US" sz="2300">
                <a:solidFill>
                  <a:srgbClr val="FFFF00"/>
                </a:solidFill>
              </a:rPr>
              <a:t> </a:t>
            </a:r>
            <a:r>
              <a:rPr lang="en-US" sz="2300" b="1">
                <a:solidFill>
                  <a:srgbClr val="FFFF00"/>
                </a:solidFill>
              </a:rPr>
              <a:t>Aina Frau-Pascual</a:t>
            </a:r>
            <a:r>
              <a:rPr lang="en-US" sz="2300">
                <a:solidFill>
                  <a:srgbClr val="FFFF00"/>
                </a:solidFill>
              </a:rPr>
              <a:t>,</a:t>
            </a:r>
            <a:r>
              <a:rPr lang="en-US" sz="2300" baseline="30000">
                <a:solidFill>
                  <a:srgbClr val="FFC000"/>
                </a:solidFill>
              </a:rPr>
              <a:t>1</a:t>
            </a:r>
            <a:r>
              <a:rPr lang="en-US" sz="2300">
                <a:solidFill>
                  <a:srgbClr val="FFFF00"/>
                </a:solidFill>
              </a:rPr>
              <a:t> </a:t>
            </a:r>
            <a:r>
              <a:rPr lang="en-US" sz="2300" b="1">
                <a:solidFill>
                  <a:srgbClr val="FFFF00"/>
                </a:solidFill>
              </a:rPr>
              <a:t>Juan E. Iglesias</a:t>
            </a:r>
            <a:r>
              <a:rPr lang="en-US" sz="2300">
                <a:solidFill>
                  <a:srgbClr val="FFFF00"/>
                </a:solidFill>
              </a:rPr>
              <a:t>,</a:t>
            </a:r>
            <a:r>
              <a:rPr lang="en-US" sz="2300" baseline="30000">
                <a:solidFill>
                  <a:srgbClr val="FFC000"/>
                </a:solidFill>
              </a:rPr>
              <a:t>1</a:t>
            </a:r>
            <a:r>
              <a:rPr lang="en-US" sz="2300" baseline="30000">
                <a:solidFill>
                  <a:srgbClr val="FFFF00"/>
                </a:solidFill>
              </a:rPr>
              <a:t>,</a:t>
            </a:r>
            <a:r>
              <a:rPr lang="en-US" sz="2300" baseline="30000">
                <a:solidFill>
                  <a:srgbClr val="FFC000"/>
                </a:solidFill>
              </a:rPr>
              <a:t>2</a:t>
            </a:r>
            <a:r>
              <a:rPr lang="en-US" sz="2300" baseline="30000">
                <a:solidFill>
                  <a:srgbClr val="FFFF00"/>
                </a:solidFill>
              </a:rPr>
              <a:t>,</a:t>
            </a:r>
            <a:r>
              <a:rPr lang="en-US" sz="2300" baseline="30000">
                <a:solidFill>
                  <a:srgbClr val="FFC000"/>
                </a:solidFill>
              </a:rPr>
              <a:t>3</a:t>
            </a:r>
            <a:r>
              <a:rPr lang="en-US" sz="2300">
                <a:solidFill>
                  <a:srgbClr val="FFFF00"/>
                </a:solidFill>
              </a:rPr>
              <a:t> </a:t>
            </a:r>
            <a:r>
              <a:rPr lang="en-US" sz="2300" b="1">
                <a:solidFill>
                  <a:srgbClr val="FFFF00"/>
                </a:solidFill>
              </a:rPr>
              <a:t>Anastasia Yendiki</a:t>
            </a:r>
            <a:r>
              <a:rPr lang="en-US" sz="2300">
                <a:solidFill>
                  <a:srgbClr val="FFFF00"/>
                </a:solidFill>
              </a:rPr>
              <a:t>,</a:t>
            </a:r>
            <a:r>
              <a:rPr lang="en-US" sz="2300" baseline="30000">
                <a:solidFill>
                  <a:srgbClr val="FFC000"/>
                </a:solidFill>
              </a:rPr>
              <a:t>1</a:t>
            </a:r>
            <a:r>
              <a:rPr lang="en-US" sz="2300" baseline="30000">
                <a:solidFill>
                  <a:srgbClr val="FFFF00"/>
                </a:solidFill>
              </a:rPr>
              <a:t> </a:t>
            </a:r>
            <a:r>
              <a:rPr lang="en-US" sz="2300" b="1">
                <a:solidFill>
                  <a:srgbClr val="FFFF00"/>
                </a:solidFill>
              </a:rPr>
              <a:t>Jean C. Augustinack</a:t>
            </a:r>
            <a:r>
              <a:rPr lang="en-US" sz="2300">
                <a:solidFill>
                  <a:srgbClr val="FFFF00"/>
                </a:solidFill>
              </a:rPr>
              <a:t>,</a:t>
            </a:r>
            <a:r>
              <a:rPr lang="en-US" sz="2300" baseline="30000">
                <a:solidFill>
                  <a:srgbClr val="FFC000"/>
                </a:solidFill>
              </a:rPr>
              <a:t>1</a:t>
            </a:r>
            <a:r>
              <a:rPr lang="en-US" sz="2300">
                <a:solidFill>
                  <a:srgbClr val="FFFF00"/>
                </a:solidFill>
              </a:rPr>
              <a:t> </a:t>
            </a:r>
            <a:r>
              <a:rPr lang="en-US" sz="2300" b="1">
                <a:solidFill>
                  <a:srgbClr val="FFFF00"/>
                </a:solidFill>
              </a:rPr>
              <a:t>David H. Salat</a:t>
            </a:r>
            <a:r>
              <a:rPr lang="en-US" sz="2300">
                <a:solidFill>
                  <a:srgbClr val="FFFF00"/>
                </a:solidFill>
              </a:rPr>
              <a:t>,</a:t>
            </a:r>
            <a:r>
              <a:rPr lang="en-US" sz="2300" baseline="30000">
                <a:solidFill>
                  <a:srgbClr val="FFC000"/>
                </a:solidFill>
              </a:rPr>
              <a:t>1</a:t>
            </a:r>
            <a:r>
              <a:rPr lang="en-US" sz="2300">
                <a:solidFill>
                  <a:srgbClr val="FFFF00"/>
                </a:solidFill>
              </a:rPr>
              <a:t> and </a:t>
            </a:r>
            <a:r>
              <a:rPr lang="en-US" sz="2300" b="1">
                <a:solidFill>
                  <a:srgbClr val="FFFF00"/>
                </a:solidFill>
              </a:rPr>
              <a:t>Bruce Fischl</a:t>
            </a:r>
            <a:r>
              <a:rPr lang="en-US" sz="2300" baseline="30000">
                <a:solidFill>
                  <a:srgbClr val="FFC000"/>
                </a:solidFill>
              </a:rPr>
              <a:t>1</a:t>
            </a:r>
            <a:r>
              <a:rPr lang="en-US" sz="2300" baseline="30000">
                <a:solidFill>
                  <a:srgbClr val="FFFF00"/>
                </a:solidFill>
              </a:rPr>
              <a:t>,</a:t>
            </a:r>
            <a:r>
              <a:rPr lang="en-US" sz="2300" baseline="30000">
                <a:solidFill>
                  <a:srgbClr val="FFC000"/>
                </a:solidFill>
              </a:rPr>
              <a:t>2</a:t>
            </a:r>
            <a:endParaRPr lang="en-US" sz="2300">
              <a:solidFill>
                <a:srgbClr val="FFC000"/>
              </a:solidFill>
            </a:endParaRPr>
          </a:p>
          <a:p>
            <a:endParaRPr lang="en-US" sz="1600">
              <a:solidFill>
                <a:schemeClr val="accent5">
                  <a:lumMod val="60000"/>
                  <a:lumOff val="40000"/>
                </a:schemeClr>
              </a:solidFill>
            </a:endParaRPr>
          </a:p>
          <a:p>
            <a:r>
              <a:rPr lang="en-US" sz="1800" baseline="30000">
                <a:solidFill>
                  <a:srgbClr val="FFC000"/>
                </a:solidFill>
              </a:rPr>
              <a:t>1 </a:t>
            </a:r>
            <a:r>
              <a:rPr lang="en-US" sz="1800">
                <a:solidFill>
                  <a:schemeClr val="accent5">
                    <a:lumMod val="60000"/>
                    <a:lumOff val="40000"/>
                  </a:schemeClr>
                </a:solidFill>
              </a:rPr>
              <a:t>Athinoula A. Martinos Center for Biomedical Imaging</a:t>
            </a:r>
          </a:p>
          <a:p>
            <a:r>
              <a:rPr lang="en-US" sz="1800">
                <a:solidFill>
                  <a:schemeClr val="accent5"/>
                </a:solidFill>
              </a:rPr>
              <a:t>Massachusetts General Hospital, Harvard Medical School, Boston, MA, USA</a:t>
            </a:r>
          </a:p>
          <a:p>
            <a:endParaRPr lang="en-US" sz="1800">
              <a:solidFill>
                <a:schemeClr val="accent5"/>
              </a:solidFill>
            </a:endParaRPr>
          </a:p>
          <a:p>
            <a:r>
              <a:rPr lang="en-US" sz="1800" baseline="30000">
                <a:solidFill>
                  <a:srgbClr val="FFC000"/>
                </a:solidFill>
              </a:rPr>
              <a:t>2 </a:t>
            </a:r>
            <a:r>
              <a:rPr lang="en-US" sz="1800">
                <a:solidFill>
                  <a:schemeClr val="accent5">
                    <a:lumMod val="60000"/>
                    <a:lumOff val="40000"/>
                  </a:schemeClr>
                </a:solidFill>
              </a:rPr>
              <a:t>Computer Science and Artificial Intelligence Laboratory</a:t>
            </a:r>
          </a:p>
          <a:p>
            <a:r>
              <a:rPr lang="en-US" sz="1800">
                <a:solidFill>
                  <a:schemeClr val="accent5"/>
                </a:solidFill>
              </a:rPr>
              <a:t>Massachusetts Institute of Technology, Cambridge, MA, USA</a:t>
            </a:r>
          </a:p>
          <a:p>
            <a:endParaRPr lang="en-US" sz="1800">
              <a:solidFill>
                <a:schemeClr val="accent5"/>
              </a:solidFill>
            </a:endParaRPr>
          </a:p>
          <a:p>
            <a:r>
              <a:rPr lang="en-US" sz="1800" baseline="30000">
                <a:solidFill>
                  <a:srgbClr val="FFC000"/>
                </a:solidFill>
              </a:rPr>
              <a:t>3 </a:t>
            </a:r>
            <a:r>
              <a:rPr lang="en-US" sz="1800">
                <a:solidFill>
                  <a:schemeClr val="accent5">
                    <a:lumMod val="60000"/>
                    <a:lumOff val="40000"/>
                  </a:schemeClr>
                </a:solidFill>
              </a:rPr>
              <a:t>Center for Medical Image Computing</a:t>
            </a:r>
          </a:p>
          <a:p>
            <a:r>
              <a:rPr lang="en-US" sz="1800">
                <a:solidFill>
                  <a:schemeClr val="accent5"/>
                </a:solidFill>
              </a:rPr>
              <a:t>University College London, London, UK</a:t>
            </a:r>
          </a:p>
          <a:p>
            <a:endParaRPr lang="en-US" sz="1600">
              <a:solidFill>
                <a:schemeClr val="accent5"/>
              </a:solidFill>
            </a:endParaRPr>
          </a:p>
          <a:p>
            <a:endParaRPr lang="en-US" sz="1600" u="sng">
              <a:solidFill>
                <a:schemeClr val="accent5">
                  <a:lumMod val="60000"/>
                  <a:lumOff val="40000"/>
                </a:schemeClr>
              </a:solidFill>
            </a:endParaRPr>
          </a:p>
        </p:txBody>
      </p:sp>
      <p:pic>
        <p:nvPicPr>
          <p:cNvPr id="7" name="Picture 6"/>
          <p:cNvPicPr>
            <a:picLocks noChangeAspect="1"/>
          </p:cNvPicPr>
          <p:nvPr/>
        </p:nvPicPr>
        <p:blipFill>
          <a:blip r:embed="rId6"/>
          <a:stretch>
            <a:fillRect/>
          </a:stretch>
        </p:blipFill>
        <p:spPr>
          <a:xfrm>
            <a:off x="4019468" y="111455"/>
            <a:ext cx="658368" cy="658368"/>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7"/>
          <a:stretch>
            <a:fillRect/>
          </a:stretch>
        </p:blipFill>
        <p:spPr>
          <a:xfrm>
            <a:off x="3312168" y="111455"/>
            <a:ext cx="564001" cy="658368"/>
          </a:xfrm>
          <a:prstGeom prst="rect">
            <a:avLst/>
          </a:prstGeom>
          <a:ln w="88900" cap="sq" cmpd="thickThin">
            <a:solidFill>
              <a:srgbClr val="000000"/>
            </a:solidFill>
            <a:prstDash val="solid"/>
            <a:miter lim="800000"/>
          </a:ln>
          <a:effectLst>
            <a:innerShdw blurRad="76200">
              <a:srgbClr val="000000"/>
            </a:innerShdw>
          </a:effectLst>
        </p:spPr>
      </p:pic>
      <p:sp>
        <p:nvSpPr>
          <p:cNvPr id="11" name="Title 1"/>
          <p:cNvSpPr>
            <a:spLocks noGrp="1"/>
          </p:cNvSpPr>
          <p:nvPr>
            <p:ph type="ctrTitle"/>
          </p:nvPr>
        </p:nvSpPr>
        <p:spPr>
          <a:xfrm>
            <a:off x="0" y="1604877"/>
            <a:ext cx="12192000" cy="1470025"/>
          </a:xfrm>
        </p:spPr>
        <p:txBody>
          <a:bodyPr>
            <a:normAutofit/>
            <a:scene3d>
              <a:camera prst="orthographicFront"/>
              <a:lightRig rig="soft" dir="t">
                <a:rot lat="0" lon="0" rev="10800000"/>
              </a:lightRig>
            </a:scene3d>
            <a:sp3d>
              <a:bevelT w="27940" h="12700"/>
              <a:contourClr>
                <a:srgbClr val="DDDDDD"/>
              </a:contourClr>
            </a:sp3d>
          </a:bodyPr>
          <a:lstStyle/>
          <a:p>
            <a:r>
              <a:rPr lang="en-US" b="1" spc="150">
                <a:ln w="11430"/>
                <a:solidFill>
                  <a:srgbClr val="F8F8F8"/>
                </a:solidFill>
                <a:effectLst>
                  <a:outerShdw blurRad="25400" algn="tl" rotWithShape="0">
                    <a:srgbClr val="000000">
                      <a:alpha val="43000"/>
                    </a:srgbClr>
                  </a:outerShdw>
                </a:effectLst>
              </a:rPr>
              <a:t>Compensatory Brain Connection Discovery</a:t>
            </a:r>
            <a:br>
              <a:rPr lang="en-US" b="1" spc="150">
                <a:ln w="11430"/>
                <a:solidFill>
                  <a:srgbClr val="F8F8F8"/>
                </a:solidFill>
                <a:effectLst>
                  <a:outerShdw blurRad="25400" algn="tl" rotWithShape="0">
                    <a:srgbClr val="000000">
                      <a:alpha val="43000"/>
                    </a:srgbClr>
                  </a:outerShdw>
                </a:effectLst>
              </a:rPr>
            </a:br>
            <a:r>
              <a:rPr lang="en-US" b="1" spc="150">
                <a:ln w="11430"/>
                <a:solidFill>
                  <a:srgbClr val="F8F8F8"/>
                </a:solidFill>
                <a:effectLst>
                  <a:outerShdw blurRad="25400" algn="tl" rotWithShape="0">
                    <a:srgbClr val="000000">
                      <a:alpha val="43000"/>
                    </a:srgbClr>
                  </a:outerShdw>
                </a:effectLst>
              </a:rPr>
              <a:t>in Alzheimer’s Disease</a:t>
            </a:r>
          </a:p>
        </p:txBody>
      </p:sp>
      <p:pic>
        <p:nvPicPr>
          <p:cNvPr id="12" name="Picture 11"/>
          <p:cNvPicPr>
            <a:picLocks noChangeAspect="1"/>
          </p:cNvPicPr>
          <p:nvPr/>
        </p:nvPicPr>
        <p:blipFill>
          <a:blip r:embed="rId8"/>
          <a:stretch>
            <a:fillRect/>
          </a:stretch>
        </p:blipFill>
        <p:spPr>
          <a:xfrm>
            <a:off x="4964439" y="3"/>
            <a:ext cx="2263122" cy="1521667"/>
          </a:xfrm>
          <a:prstGeom prst="rect">
            <a:avLst/>
          </a:prstGeom>
        </p:spPr>
      </p:pic>
      <p:pic>
        <p:nvPicPr>
          <p:cNvPr id="8" name="Picture 7">
            <a:extLst>
              <a:ext uri="{FF2B5EF4-FFF2-40B4-BE49-F238E27FC236}">
                <a16:creationId xmlns:a16="http://schemas.microsoft.com/office/drawing/2014/main" id="{7F067D17-1A72-4971-88F7-44DBAFB6F0C9}"/>
              </a:ext>
            </a:extLst>
          </p:cNvPr>
          <p:cNvPicPr>
            <a:picLocks noChangeAspect="1"/>
          </p:cNvPicPr>
          <p:nvPr/>
        </p:nvPicPr>
        <p:blipFill>
          <a:blip r:embed="rId9"/>
          <a:stretch>
            <a:fillRect/>
          </a:stretch>
        </p:blipFill>
        <p:spPr>
          <a:xfrm>
            <a:off x="7759093" y="152399"/>
            <a:ext cx="1113482" cy="658368"/>
          </a:xfrm>
          <a:prstGeom prst="rect">
            <a:avLst/>
          </a:prstGeom>
          <a:ln w="88900" cap="sq" cmpd="thickThin">
            <a:solidFill>
              <a:srgbClr val="000000"/>
            </a:solidFill>
            <a:prstDash val="solid"/>
            <a:miter lim="800000"/>
          </a:ln>
          <a:effectLst>
            <a:innerShdw blurRad="76200">
              <a:srgbClr val="000000"/>
            </a:innerShdw>
          </a:effectLst>
        </p:spPr>
      </p:pic>
      <p:pic>
        <p:nvPicPr>
          <p:cNvPr id="16" name="Audio 15">
            <a:hlinkClick r:id="" action="ppaction://media"/>
            <a:extLst>
              <a:ext uri="{FF2B5EF4-FFF2-40B4-BE49-F238E27FC236}">
                <a16:creationId xmlns:a16="http://schemas.microsoft.com/office/drawing/2014/main" id="{E34C9B36-8B65-48DD-B7E2-B7797C3BB39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1279756"/>
      </p:ext>
    </p:extLst>
  </p:cSld>
  <p:clrMapOvr>
    <a:masterClrMapping/>
  </p:clrMapOvr>
  <p:transition advTm="137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a:ln w="11430"/>
                <a:solidFill>
                  <a:srgbClr val="F8F8F8"/>
                </a:solidFill>
              </a:rPr>
              <a:t>Experiments</a:t>
            </a:r>
          </a:p>
          <a:p>
            <a:pPr lvl="0" algn="ctr">
              <a:spcBef>
                <a:spcPct val="0"/>
              </a:spcBef>
              <a:defRPr/>
            </a:pPr>
            <a:r>
              <a:rPr lang="en-US" sz="3600" b="1" spc="150">
                <a:ln w="11430"/>
                <a:solidFill>
                  <a:srgbClr val="66FF33"/>
                </a:solidFill>
              </a:rPr>
              <a:t>Data Processing</a:t>
            </a:r>
          </a:p>
        </p:txBody>
      </p:sp>
      <p:sp>
        <p:nvSpPr>
          <p:cNvPr id="17" name="Title 1">
            <a:extLst>
              <a:ext uri="{FF2B5EF4-FFF2-40B4-BE49-F238E27FC236}">
                <a16:creationId xmlns:a16="http://schemas.microsoft.com/office/drawing/2014/main" id="{52443BE5-8423-425C-A0F3-C835F2624FD0}"/>
              </a:ext>
            </a:extLst>
          </p:cNvPr>
          <p:cNvSpPr txBox="1">
            <a:spLocks/>
          </p:cNvSpPr>
          <p:nvPr/>
        </p:nvSpPr>
        <p:spPr>
          <a:xfrm>
            <a:off x="395817" y="1470026"/>
            <a:ext cx="11400367" cy="5235574"/>
          </a:xfrm>
          <a:prstGeom prst="rect">
            <a:avLst/>
          </a:prstGeom>
        </p:spPr>
        <p:txBody>
          <a:bodyPr vert="horz" lIns="0" tIns="0" rIns="0" bIns="0" rtlCol="0" anchor="t" anchorCtr="0">
            <a:noAutofit/>
            <a:scene3d>
              <a:camera prst="orthographicFront"/>
              <a:lightRig rig="soft" dir="t">
                <a:rot lat="0" lon="0" rev="10800000"/>
              </a:lightRig>
            </a:scene3d>
            <a:sp3d>
              <a:bevelT w="27940" h="12700"/>
              <a:contourClr>
                <a:srgbClr val="DDDDDD"/>
              </a:contourClr>
            </a:sp3d>
          </a:bodyPr>
          <a:lstStyle/>
          <a:p>
            <a:pPr marL="571500" indent="-571500">
              <a:lnSpc>
                <a:spcPct val="150000"/>
              </a:lnSpc>
              <a:spcBef>
                <a:spcPct val="0"/>
              </a:spcBef>
              <a:buFont typeface="Arial" panose="020B0604020202020204" pitchFamily="34" charset="0"/>
              <a:buChar char="•"/>
              <a:defRPr/>
            </a:pPr>
            <a:r>
              <a:rPr lang="en-US" sz="2400" b="1" spc="150" dirty="0">
                <a:ln w="11430"/>
                <a:solidFill>
                  <a:schemeClr val="bg1"/>
                </a:solidFill>
              </a:rPr>
              <a:t>FreeSurfer</a:t>
            </a:r>
            <a:r>
              <a:rPr lang="en-US" sz="2400" spc="150" dirty="0">
                <a:ln w="11430"/>
                <a:solidFill>
                  <a:schemeClr val="bg1"/>
                </a:solidFill>
              </a:rPr>
              <a:t> </a:t>
            </a:r>
            <a:r>
              <a:rPr lang="en-US" sz="2400" spc="150" dirty="0">
                <a:ln w="11430"/>
                <a:solidFill>
                  <a:srgbClr val="FFFF00"/>
                </a:solidFill>
              </a:rPr>
              <a:t>is used to segment each image into 86 subcortical </a:t>
            </a:r>
            <a:r>
              <a:rPr lang="en-US" sz="2400" spc="150">
                <a:ln w="11430"/>
                <a:solidFill>
                  <a:srgbClr val="FFFF00"/>
                </a:solidFill>
              </a:rPr>
              <a:t>and cortical regions </a:t>
            </a:r>
            <a:r>
              <a:rPr lang="en-US" sz="2400" spc="150" dirty="0">
                <a:ln w="11430"/>
                <a:solidFill>
                  <a:srgbClr val="FFFF00"/>
                </a:solidFill>
              </a:rPr>
              <a:t>of interest (ROIs).</a:t>
            </a:r>
          </a:p>
          <a:p>
            <a:pPr marL="1028700" lvl="1" indent="-571500">
              <a:lnSpc>
                <a:spcPct val="150000"/>
              </a:lnSpc>
              <a:spcBef>
                <a:spcPct val="0"/>
              </a:spcBef>
              <a:buFont typeface="Arial" panose="020B0604020202020204" pitchFamily="34" charset="0"/>
              <a:buChar char="•"/>
              <a:defRPr/>
            </a:pPr>
            <a:r>
              <a:rPr lang="en-US" sz="2000" spc="150" dirty="0">
                <a:ln w="11430"/>
                <a:solidFill>
                  <a:srgbClr val="7030A0"/>
                </a:solidFill>
              </a:rPr>
              <a:t>Fischl (2012).</a:t>
            </a:r>
            <a:r>
              <a:rPr lang="en-US" sz="2000" spc="150" dirty="0">
                <a:ln w="11430"/>
                <a:solidFill>
                  <a:srgbClr val="FFC000"/>
                </a:solidFill>
              </a:rPr>
              <a:t> </a:t>
            </a:r>
            <a:r>
              <a:rPr lang="en-US" sz="2000" dirty="0">
                <a:hlinkClick r:id="rId6"/>
              </a:rPr>
              <a:t>https://surfer.nmr.mgh.harvard.edu</a:t>
            </a:r>
            <a:endParaRPr lang="en-US" sz="2000" spc="150" dirty="0">
              <a:ln w="11430"/>
              <a:solidFill>
                <a:srgbClr val="FFC000"/>
              </a:solidFill>
            </a:endParaRPr>
          </a:p>
          <a:p>
            <a:pPr marL="571500" indent="-571500">
              <a:lnSpc>
                <a:spcPct val="150000"/>
              </a:lnSpc>
              <a:spcBef>
                <a:spcPct val="0"/>
              </a:spcBef>
              <a:buFont typeface="Arial" panose="020B0604020202020204" pitchFamily="34" charset="0"/>
              <a:buChar char="•"/>
              <a:defRPr/>
            </a:pPr>
            <a:r>
              <a:rPr lang="en-US" sz="2400" b="1" spc="150" dirty="0">
                <a:ln w="11430"/>
                <a:solidFill>
                  <a:schemeClr val="bg1"/>
                </a:solidFill>
              </a:rPr>
              <a:t>Conductance</a:t>
            </a:r>
            <a:r>
              <a:rPr lang="en-US" sz="2400" spc="150" dirty="0">
                <a:ln w="11430"/>
                <a:solidFill>
                  <a:srgbClr val="FFFF00"/>
                </a:solidFill>
              </a:rPr>
              <a:t>-based connectivity computation method is applied to the diffusion MR images to compute the structural-connectivity matrices.</a:t>
            </a:r>
          </a:p>
          <a:p>
            <a:pPr marL="1028700" lvl="1" indent="-571500">
              <a:lnSpc>
                <a:spcPct val="150000"/>
              </a:lnSpc>
              <a:spcBef>
                <a:spcPct val="0"/>
              </a:spcBef>
              <a:buFont typeface="Arial" panose="020B0604020202020204" pitchFamily="34" charset="0"/>
              <a:buChar char="•"/>
              <a:defRPr/>
            </a:pPr>
            <a:r>
              <a:rPr lang="en-US" sz="2000" spc="150" dirty="0">
                <a:ln w="11430"/>
                <a:solidFill>
                  <a:srgbClr val="7030A0"/>
                </a:solidFill>
              </a:rPr>
              <a:t>Frau-Pascual et al (2019). </a:t>
            </a:r>
            <a:r>
              <a:rPr lang="en-US" sz="2000" u="sng" dirty="0">
                <a:hlinkClick r:id="rId7"/>
              </a:rPr>
              <a:t>www.nitrc.org/projects/conductance</a:t>
            </a:r>
            <a:endParaRPr lang="en-US" sz="2000" b="1" spc="150" dirty="0">
              <a:ln w="11430"/>
              <a:solidFill>
                <a:srgbClr val="FFFF00"/>
              </a:solidFill>
            </a:endParaRPr>
          </a:p>
        </p:txBody>
      </p:sp>
      <p:pic>
        <p:nvPicPr>
          <p:cNvPr id="6" name="Google Shape;381;p37" descr="A picture containing animal&#10;&#10;Description generated with very high confidence">
            <a:extLst>
              <a:ext uri="{FF2B5EF4-FFF2-40B4-BE49-F238E27FC236}">
                <a16:creationId xmlns:a16="http://schemas.microsoft.com/office/drawing/2014/main" id="{1FD9535C-78E8-4CF3-8C4C-C42F7D145C3F}"/>
              </a:ext>
            </a:extLst>
          </p:cNvPr>
          <p:cNvPicPr preferRelativeResize="0">
            <a:picLocks noChangeAspect="1"/>
          </p:cNvPicPr>
          <p:nvPr/>
        </p:nvPicPr>
        <p:blipFill rotWithShape="1">
          <a:blip r:embed="rId8">
            <a:alphaModFix/>
          </a:blip>
          <a:srcRect l="1478" t="8405" r="1828" b="4985"/>
          <a:stretch/>
        </p:blipFill>
        <p:spPr>
          <a:xfrm>
            <a:off x="1865121" y="4652434"/>
            <a:ext cx="8461759" cy="2053166"/>
          </a:xfrm>
          <a:prstGeom prst="rect">
            <a:avLst/>
          </a:prstGeom>
          <a:noFill/>
          <a:ln>
            <a:noFill/>
          </a:ln>
        </p:spPr>
      </p:pic>
      <p:pic>
        <p:nvPicPr>
          <p:cNvPr id="8" name="Audio 7">
            <a:hlinkClick r:id="" action="ppaction://media"/>
            <a:extLst>
              <a:ext uri="{FF2B5EF4-FFF2-40B4-BE49-F238E27FC236}">
                <a16:creationId xmlns:a16="http://schemas.microsoft.com/office/drawing/2014/main" id="{427DC4A6-D1D8-42FF-8283-9DE1289F308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685834828"/>
      </p:ext>
    </p:extLst>
  </p:cSld>
  <p:clrMapOvr>
    <a:masterClrMapping/>
  </p:clrMapOvr>
  <mc:AlternateContent xmlns:mc="http://schemas.openxmlformats.org/markup-compatibility/2006" xmlns:p14="http://schemas.microsoft.com/office/powerpoint/2010/main">
    <mc:Choice Requires="p14">
      <p:transition spd="med" p14:dur="700" advTm="32920">
        <p:fade/>
      </p:transition>
    </mc:Choice>
    <mc:Fallback xmlns="">
      <p:transition spd="med" advTm="329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par>
                          <p:cTn id="11" fill="hold">
                            <p:stCondLst>
                              <p:cond delay="501"/>
                            </p:stCondLst>
                            <p:childTnLst>
                              <p:par>
                                <p:cTn id="12" presetID="10" presetClass="entr" presetSubtype="0" fill="hold" nodeType="after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500"/>
                                        <p:tgtEl>
                                          <p:spTgt spid="1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500"/>
                                        <p:tgtEl>
                                          <p:spTgt spid="17">
                                            <p:txEl>
                                              <p:pRg st="2" end="2"/>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7">
                                            <p:txEl>
                                              <p:pRg st="3" end="3"/>
                                            </p:txEl>
                                          </p:spTgt>
                                        </p:tgtEl>
                                        <p:attrNameLst>
                                          <p:attrName>style.visibility</p:attrName>
                                        </p:attrNameLst>
                                      </p:cBhvr>
                                      <p:to>
                                        <p:strVal val="visible"/>
                                      </p:to>
                                    </p:set>
                                    <p:animEffect transition="in" filter="fade">
                                      <p:cBhvr>
                                        <p:cTn id="23" dur="500"/>
                                        <p:tgtEl>
                                          <p:spTgt spid="17">
                                            <p:txEl>
                                              <p:pRg st="3" end="3"/>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a:ln w="11430"/>
                <a:solidFill>
                  <a:srgbClr val="F8F8F8"/>
                </a:solidFill>
              </a:rPr>
              <a:t>Results</a:t>
            </a:r>
          </a:p>
          <a:p>
            <a:pPr lvl="0" algn="ctr">
              <a:spcBef>
                <a:spcPct val="0"/>
              </a:spcBef>
              <a:defRPr/>
            </a:pPr>
            <a:r>
              <a:rPr lang="en-US" sz="3600" b="1" spc="150">
                <a:ln w="11430"/>
                <a:solidFill>
                  <a:srgbClr val="66FF33"/>
                </a:solidFill>
              </a:rPr>
              <a:t>ADNI-2</a:t>
            </a:r>
          </a:p>
        </p:txBody>
      </p:sp>
      <p:pic>
        <p:nvPicPr>
          <p:cNvPr id="5" name="Picture 4">
            <a:extLst>
              <a:ext uri="{FF2B5EF4-FFF2-40B4-BE49-F238E27FC236}">
                <a16:creationId xmlns:a16="http://schemas.microsoft.com/office/drawing/2014/main" id="{01D6902D-44E1-46AE-BA41-DCB88D570F11}"/>
              </a:ext>
            </a:extLst>
          </p:cNvPr>
          <p:cNvPicPr>
            <a:picLocks noChangeAspect="1"/>
          </p:cNvPicPr>
          <p:nvPr/>
        </p:nvPicPr>
        <p:blipFill rotWithShape="1">
          <a:blip r:embed="rId5">
            <a:extLst>
              <a:ext uri="{28A0092B-C50C-407E-A947-70E740481C1C}">
                <a14:useLocalDpi xmlns:a14="http://schemas.microsoft.com/office/drawing/2010/main" val="0"/>
              </a:ext>
            </a:extLst>
          </a:blip>
          <a:srcRect l="9715" r="52806"/>
          <a:stretch/>
        </p:blipFill>
        <p:spPr bwMode="auto">
          <a:xfrm>
            <a:off x="3239982" y="1470027"/>
            <a:ext cx="5712037" cy="5174283"/>
          </a:xfrm>
          <a:prstGeom prst="rect">
            <a:avLst/>
          </a:prstGeom>
          <a:solidFill>
            <a:schemeClr val="bg1"/>
          </a:solidFill>
          <a:ln>
            <a:noFill/>
          </a:ln>
          <a:effectLst>
            <a:softEdge rad="38100"/>
          </a:effectLst>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C1E63802-4CB2-4AC5-87D5-0D867EBA7C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54697750"/>
      </p:ext>
    </p:extLst>
  </p:cSld>
  <p:clrMapOvr>
    <a:masterClrMapping/>
  </p:clrMapOvr>
  <mc:AlternateContent xmlns:mc="http://schemas.openxmlformats.org/markup-compatibility/2006" xmlns:p14="http://schemas.microsoft.com/office/powerpoint/2010/main">
    <mc:Choice Requires="p14">
      <p:transition spd="med" p14:dur="700" advTm="36103">
        <p:fade/>
      </p:transition>
    </mc:Choice>
    <mc:Fallback xmlns="">
      <p:transition spd="med" advTm="361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a:ln w="11430"/>
                <a:solidFill>
                  <a:srgbClr val="F8F8F8"/>
                </a:solidFill>
              </a:rPr>
              <a:t>Results</a:t>
            </a:r>
          </a:p>
          <a:p>
            <a:pPr lvl="0" algn="ctr">
              <a:spcBef>
                <a:spcPct val="0"/>
              </a:spcBef>
              <a:defRPr/>
            </a:pPr>
            <a:r>
              <a:rPr lang="en-US" sz="3600" b="1" spc="150">
                <a:ln w="11430"/>
                <a:solidFill>
                  <a:srgbClr val="66FF33"/>
                </a:solidFill>
              </a:rPr>
              <a:t>ADNI-2</a:t>
            </a:r>
          </a:p>
        </p:txBody>
      </p:sp>
      <p:pic>
        <p:nvPicPr>
          <p:cNvPr id="5" name="Picture 4">
            <a:extLst>
              <a:ext uri="{FF2B5EF4-FFF2-40B4-BE49-F238E27FC236}">
                <a16:creationId xmlns:a16="http://schemas.microsoft.com/office/drawing/2014/main" id="{01D6902D-44E1-46AE-BA41-DCB88D570F11}"/>
              </a:ext>
            </a:extLst>
          </p:cNvPr>
          <p:cNvPicPr>
            <a:picLocks noChangeAspect="1"/>
          </p:cNvPicPr>
          <p:nvPr/>
        </p:nvPicPr>
        <p:blipFill rotWithShape="1">
          <a:blip r:embed="rId5">
            <a:extLst>
              <a:ext uri="{28A0092B-C50C-407E-A947-70E740481C1C}">
                <a14:useLocalDpi xmlns:a14="http://schemas.microsoft.com/office/drawing/2010/main" val="0"/>
              </a:ext>
            </a:extLst>
          </a:blip>
          <a:srcRect l="9715" r="52806"/>
          <a:stretch/>
        </p:blipFill>
        <p:spPr bwMode="auto">
          <a:xfrm>
            <a:off x="278131" y="1470027"/>
            <a:ext cx="5712037" cy="5174283"/>
          </a:xfrm>
          <a:prstGeom prst="rect">
            <a:avLst/>
          </a:prstGeom>
          <a:solidFill>
            <a:schemeClr val="bg1"/>
          </a:solidFill>
          <a:ln>
            <a:noFill/>
          </a:ln>
          <a:effectLst>
            <a:softEdge rad="38100"/>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707058E2-7178-4A40-8F64-815DB5519B13}"/>
              </a:ext>
            </a:extLst>
          </p:cNvPr>
          <p:cNvPicPr>
            <a:picLocks noChangeAspect="1"/>
          </p:cNvPicPr>
          <p:nvPr/>
        </p:nvPicPr>
        <p:blipFill rotWithShape="1">
          <a:blip r:embed="rId5">
            <a:extLst>
              <a:ext uri="{28A0092B-C50C-407E-A947-70E740481C1C}">
                <a14:useLocalDpi xmlns:a14="http://schemas.microsoft.com/office/drawing/2010/main" val="0"/>
              </a:ext>
            </a:extLst>
          </a:blip>
          <a:srcRect l="53243" r="9182"/>
          <a:stretch/>
        </p:blipFill>
        <p:spPr bwMode="auto">
          <a:xfrm>
            <a:off x="6201833" y="1469417"/>
            <a:ext cx="5791381" cy="5175504"/>
          </a:xfrm>
          <a:prstGeom prst="rect">
            <a:avLst/>
          </a:prstGeom>
          <a:solidFill>
            <a:schemeClr val="bg1"/>
          </a:solidFill>
          <a:ln>
            <a:noFill/>
          </a:ln>
          <a:effectLst>
            <a:softEdge rad="38100"/>
          </a:effectLst>
          <a:extLst>
            <a:ext uri="{53640926-AAD7-44D8-BBD7-CCE9431645EC}">
              <a14:shadowObscured xmlns:a14="http://schemas.microsoft.com/office/drawing/2010/main"/>
            </a:ext>
          </a:extLst>
        </p:spPr>
      </p:pic>
      <p:pic>
        <p:nvPicPr>
          <p:cNvPr id="11" name="Audio 10">
            <a:hlinkClick r:id="" action="ppaction://media"/>
            <a:extLst>
              <a:ext uri="{FF2B5EF4-FFF2-40B4-BE49-F238E27FC236}">
                <a16:creationId xmlns:a16="http://schemas.microsoft.com/office/drawing/2014/main" id="{87CE09DA-E4EB-4101-8CBB-1DE9196E94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7849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7907">
        <p159:morph option="byObject"/>
      </p:transition>
    </mc:Choice>
    <mc:Fallback xmlns="">
      <p:transition spd="slow" advTm="279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a:ln w="11430"/>
                <a:solidFill>
                  <a:srgbClr val="F8F8F8"/>
                </a:solidFill>
              </a:rPr>
              <a:t>Results</a:t>
            </a:r>
          </a:p>
          <a:p>
            <a:pPr lvl="0" algn="ctr">
              <a:spcBef>
                <a:spcPct val="0"/>
              </a:spcBef>
              <a:defRPr/>
            </a:pPr>
            <a:r>
              <a:rPr lang="en-US" sz="3600" b="1" spc="150">
                <a:ln w="11430"/>
                <a:solidFill>
                  <a:srgbClr val="66FF33"/>
                </a:solidFill>
              </a:rPr>
              <a:t>ADNI-2</a:t>
            </a:r>
            <a:r>
              <a:rPr lang="en-US" sz="3600" spc="150">
                <a:ln w="11430"/>
                <a:solidFill>
                  <a:srgbClr val="66FF33"/>
                </a:solidFill>
              </a:rPr>
              <a:t> &amp; </a:t>
            </a:r>
            <a:r>
              <a:rPr lang="en-US" sz="3600" b="1" spc="150">
                <a:ln w="11430"/>
                <a:solidFill>
                  <a:srgbClr val="66FF33"/>
                </a:solidFill>
              </a:rPr>
              <a:t>OASIS-3</a:t>
            </a:r>
          </a:p>
        </p:txBody>
      </p:sp>
      <p:pic>
        <p:nvPicPr>
          <p:cNvPr id="5" name="Picture 4">
            <a:extLst>
              <a:ext uri="{FF2B5EF4-FFF2-40B4-BE49-F238E27FC236}">
                <a16:creationId xmlns:a16="http://schemas.microsoft.com/office/drawing/2014/main" id="{01D6902D-44E1-46AE-BA41-DCB88D570F11}"/>
              </a:ext>
            </a:extLst>
          </p:cNvPr>
          <p:cNvPicPr>
            <a:picLocks noChangeAspect="1"/>
          </p:cNvPicPr>
          <p:nvPr/>
        </p:nvPicPr>
        <p:blipFill rotWithShape="1">
          <a:blip r:embed="rId5">
            <a:extLst>
              <a:ext uri="{28A0092B-C50C-407E-A947-70E740481C1C}">
                <a14:useLocalDpi xmlns:a14="http://schemas.microsoft.com/office/drawing/2010/main" val="0"/>
              </a:ext>
            </a:extLst>
          </a:blip>
          <a:srcRect l="9715" r="52806"/>
          <a:stretch/>
        </p:blipFill>
        <p:spPr bwMode="auto">
          <a:xfrm>
            <a:off x="2408924" y="1470027"/>
            <a:ext cx="3533012" cy="3200400"/>
          </a:xfrm>
          <a:prstGeom prst="rect">
            <a:avLst/>
          </a:prstGeom>
          <a:solidFill>
            <a:schemeClr val="bg1"/>
          </a:solidFill>
          <a:ln>
            <a:noFill/>
          </a:ln>
          <a:effectLst>
            <a:softEdge rad="38100"/>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707058E2-7178-4A40-8F64-815DB5519B13}"/>
              </a:ext>
            </a:extLst>
          </p:cNvPr>
          <p:cNvPicPr>
            <a:picLocks noChangeAspect="1"/>
          </p:cNvPicPr>
          <p:nvPr/>
        </p:nvPicPr>
        <p:blipFill rotWithShape="1">
          <a:blip r:embed="rId5">
            <a:extLst>
              <a:ext uri="{28A0092B-C50C-407E-A947-70E740481C1C}">
                <a14:useLocalDpi xmlns:a14="http://schemas.microsoft.com/office/drawing/2010/main" val="0"/>
              </a:ext>
            </a:extLst>
          </a:blip>
          <a:srcRect l="53243" r="9182"/>
          <a:stretch/>
        </p:blipFill>
        <p:spPr bwMode="auto">
          <a:xfrm>
            <a:off x="6201833" y="1469417"/>
            <a:ext cx="3581243" cy="3200400"/>
          </a:xfrm>
          <a:prstGeom prst="rect">
            <a:avLst/>
          </a:prstGeom>
          <a:solidFill>
            <a:schemeClr val="bg1"/>
          </a:solidFill>
          <a:ln>
            <a:noFill/>
          </a:ln>
          <a:effectLst>
            <a:softEdge rad="38100"/>
          </a:effectLst>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0DD36DF8-0FA7-4434-8D1B-8C93D827B835}"/>
              </a:ext>
            </a:extLst>
          </p:cNvPr>
          <p:cNvPicPr>
            <a:picLocks noChangeAspect="1"/>
          </p:cNvPicPr>
          <p:nvPr/>
        </p:nvPicPr>
        <p:blipFill rotWithShape="1">
          <a:blip r:embed="rId6">
            <a:extLst>
              <a:ext uri="{28A0092B-C50C-407E-A947-70E740481C1C}">
                <a14:useLocalDpi xmlns:a14="http://schemas.microsoft.com/office/drawing/2010/main" val="0"/>
              </a:ext>
            </a:extLst>
          </a:blip>
          <a:srcRect l="7779" r="64592" b="25006"/>
          <a:stretch/>
        </p:blipFill>
        <p:spPr bwMode="auto">
          <a:xfrm>
            <a:off x="2408924" y="4731065"/>
            <a:ext cx="3533012" cy="1702726"/>
          </a:xfrm>
          <a:prstGeom prst="rect">
            <a:avLst/>
          </a:prstGeom>
          <a:solidFill>
            <a:schemeClr val="bg1"/>
          </a:solidFill>
          <a:ln>
            <a:noFill/>
          </a:ln>
          <a:effectLst>
            <a:softEdge rad="25400"/>
          </a:effectLst>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AD6AEF7B-2943-45C5-9DD9-C5D38BFF5F2C}"/>
              </a:ext>
            </a:extLst>
          </p:cNvPr>
          <p:cNvPicPr>
            <a:picLocks noChangeAspect="1"/>
          </p:cNvPicPr>
          <p:nvPr/>
        </p:nvPicPr>
        <p:blipFill rotWithShape="1">
          <a:blip r:embed="rId6">
            <a:extLst>
              <a:ext uri="{28A0092B-C50C-407E-A947-70E740481C1C}">
                <a14:useLocalDpi xmlns:a14="http://schemas.microsoft.com/office/drawing/2010/main" val="0"/>
              </a:ext>
            </a:extLst>
          </a:blip>
          <a:srcRect l="40382" t="1" r="32012" b="26177"/>
          <a:stretch/>
        </p:blipFill>
        <p:spPr bwMode="auto">
          <a:xfrm>
            <a:off x="6198628" y="4731675"/>
            <a:ext cx="3584448" cy="1702116"/>
          </a:xfrm>
          <a:prstGeom prst="rect">
            <a:avLst/>
          </a:prstGeom>
          <a:solidFill>
            <a:schemeClr val="bg1"/>
          </a:solidFill>
          <a:ln>
            <a:noFill/>
          </a:ln>
          <a:effectLst>
            <a:softEdge rad="25400"/>
          </a:effectLst>
          <a:extLst>
            <a:ext uri="{53640926-AAD7-44D8-BBD7-CCE9431645EC}">
              <a14:shadowObscured xmlns:a14="http://schemas.microsoft.com/office/drawing/2010/main"/>
            </a:ext>
          </a:extLst>
        </p:spPr>
      </p:pic>
      <p:pic>
        <p:nvPicPr>
          <p:cNvPr id="11" name="Audio 10">
            <a:hlinkClick r:id="" action="ppaction://media"/>
            <a:extLst>
              <a:ext uri="{FF2B5EF4-FFF2-40B4-BE49-F238E27FC236}">
                <a16:creationId xmlns:a16="http://schemas.microsoft.com/office/drawing/2014/main" id="{3441A591-FF33-4785-A307-2873CA4DAC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57235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7616">
        <p159:morph option="byObject"/>
      </p:transition>
    </mc:Choice>
    <mc:Fallback xmlns="">
      <p:transition spd="slow" advTm="276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a:ln w="11430"/>
                <a:solidFill>
                  <a:srgbClr val="F8F8F8"/>
                </a:solidFill>
              </a:rPr>
              <a:t>Results</a:t>
            </a:r>
          </a:p>
          <a:p>
            <a:pPr lvl="0" algn="ctr">
              <a:spcBef>
                <a:spcPct val="0"/>
              </a:spcBef>
              <a:defRPr/>
            </a:pPr>
            <a:r>
              <a:rPr lang="en-US" sz="3600" b="1" spc="150">
                <a:ln w="11430"/>
                <a:solidFill>
                  <a:srgbClr val="66FF33"/>
                </a:solidFill>
              </a:rPr>
              <a:t>OASIS-3</a:t>
            </a: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F914D9A0-ABCF-464D-A46B-7C7A9F064936}"/>
                  </a:ext>
                </a:extLst>
              </p:cNvPr>
              <p:cNvGraphicFramePr>
                <a:graphicFrameLocks noGrp="1"/>
              </p:cNvGraphicFramePr>
              <p:nvPr>
                <p:extLst>
                  <p:ext uri="{D42A27DB-BD31-4B8C-83A1-F6EECF244321}">
                    <p14:modId xmlns:p14="http://schemas.microsoft.com/office/powerpoint/2010/main" val="3323805752"/>
                  </p:ext>
                </p:extLst>
              </p:nvPr>
            </p:nvGraphicFramePr>
            <p:xfrm>
              <a:off x="614475" y="1883479"/>
              <a:ext cx="10963050" cy="3291840"/>
            </p:xfrm>
            <a:graphic>
              <a:graphicData uri="http://schemas.openxmlformats.org/drawingml/2006/table">
                <a:tbl>
                  <a:tblPr firstRow="1" bandRow="1">
                    <a:tableStyleId>{18603FDC-E32A-4AB5-989C-0864C3EAD2B8}</a:tableStyleId>
                  </a:tblPr>
                  <a:tblGrid>
                    <a:gridCol w="2743200">
                      <a:extLst>
                        <a:ext uri="{9D8B030D-6E8A-4147-A177-3AD203B41FA5}">
                          <a16:colId xmlns:a16="http://schemas.microsoft.com/office/drawing/2014/main" val="1419620431"/>
                        </a:ext>
                      </a:extLst>
                    </a:gridCol>
                    <a:gridCol w="3323642">
                      <a:extLst>
                        <a:ext uri="{9D8B030D-6E8A-4147-A177-3AD203B41FA5}">
                          <a16:colId xmlns:a16="http://schemas.microsoft.com/office/drawing/2014/main" val="4140057271"/>
                        </a:ext>
                      </a:extLst>
                    </a:gridCol>
                    <a:gridCol w="4896208">
                      <a:extLst>
                        <a:ext uri="{9D8B030D-6E8A-4147-A177-3AD203B41FA5}">
                          <a16:colId xmlns:a16="http://schemas.microsoft.com/office/drawing/2014/main" val="2222708523"/>
                        </a:ext>
                      </a:extLst>
                    </a:gridCol>
                  </a:tblGrid>
                  <a:tr h="370840">
                    <a:tc>
                      <a:txBody>
                        <a:bodyPr/>
                        <a:lstStyle/>
                        <a:p>
                          <a:r>
                            <a:rPr lang="en-US" sz="2400"/>
                            <a:t>Connectivity</a:t>
                          </a:r>
                        </a:p>
                      </a:txBody>
                      <a:tcPr anchor="ctr"/>
                    </a:tc>
                    <a:tc>
                      <a:txBody>
                        <a:bodyPr/>
                        <a:lstStyle/>
                        <a:p>
                          <a:pPr algn="ctr"/>
                          <a:r>
                            <a:rPr lang="en-US" sz="2400" kern="1200">
                              <a:effectLst/>
                            </a:rPr>
                            <a:t>Clinical Dementia Rating</a:t>
                          </a:r>
                        </a:p>
                        <a:p>
                          <a:pPr algn="ctr"/>
                          <a:r>
                            <a:rPr lang="en-US" sz="2400" kern="1200">
                              <a:effectLst/>
                            </a:rPr>
                            <a:t>(CDR)</a:t>
                          </a:r>
                          <a:endParaRPr lang="en-US" sz="2400"/>
                        </a:p>
                      </a:txBody>
                      <a:tcPr anchor="ctr"/>
                    </a:tc>
                    <a:tc>
                      <a:txBody>
                        <a:bodyPr/>
                        <a:lstStyle/>
                        <a:p>
                          <a:pPr algn="ctr"/>
                          <a:r>
                            <a:rPr lang="en-US" sz="2400" kern="1200">
                              <a:effectLst/>
                            </a:rPr>
                            <a:t>Mini‐Mental State Examination score</a:t>
                          </a:r>
                        </a:p>
                        <a:p>
                          <a:pPr algn="ctr"/>
                          <a:r>
                            <a:rPr lang="en-US" sz="2400" kern="1200">
                              <a:effectLst/>
                            </a:rPr>
                            <a:t>(MMSE)</a:t>
                          </a:r>
                          <a:endParaRPr lang="en-US" sz="2400"/>
                        </a:p>
                      </a:txBody>
                      <a:tcPr anchor="ctr"/>
                    </a:tc>
                    <a:extLst>
                      <a:ext uri="{0D108BD9-81ED-4DB2-BD59-A6C34878D82A}">
                        <a16:rowId xmlns:a16="http://schemas.microsoft.com/office/drawing/2014/main" val="3029673825"/>
                      </a:ext>
                    </a:extLst>
                  </a:tr>
                  <a:tr h="370840">
                    <a:tc>
                      <a:txBody>
                        <a:bodyPr/>
                        <a:lstStyle/>
                        <a:p>
                          <a:r>
                            <a:rPr lang="en-US" sz="2400"/>
                            <a:t>Mean connectivity</a:t>
                          </a:r>
                          <a:endParaRPr lang="en-US" sz="2400">
                            <a:solidFill>
                              <a:schemeClr val="accent6">
                                <a:lumMod val="20000"/>
                                <a:lumOff val="8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𝒓</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 =−</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𝟎</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𝟐𝟐</m:t>
                                </m:r>
                              </m:oMath>
                            </m:oMathPara>
                          </a14:m>
                          <a:endParaRPr kumimoji="0" lang="en-US" sz="2400" b="1" i="0" u="none" strike="noStrike" kern="1200" cap="none" spc="0" normalizeH="0" baseline="0" noProof="0">
                            <a:ln>
                              <a:noFill/>
                            </a:ln>
                            <a:solidFill>
                              <a:srgbClr val="00B0F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𝒑</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 =</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𝟎</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𝟎𝟎𝟎𝟐</m:t>
                                </m:r>
                              </m:oMath>
                            </m:oMathPara>
                          </a14:m>
                          <a:endParaRPr kumimoji="0" lang="en-US" sz="2400" b="1" i="0" u="none" strike="noStrike" kern="1200" cap="none" spc="0" normalizeH="0" baseline="0" noProof="0">
                            <a:ln>
                              <a:noFill/>
                            </a:ln>
                            <a:solidFill>
                              <a:srgbClr val="66FF33"/>
                            </a:solidFill>
                            <a:effectLst/>
                            <a:uLnTx/>
                            <a:uFillTx/>
                            <a:latin typeface="Calibri"/>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𝒓</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 =+</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𝟎</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𝟏𝟗</m:t>
                                </m:r>
                              </m:oMath>
                            </m:oMathPara>
                          </a14:m>
                          <a:endParaRPr kumimoji="0" lang="en-US" sz="2400" b="1" i="0" u="none" strike="noStrike" kern="1200" cap="none" spc="0" normalizeH="0" baseline="0" noProof="0">
                            <a:ln>
                              <a:noFill/>
                            </a:ln>
                            <a:solidFill>
                              <a:srgbClr val="00B0F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𝒑</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 =</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𝟎</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𝟎𝟎𝟏</m:t>
                                </m:r>
                              </m:oMath>
                            </m:oMathPara>
                          </a14:m>
                          <a:endParaRPr kumimoji="0" lang="en-US" sz="2400" b="1" i="0" u="none" strike="noStrike" kern="1200" cap="none" spc="0" normalizeH="0" baseline="0" noProof="0">
                            <a:ln>
                              <a:noFill/>
                            </a:ln>
                            <a:solidFill>
                              <a:srgbClr val="66FF33"/>
                            </a:solidFill>
                            <a:effectLst/>
                            <a:uLnTx/>
                            <a:uFillTx/>
                            <a:latin typeface="Calibri"/>
                            <a:ea typeface="+mn-ea"/>
                            <a:cs typeface="+mn-cs"/>
                          </a:endParaRPr>
                        </a:p>
                      </a:txBody>
                      <a:tcPr anchor="ctr"/>
                    </a:tc>
                    <a:extLst>
                      <a:ext uri="{0D108BD9-81ED-4DB2-BD59-A6C34878D82A}">
                        <a16:rowId xmlns:a16="http://schemas.microsoft.com/office/drawing/2014/main" val="513861267"/>
                      </a:ext>
                    </a:extLst>
                  </a:tr>
                  <a:tr h="370840">
                    <a:tc>
                      <a:txBody>
                        <a:bodyPr/>
                        <a:lstStyle/>
                        <a:p>
                          <a:r>
                            <a:rPr lang="en-US" sz="2400"/>
                            <a:t>Left caudate-insula</a:t>
                          </a:r>
                          <a:endParaRPr lang="en-US" sz="2400">
                            <a:solidFill>
                              <a:schemeClr val="accent6">
                                <a:lumMod val="20000"/>
                                <a:lumOff val="8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𝒓</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 =+</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𝟎</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𝟏𝟗</m:t>
                                </m:r>
                              </m:oMath>
                            </m:oMathPara>
                          </a14:m>
                          <a:endParaRPr kumimoji="0" lang="en-US" sz="2400" b="1" i="0" u="none" strike="noStrike" kern="1200" cap="none" spc="0" normalizeH="0" baseline="0" noProof="0">
                            <a:ln>
                              <a:noFill/>
                            </a:ln>
                            <a:solidFill>
                              <a:srgbClr val="00B0F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𝒑</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 =</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𝟎</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𝟎𝟎𝟏</m:t>
                                </m:r>
                              </m:oMath>
                            </m:oMathPara>
                          </a14:m>
                          <a:endParaRPr kumimoji="0" lang="en-US" sz="2400" b="1" i="0" u="none" strike="noStrike" kern="1200" cap="none" spc="0" normalizeH="0" baseline="0" noProof="0">
                            <a:ln>
                              <a:noFill/>
                            </a:ln>
                            <a:solidFill>
                              <a:srgbClr val="66FF33"/>
                            </a:solidFill>
                            <a:effectLst/>
                            <a:uLnTx/>
                            <a:uFillTx/>
                            <a:latin typeface="Calibri"/>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𝒓</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 =−</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𝟎</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𝟏𝟐</m:t>
                                </m:r>
                              </m:oMath>
                            </m:oMathPara>
                          </a14:m>
                          <a:endParaRPr kumimoji="0" lang="en-US" sz="2400" b="1" i="0" u="none" strike="noStrike" kern="1200" cap="none" spc="0" normalizeH="0" baseline="0" noProof="0">
                            <a:ln>
                              <a:noFill/>
                            </a:ln>
                            <a:solidFill>
                              <a:srgbClr val="00B0F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𝒑</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 =</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𝟎</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𝟎𝟒𝟔</m:t>
                                </m:r>
                              </m:oMath>
                            </m:oMathPara>
                          </a14:m>
                          <a:endParaRPr kumimoji="0" lang="en-US" sz="2400" b="1" i="0" u="none" strike="noStrike" kern="1200" cap="none" spc="0" normalizeH="0" baseline="0" noProof="0">
                            <a:ln>
                              <a:noFill/>
                            </a:ln>
                            <a:solidFill>
                              <a:srgbClr val="66FF33"/>
                            </a:solidFill>
                            <a:effectLst/>
                            <a:uLnTx/>
                            <a:uFillTx/>
                            <a:latin typeface="Calibri"/>
                            <a:ea typeface="+mn-ea"/>
                            <a:cs typeface="+mn-cs"/>
                          </a:endParaRPr>
                        </a:p>
                      </a:txBody>
                      <a:tcPr anchor="ctr"/>
                    </a:tc>
                    <a:extLst>
                      <a:ext uri="{0D108BD9-81ED-4DB2-BD59-A6C34878D82A}">
                        <a16:rowId xmlns:a16="http://schemas.microsoft.com/office/drawing/2014/main" val="2235505938"/>
                      </a:ext>
                    </a:extLst>
                  </a:tr>
                  <a:tr h="370840">
                    <a:tc>
                      <a:txBody>
                        <a:bodyPr/>
                        <a:lstStyle/>
                        <a:p>
                          <a:r>
                            <a:rPr lang="en-US" sz="2400"/>
                            <a:t>Right caudate-insula</a:t>
                          </a:r>
                          <a:endParaRPr lang="en-US" sz="2400">
                            <a:solidFill>
                              <a:schemeClr val="accent6">
                                <a:lumMod val="20000"/>
                                <a:lumOff val="8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𝒓</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 =+</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𝟎</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𝟐𝟐</m:t>
                                </m:r>
                              </m:oMath>
                            </m:oMathPara>
                          </a14:m>
                          <a:endParaRPr kumimoji="0" lang="en-US" sz="2400" b="1" i="0" u="none" strike="noStrike" kern="1200" cap="none" spc="0" normalizeH="0" baseline="0" noProof="0">
                            <a:ln>
                              <a:noFill/>
                            </a:ln>
                            <a:solidFill>
                              <a:srgbClr val="00B0F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𝒑</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 =</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𝟎</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𝟎𝟎𝟎𝟐</m:t>
                                </m:r>
                              </m:oMath>
                            </m:oMathPara>
                          </a14:m>
                          <a:endParaRPr kumimoji="0" lang="en-US" sz="2400" b="1" i="0" u="none" strike="noStrike" kern="1200" cap="none" spc="0" normalizeH="0" baseline="0" noProof="0">
                            <a:ln>
                              <a:noFill/>
                            </a:ln>
                            <a:solidFill>
                              <a:srgbClr val="66FF33"/>
                            </a:solidFill>
                            <a:effectLst/>
                            <a:uLnTx/>
                            <a:uFillTx/>
                            <a:latin typeface="Calibri"/>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𝒓</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 =−</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𝟎</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m:t>
                                </m:r>
                                <m:r>
                                  <a:rPr kumimoji="0" lang="en-US" sz="2400" b="1" i="1" u="none" strike="noStrike" kern="1200" cap="none" spc="0" normalizeH="0" baseline="0" noProof="0" dirty="0" smtClean="0">
                                    <a:ln>
                                      <a:noFill/>
                                    </a:ln>
                                    <a:solidFill>
                                      <a:srgbClr val="00B0F0"/>
                                    </a:solidFill>
                                    <a:effectLst/>
                                    <a:uLnTx/>
                                    <a:uFillTx/>
                                    <a:latin typeface="Cambria Math" panose="02040503050406030204" pitchFamily="18" charset="0"/>
                                    <a:ea typeface="+mn-ea"/>
                                    <a:cs typeface="+mn-cs"/>
                                  </a:rPr>
                                  <m:t>𝟏𝟐</m:t>
                                </m:r>
                              </m:oMath>
                            </m:oMathPara>
                          </a14:m>
                          <a:endParaRPr kumimoji="0" lang="en-US" sz="2400" b="1" i="0" u="none" strike="noStrike" kern="1200" cap="none" spc="0" normalizeH="0" baseline="0" noProof="0">
                            <a:ln>
                              <a:noFill/>
                            </a:ln>
                            <a:solidFill>
                              <a:srgbClr val="00B0F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𝒑</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 =</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𝟎</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m:t>
                                </m:r>
                                <m:r>
                                  <a:rPr kumimoji="0" lang="en-US" sz="2400" b="1" i="1" u="none" strike="noStrike" kern="1200" cap="none" spc="0" normalizeH="0" baseline="0" noProof="0" dirty="0" smtClean="0">
                                    <a:ln>
                                      <a:noFill/>
                                    </a:ln>
                                    <a:solidFill>
                                      <a:srgbClr val="66FF33"/>
                                    </a:solidFill>
                                    <a:effectLst/>
                                    <a:uLnTx/>
                                    <a:uFillTx/>
                                    <a:latin typeface="Cambria Math" panose="02040503050406030204" pitchFamily="18" charset="0"/>
                                    <a:ea typeface="+mn-ea"/>
                                    <a:cs typeface="+mn-cs"/>
                                  </a:rPr>
                                  <m:t>𝟎𝟒𝟏</m:t>
                                </m:r>
                              </m:oMath>
                            </m:oMathPara>
                          </a14:m>
                          <a:endParaRPr kumimoji="0" lang="en-US" sz="2400" b="1" i="0" u="none" strike="noStrike" kern="1200" cap="none" spc="0" normalizeH="0" baseline="0" noProof="0">
                            <a:ln>
                              <a:noFill/>
                            </a:ln>
                            <a:solidFill>
                              <a:srgbClr val="66FF33"/>
                            </a:solidFill>
                            <a:effectLst/>
                            <a:uLnTx/>
                            <a:uFillTx/>
                            <a:latin typeface="Calibri"/>
                            <a:ea typeface="+mn-ea"/>
                            <a:cs typeface="+mn-cs"/>
                          </a:endParaRPr>
                        </a:p>
                      </a:txBody>
                      <a:tcPr anchor="ctr"/>
                    </a:tc>
                    <a:extLst>
                      <a:ext uri="{0D108BD9-81ED-4DB2-BD59-A6C34878D82A}">
                        <a16:rowId xmlns:a16="http://schemas.microsoft.com/office/drawing/2014/main" val="2979620242"/>
                      </a:ext>
                    </a:extLst>
                  </a:tr>
                </a:tbl>
              </a:graphicData>
            </a:graphic>
          </p:graphicFrame>
        </mc:Choice>
        <mc:Fallback xmlns="">
          <p:graphicFrame>
            <p:nvGraphicFramePr>
              <p:cNvPr id="2" name="Table 1">
                <a:extLst>
                  <a:ext uri="{FF2B5EF4-FFF2-40B4-BE49-F238E27FC236}">
                    <a16:creationId xmlns:a16="http://schemas.microsoft.com/office/drawing/2014/main" id="{F914D9A0-ABCF-464D-A46B-7C7A9F064936}"/>
                  </a:ext>
                </a:extLst>
              </p:cNvPr>
              <p:cNvGraphicFramePr>
                <a:graphicFrameLocks noGrp="1"/>
              </p:cNvGraphicFramePr>
              <p:nvPr>
                <p:extLst>
                  <p:ext uri="{D42A27DB-BD31-4B8C-83A1-F6EECF244321}">
                    <p14:modId xmlns:p14="http://schemas.microsoft.com/office/powerpoint/2010/main" val="3323805752"/>
                  </p:ext>
                </p:extLst>
              </p:nvPr>
            </p:nvGraphicFramePr>
            <p:xfrm>
              <a:off x="614475" y="1883479"/>
              <a:ext cx="10963050" cy="3291840"/>
            </p:xfrm>
            <a:graphic>
              <a:graphicData uri="http://schemas.openxmlformats.org/drawingml/2006/table">
                <a:tbl>
                  <a:tblPr firstRow="1" bandRow="1">
                    <a:tableStyleId>{18603FDC-E32A-4AB5-989C-0864C3EAD2B8}</a:tableStyleId>
                  </a:tblPr>
                  <a:tblGrid>
                    <a:gridCol w="2743200">
                      <a:extLst>
                        <a:ext uri="{9D8B030D-6E8A-4147-A177-3AD203B41FA5}">
                          <a16:colId xmlns:a16="http://schemas.microsoft.com/office/drawing/2014/main" val="1419620431"/>
                        </a:ext>
                      </a:extLst>
                    </a:gridCol>
                    <a:gridCol w="3323642">
                      <a:extLst>
                        <a:ext uri="{9D8B030D-6E8A-4147-A177-3AD203B41FA5}">
                          <a16:colId xmlns:a16="http://schemas.microsoft.com/office/drawing/2014/main" val="4140057271"/>
                        </a:ext>
                      </a:extLst>
                    </a:gridCol>
                    <a:gridCol w="4896208">
                      <a:extLst>
                        <a:ext uri="{9D8B030D-6E8A-4147-A177-3AD203B41FA5}">
                          <a16:colId xmlns:a16="http://schemas.microsoft.com/office/drawing/2014/main" val="2222708523"/>
                        </a:ext>
                      </a:extLst>
                    </a:gridCol>
                  </a:tblGrid>
                  <a:tr h="822960">
                    <a:tc>
                      <a:txBody>
                        <a:bodyPr/>
                        <a:lstStyle/>
                        <a:p>
                          <a:r>
                            <a:rPr lang="en-US" sz="2400"/>
                            <a:t>Connectivity</a:t>
                          </a:r>
                        </a:p>
                      </a:txBody>
                      <a:tcPr anchor="ctr"/>
                    </a:tc>
                    <a:tc>
                      <a:txBody>
                        <a:bodyPr/>
                        <a:lstStyle/>
                        <a:p>
                          <a:pPr algn="ctr"/>
                          <a:r>
                            <a:rPr lang="en-US" sz="2400" kern="1200">
                              <a:effectLst/>
                            </a:rPr>
                            <a:t>Clinical Dementia Rating</a:t>
                          </a:r>
                        </a:p>
                        <a:p>
                          <a:pPr algn="ctr"/>
                          <a:r>
                            <a:rPr lang="en-US" sz="2400" kern="1200">
                              <a:effectLst/>
                            </a:rPr>
                            <a:t>(CDR)</a:t>
                          </a:r>
                          <a:endParaRPr lang="en-US" sz="2400"/>
                        </a:p>
                      </a:txBody>
                      <a:tcPr anchor="ctr"/>
                    </a:tc>
                    <a:tc>
                      <a:txBody>
                        <a:bodyPr/>
                        <a:lstStyle/>
                        <a:p>
                          <a:pPr algn="ctr"/>
                          <a:r>
                            <a:rPr lang="en-US" sz="2400" kern="1200">
                              <a:effectLst/>
                            </a:rPr>
                            <a:t>Mini‐Mental State Examination score</a:t>
                          </a:r>
                        </a:p>
                        <a:p>
                          <a:pPr algn="ctr"/>
                          <a:r>
                            <a:rPr lang="en-US" sz="2400" kern="1200">
                              <a:effectLst/>
                            </a:rPr>
                            <a:t>(MMSE)</a:t>
                          </a:r>
                          <a:endParaRPr lang="en-US" sz="2400"/>
                        </a:p>
                      </a:txBody>
                      <a:tcPr anchor="ctr"/>
                    </a:tc>
                    <a:extLst>
                      <a:ext uri="{0D108BD9-81ED-4DB2-BD59-A6C34878D82A}">
                        <a16:rowId xmlns:a16="http://schemas.microsoft.com/office/drawing/2014/main" val="3029673825"/>
                      </a:ext>
                    </a:extLst>
                  </a:tr>
                  <a:tr h="822960">
                    <a:tc>
                      <a:txBody>
                        <a:bodyPr/>
                        <a:lstStyle/>
                        <a:p>
                          <a:r>
                            <a:rPr lang="en-US" sz="2400"/>
                            <a:t>Mean connectivity</a:t>
                          </a:r>
                          <a:endParaRPr lang="en-US" sz="2400">
                            <a:solidFill>
                              <a:schemeClr val="accent6">
                                <a:lumMod val="20000"/>
                                <a:lumOff val="80000"/>
                              </a:schemeClr>
                            </a:solidFill>
                          </a:endParaRPr>
                        </a:p>
                      </a:txBody>
                      <a:tcPr anchor="ctr"/>
                    </a:tc>
                    <a:tc>
                      <a:txBody>
                        <a:bodyPr/>
                        <a:lstStyle/>
                        <a:p>
                          <a:endParaRPr lang="en-US"/>
                        </a:p>
                      </a:txBody>
                      <a:tcPr anchor="ctr">
                        <a:blipFill>
                          <a:blip r:embed="rId5"/>
                          <a:stretch>
                            <a:fillRect l="-83700" t="-104412" r="-149084" b="-207353"/>
                          </a:stretch>
                        </a:blipFill>
                      </a:tcPr>
                    </a:tc>
                    <a:tc>
                      <a:txBody>
                        <a:bodyPr/>
                        <a:lstStyle/>
                        <a:p>
                          <a:endParaRPr lang="en-US"/>
                        </a:p>
                      </a:txBody>
                      <a:tcPr anchor="ctr">
                        <a:blipFill>
                          <a:blip r:embed="rId5"/>
                          <a:stretch>
                            <a:fillRect l="-124751" t="-104412" r="-1244" b="-207353"/>
                          </a:stretch>
                        </a:blipFill>
                      </a:tcPr>
                    </a:tc>
                    <a:extLst>
                      <a:ext uri="{0D108BD9-81ED-4DB2-BD59-A6C34878D82A}">
                        <a16:rowId xmlns:a16="http://schemas.microsoft.com/office/drawing/2014/main" val="513861267"/>
                      </a:ext>
                    </a:extLst>
                  </a:tr>
                  <a:tr h="822960">
                    <a:tc>
                      <a:txBody>
                        <a:bodyPr/>
                        <a:lstStyle/>
                        <a:p>
                          <a:r>
                            <a:rPr lang="en-US" sz="2400"/>
                            <a:t>Left caudate-insula</a:t>
                          </a:r>
                          <a:endParaRPr lang="en-US" sz="2400">
                            <a:solidFill>
                              <a:schemeClr val="accent6">
                                <a:lumMod val="20000"/>
                                <a:lumOff val="80000"/>
                              </a:schemeClr>
                            </a:solidFill>
                          </a:endParaRPr>
                        </a:p>
                      </a:txBody>
                      <a:tcPr anchor="ctr"/>
                    </a:tc>
                    <a:tc>
                      <a:txBody>
                        <a:bodyPr/>
                        <a:lstStyle/>
                        <a:p>
                          <a:endParaRPr lang="en-US"/>
                        </a:p>
                      </a:txBody>
                      <a:tcPr anchor="ctr">
                        <a:blipFill>
                          <a:blip r:embed="rId5"/>
                          <a:stretch>
                            <a:fillRect l="-83700" t="-205926" r="-149084" b="-108889"/>
                          </a:stretch>
                        </a:blipFill>
                      </a:tcPr>
                    </a:tc>
                    <a:tc>
                      <a:txBody>
                        <a:bodyPr/>
                        <a:lstStyle/>
                        <a:p>
                          <a:endParaRPr lang="en-US"/>
                        </a:p>
                      </a:txBody>
                      <a:tcPr anchor="ctr">
                        <a:blipFill>
                          <a:blip r:embed="rId5"/>
                          <a:stretch>
                            <a:fillRect l="-124751" t="-205926" r="-1244" b="-108889"/>
                          </a:stretch>
                        </a:blipFill>
                      </a:tcPr>
                    </a:tc>
                    <a:extLst>
                      <a:ext uri="{0D108BD9-81ED-4DB2-BD59-A6C34878D82A}">
                        <a16:rowId xmlns:a16="http://schemas.microsoft.com/office/drawing/2014/main" val="2235505938"/>
                      </a:ext>
                    </a:extLst>
                  </a:tr>
                  <a:tr h="822960">
                    <a:tc>
                      <a:txBody>
                        <a:bodyPr/>
                        <a:lstStyle/>
                        <a:p>
                          <a:r>
                            <a:rPr lang="en-US" sz="2400"/>
                            <a:t>Right caudate-insula</a:t>
                          </a:r>
                          <a:endParaRPr lang="en-US" sz="2400">
                            <a:solidFill>
                              <a:schemeClr val="accent6">
                                <a:lumMod val="20000"/>
                                <a:lumOff val="80000"/>
                              </a:schemeClr>
                            </a:solidFill>
                          </a:endParaRPr>
                        </a:p>
                      </a:txBody>
                      <a:tcPr anchor="ctr"/>
                    </a:tc>
                    <a:tc>
                      <a:txBody>
                        <a:bodyPr/>
                        <a:lstStyle/>
                        <a:p>
                          <a:endParaRPr lang="en-US"/>
                        </a:p>
                      </a:txBody>
                      <a:tcPr anchor="ctr">
                        <a:blipFill>
                          <a:blip r:embed="rId5"/>
                          <a:stretch>
                            <a:fillRect l="-83700" t="-305926" r="-149084" b="-8889"/>
                          </a:stretch>
                        </a:blipFill>
                      </a:tcPr>
                    </a:tc>
                    <a:tc>
                      <a:txBody>
                        <a:bodyPr/>
                        <a:lstStyle/>
                        <a:p>
                          <a:endParaRPr lang="en-US"/>
                        </a:p>
                      </a:txBody>
                      <a:tcPr anchor="ctr">
                        <a:blipFill>
                          <a:blip r:embed="rId5"/>
                          <a:stretch>
                            <a:fillRect l="-124751" t="-305926" r="-1244" b="-8889"/>
                          </a:stretch>
                        </a:blipFill>
                      </a:tcPr>
                    </a:tc>
                    <a:extLst>
                      <a:ext uri="{0D108BD9-81ED-4DB2-BD59-A6C34878D82A}">
                        <a16:rowId xmlns:a16="http://schemas.microsoft.com/office/drawing/2014/main" val="2979620242"/>
                      </a:ext>
                    </a:extLst>
                  </a:tr>
                </a:tbl>
              </a:graphicData>
            </a:graphic>
          </p:graphicFrame>
        </mc:Fallback>
      </mc:AlternateContent>
      <p:pic>
        <p:nvPicPr>
          <p:cNvPr id="13" name="Audio 12">
            <a:hlinkClick r:id="" action="ppaction://media"/>
            <a:extLst>
              <a:ext uri="{FF2B5EF4-FFF2-40B4-BE49-F238E27FC236}">
                <a16:creationId xmlns:a16="http://schemas.microsoft.com/office/drawing/2014/main" id="{E53496E2-BF60-4EB7-BBC7-6D7DFD0975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38363046"/>
      </p:ext>
    </p:extLst>
  </p:cSld>
  <p:clrMapOvr>
    <a:masterClrMapping/>
  </p:clrMapOvr>
  <mc:AlternateContent xmlns:mc="http://schemas.openxmlformats.org/markup-compatibility/2006" xmlns:p14="http://schemas.microsoft.com/office/powerpoint/2010/main">
    <mc:Choice Requires="p14">
      <p:transition spd="med" p14:dur="700" advTm="44247">
        <p:fade/>
      </p:transition>
    </mc:Choice>
    <mc:Fallback xmlns="">
      <p:transition spd="med" advTm="442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52443BE5-8423-425C-A0F3-C835F2624FD0}"/>
              </a:ext>
            </a:extLst>
          </p:cNvPr>
          <p:cNvSpPr txBox="1">
            <a:spLocks/>
          </p:cNvSpPr>
          <p:nvPr/>
        </p:nvSpPr>
        <p:spPr>
          <a:xfrm>
            <a:off x="575442" y="1229710"/>
            <a:ext cx="11041117" cy="5349766"/>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marL="571500" indent="-571500">
              <a:spcBef>
                <a:spcPct val="0"/>
              </a:spcBef>
              <a:spcAft>
                <a:spcPts val="600"/>
              </a:spcAft>
              <a:buFont typeface="Arial" panose="020B0604020202020204" pitchFamily="34" charset="0"/>
              <a:buChar char="•"/>
              <a:defRPr/>
            </a:pPr>
            <a:r>
              <a:rPr lang="en-US" sz="2400" spc="150" dirty="0">
                <a:ln w="11430"/>
                <a:solidFill>
                  <a:srgbClr val="FFFF00"/>
                </a:solidFill>
              </a:rPr>
              <a:t>No negative correlation between the insula-caudate and precentral-entorhinal connections were observed across the young-adult HCP subjects, either in structural or functional connectivity.</a:t>
            </a:r>
          </a:p>
          <a:p>
            <a:pPr marL="571500" indent="-571500">
              <a:spcBef>
                <a:spcPct val="0"/>
              </a:spcBef>
              <a:spcAft>
                <a:spcPts val="600"/>
              </a:spcAft>
              <a:buFont typeface="Arial" panose="020B0604020202020204" pitchFamily="34" charset="0"/>
              <a:buChar char="•"/>
              <a:defRPr/>
            </a:pPr>
            <a:r>
              <a:rPr lang="en-US" sz="2400" spc="150" dirty="0">
                <a:ln w="11430"/>
                <a:solidFill>
                  <a:srgbClr val="FFFF00"/>
                </a:solidFill>
              </a:rPr>
              <a:t>By reversing the order of ADNI-2 and OASIS-3 datasets in this experiment, the most significantly anti-correlated pair found in OASIS-3 was not negatively correlated in ADNI-2.</a:t>
            </a:r>
          </a:p>
        </p:txBody>
      </p:sp>
      <p:sp>
        <p:nvSpPr>
          <p:cNvPr id="5" name="Title 1">
            <a:extLst>
              <a:ext uri="{FF2B5EF4-FFF2-40B4-BE49-F238E27FC236}">
                <a16:creationId xmlns:a16="http://schemas.microsoft.com/office/drawing/2014/main" id="{EA330FE1-7979-4071-8E81-FFAC4E79EFA1}"/>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a:ln w="11430"/>
                <a:solidFill>
                  <a:srgbClr val="F8F8F8"/>
                </a:solidFill>
              </a:rPr>
              <a:t>Results</a:t>
            </a:r>
          </a:p>
          <a:p>
            <a:pPr lvl="0" algn="ctr">
              <a:spcBef>
                <a:spcPct val="0"/>
              </a:spcBef>
              <a:defRPr/>
            </a:pPr>
            <a:r>
              <a:rPr lang="en-US" sz="3600" b="1" spc="150">
                <a:ln w="11430"/>
                <a:solidFill>
                  <a:srgbClr val="66FF33"/>
                </a:solidFill>
              </a:rPr>
              <a:t>Null Results</a:t>
            </a:r>
          </a:p>
        </p:txBody>
      </p:sp>
      <p:pic>
        <p:nvPicPr>
          <p:cNvPr id="8" name="Audio 7">
            <a:hlinkClick r:id="" action="ppaction://media"/>
            <a:extLst>
              <a:ext uri="{FF2B5EF4-FFF2-40B4-BE49-F238E27FC236}">
                <a16:creationId xmlns:a16="http://schemas.microsoft.com/office/drawing/2014/main" id="{ADF42936-8113-4CD8-A9FC-A5B74A077F3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433660089"/>
      </p:ext>
    </p:extLst>
  </p:cSld>
  <p:clrMapOvr>
    <a:masterClrMapping/>
  </p:clrMapOvr>
  <mc:AlternateContent xmlns:mc="http://schemas.openxmlformats.org/markup-compatibility/2006" xmlns:p14="http://schemas.microsoft.com/office/powerpoint/2010/main">
    <mc:Choice Requires="p14">
      <p:transition spd="med" p14:dur="700" advTm="36515">
        <p:fade/>
      </p:transition>
    </mc:Choice>
    <mc:Fallback xmlns="">
      <p:transition spd="med" advTm="365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52443BE5-8423-425C-A0F3-C835F2624FD0}"/>
              </a:ext>
            </a:extLst>
          </p:cNvPr>
          <p:cNvSpPr txBox="1">
            <a:spLocks/>
          </p:cNvSpPr>
          <p:nvPr/>
        </p:nvSpPr>
        <p:spPr>
          <a:xfrm>
            <a:off x="575442" y="1242409"/>
            <a:ext cx="11041117" cy="5349766"/>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marL="571500" indent="-571500">
              <a:spcBef>
                <a:spcPct val="0"/>
              </a:spcBef>
              <a:spcAft>
                <a:spcPts val="600"/>
              </a:spcAft>
              <a:buFont typeface="Arial" panose="020B0604020202020204" pitchFamily="34" charset="0"/>
              <a:buChar char="•"/>
              <a:defRPr/>
            </a:pPr>
            <a:r>
              <a:rPr lang="en-US" sz="2400" spc="150">
                <a:ln w="11430"/>
                <a:solidFill>
                  <a:srgbClr val="FFFF00"/>
                </a:solidFill>
              </a:rPr>
              <a:t>It has been reported in the literature that:</a:t>
            </a:r>
          </a:p>
          <a:p>
            <a:pPr marL="1028700" lvl="1" indent="-571500">
              <a:spcBef>
                <a:spcPct val="0"/>
              </a:spcBef>
              <a:spcAft>
                <a:spcPts val="600"/>
              </a:spcAft>
              <a:buFont typeface="Arial" panose="020B0604020202020204" pitchFamily="34" charset="0"/>
              <a:buChar char="•"/>
              <a:defRPr/>
            </a:pPr>
            <a:r>
              <a:rPr lang="en-US" sz="2400" spc="150">
                <a:ln w="11430"/>
                <a:solidFill>
                  <a:srgbClr val="FFFF00"/>
                </a:solidFill>
              </a:rPr>
              <a:t>fractional anisotropy in the left caudate increases in pre-symptomatic familial AD subjects </a:t>
            </a:r>
            <a:r>
              <a:rPr lang="en-US" sz="2400" spc="150">
                <a:ln w="11430"/>
                <a:solidFill>
                  <a:srgbClr val="7030A0"/>
                </a:solidFill>
              </a:rPr>
              <a:t>(Ryan et al, 2013)</a:t>
            </a:r>
            <a:r>
              <a:rPr lang="en-US" sz="2400" spc="150">
                <a:ln w="11430"/>
                <a:solidFill>
                  <a:srgbClr val="FFFF00"/>
                </a:solidFill>
              </a:rPr>
              <a:t>,</a:t>
            </a:r>
          </a:p>
          <a:p>
            <a:pPr marL="1028700" lvl="1" indent="-571500">
              <a:spcBef>
                <a:spcPct val="0"/>
              </a:spcBef>
              <a:spcAft>
                <a:spcPts val="600"/>
              </a:spcAft>
              <a:buFont typeface="Arial" panose="020B0604020202020204" pitchFamily="34" charset="0"/>
              <a:buChar char="•"/>
              <a:defRPr/>
            </a:pPr>
            <a:r>
              <a:rPr lang="en-US" sz="2400" spc="150">
                <a:ln w="11430"/>
                <a:solidFill>
                  <a:srgbClr val="FFFF00"/>
                </a:solidFill>
              </a:rPr>
              <a:t>structural connectivity in the right insula increases in AD </a:t>
            </a:r>
            <a:r>
              <a:rPr lang="en-US" sz="2400" spc="150">
                <a:ln w="11430"/>
                <a:solidFill>
                  <a:srgbClr val="7030A0"/>
                </a:solidFill>
              </a:rPr>
              <a:t>(Ye et al, 2019)</a:t>
            </a:r>
            <a:r>
              <a:rPr lang="en-US" sz="2400" spc="150">
                <a:ln w="11430"/>
                <a:solidFill>
                  <a:srgbClr val="FFFF00"/>
                </a:solidFill>
              </a:rPr>
              <a:t>,</a:t>
            </a:r>
          </a:p>
          <a:p>
            <a:pPr marL="1028700" lvl="1" indent="-571500">
              <a:spcBef>
                <a:spcPct val="0"/>
              </a:spcBef>
              <a:spcAft>
                <a:spcPts val="600"/>
              </a:spcAft>
              <a:buFont typeface="Arial" panose="020B0604020202020204" pitchFamily="34" charset="0"/>
              <a:buChar char="•"/>
              <a:defRPr/>
            </a:pPr>
            <a:r>
              <a:rPr lang="en-US" sz="2400" spc="150">
                <a:ln w="11430"/>
                <a:solidFill>
                  <a:srgbClr val="FFFF00"/>
                </a:solidFill>
              </a:rPr>
              <a:t>functional connectivity between the frontal lobe and the corpus striatum increases in AD </a:t>
            </a:r>
            <a:r>
              <a:rPr lang="en-US" sz="2400" spc="150">
                <a:ln w="11430"/>
                <a:solidFill>
                  <a:srgbClr val="7030A0"/>
                </a:solidFill>
              </a:rPr>
              <a:t>(</a:t>
            </a:r>
            <a:r>
              <a:rPr lang="en-US" sz="2400" spc="150" err="1">
                <a:ln w="11430"/>
                <a:solidFill>
                  <a:srgbClr val="7030A0"/>
                </a:solidFill>
              </a:rPr>
              <a:t>Supekar</a:t>
            </a:r>
            <a:r>
              <a:rPr lang="en-US" sz="2400" spc="150">
                <a:ln w="11430"/>
                <a:solidFill>
                  <a:srgbClr val="7030A0"/>
                </a:solidFill>
              </a:rPr>
              <a:t> et al, 2008)</a:t>
            </a:r>
            <a:r>
              <a:rPr lang="en-US" sz="2400" spc="150">
                <a:ln w="11430"/>
                <a:solidFill>
                  <a:srgbClr val="FFFF00"/>
                </a:solidFill>
              </a:rPr>
              <a:t>.</a:t>
            </a:r>
          </a:p>
        </p:txBody>
      </p:sp>
      <p:sp>
        <p:nvSpPr>
          <p:cNvPr id="5" name="Title 1">
            <a:extLst>
              <a:ext uri="{FF2B5EF4-FFF2-40B4-BE49-F238E27FC236}">
                <a16:creationId xmlns:a16="http://schemas.microsoft.com/office/drawing/2014/main" id="{EA330FE1-7979-4071-8E81-FFAC4E79EFA1}"/>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a:ln w="11430"/>
                <a:solidFill>
                  <a:srgbClr val="F8F8F8"/>
                </a:solidFill>
              </a:rPr>
              <a:t>Results</a:t>
            </a:r>
          </a:p>
          <a:p>
            <a:pPr lvl="0" algn="ctr">
              <a:spcBef>
                <a:spcPct val="0"/>
              </a:spcBef>
              <a:defRPr/>
            </a:pPr>
            <a:r>
              <a:rPr lang="en-US" sz="3600" b="1" spc="150">
                <a:ln w="11430"/>
                <a:solidFill>
                  <a:srgbClr val="66FF33"/>
                </a:solidFill>
              </a:rPr>
              <a:t>Consistency with the Literature</a:t>
            </a:r>
          </a:p>
        </p:txBody>
      </p:sp>
      <p:pic>
        <p:nvPicPr>
          <p:cNvPr id="10" name="Audio 9">
            <a:hlinkClick r:id="" action="ppaction://media"/>
            <a:extLst>
              <a:ext uri="{FF2B5EF4-FFF2-40B4-BE49-F238E27FC236}">
                <a16:creationId xmlns:a16="http://schemas.microsoft.com/office/drawing/2014/main" id="{41702B24-02ED-4CFB-8902-A1AB6584FC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84015393"/>
      </p:ext>
    </p:extLst>
  </p:cSld>
  <p:clrMapOvr>
    <a:masterClrMapping/>
  </p:clrMapOvr>
  <mc:AlternateContent xmlns:mc="http://schemas.openxmlformats.org/markup-compatibility/2006" xmlns:p14="http://schemas.microsoft.com/office/powerpoint/2010/main">
    <mc:Choice Requires="p14">
      <p:transition spd="med" p14:dur="700" advTm="51709">
        <p:fade/>
      </p:transition>
    </mc:Choice>
    <mc:Fallback xmlns="">
      <p:transition spd="med" advTm="517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par>
                          <p:cTn id="11" fill="hold">
                            <p:stCondLst>
                              <p:cond delay="501"/>
                            </p:stCondLst>
                            <p:childTnLst>
                              <p:par>
                                <p:cTn id="12" presetID="10" presetClass="entr" presetSubtype="0" fill="hold" nodeType="after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500"/>
                                        <p:tgtEl>
                                          <p:spTgt spid="17">
                                            <p:txEl>
                                              <p:pRg st="1" end="1"/>
                                            </p:txEl>
                                          </p:spTgt>
                                        </p:tgtEl>
                                      </p:cBhvr>
                                    </p:animEffect>
                                  </p:childTnLst>
                                </p:cTn>
                              </p:par>
                            </p:childTnLst>
                          </p:cTn>
                        </p:par>
                        <p:par>
                          <p:cTn id="15" fill="hold">
                            <p:stCondLst>
                              <p:cond delay="1001"/>
                            </p:stCondLst>
                            <p:childTnLst>
                              <p:par>
                                <p:cTn id="16" presetID="10" presetClass="entr" presetSubtype="0" fill="hold" nodeType="afterEffect">
                                  <p:stCondLst>
                                    <p:cond delay="0"/>
                                  </p:stCondLst>
                                  <p:childTnLst>
                                    <p:set>
                                      <p:cBhvr>
                                        <p:cTn id="17" dur="1" fill="hold">
                                          <p:stCondLst>
                                            <p:cond delay="0"/>
                                          </p:stCondLst>
                                        </p:cTn>
                                        <p:tgtEl>
                                          <p:spTgt spid="17">
                                            <p:txEl>
                                              <p:pRg st="2" end="2"/>
                                            </p:txEl>
                                          </p:spTgt>
                                        </p:tgtEl>
                                        <p:attrNameLst>
                                          <p:attrName>style.visibility</p:attrName>
                                        </p:attrNameLst>
                                      </p:cBhvr>
                                      <p:to>
                                        <p:strVal val="visible"/>
                                      </p:to>
                                    </p:set>
                                    <p:animEffect transition="in" filter="fade">
                                      <p:cBhvr>
                                        <p:cTn id="18" dur="500"/>
                                        <p:tgtEl>
                                          <p:spTgt spid="17">
                                            <p:txEl>
                                              <p:pRg st="2" end="2"/>
                                            </p:txEl>
                                          </p:spTgt>
                                        </p:tgtEl>
                                      </p:cBhvr>
                                    </p:animEffect>
                                  </p:childTnLst>
                                </p:cTn>
                              </p:par>
                            </p:childTnLst>
                          </p:cTn>
                        </p:par>
                        <p:par>
                          <p:cTn id="19" fill="hold">
                            <p:stCondLst>
                              <p:cond delay="1501"/>
                            </p:stCondLst>
                            <p:childTnLst>
                              <p:par>
                                <p:cTn id="20" presetID="10" presetClass="entr" presetSubtype="0" fill="hold" nodeType="after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52443BE5-8423-425C-A0F3-C835F2624FD0}"/>
              </a:ext>
            </a:extLst>
          </p:cNvPr>
          <p:cNvSpPr txBox="1">
            <a:spLocks/>
          </p:cNvSpPr>
          <p:nvPr/>
        </p:nvSpPr>
        <p:spPr>
          <a:xfrm>
            <a:off x="575442" y="1242409"/>
            <a:ext cx="11041117" cy="5349766"/>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marL="571500" indent="-571500">
              <a:spcBef>
                <a:spcPct val="0"/>
              </a:spcBef>
              <a:spcAft>
                <a:spcPts val="600"/>
              </a:spcAft>
              <a:buFont typeface="Arial" panose="020B0604020202020204" pitchFamily="34" charset="0"/>
              <a:buChar char="•"/>
              <a:defRPr/>
            </a:pPr>
            <a:r>
              <a:rPr lang="en-US" sz="2400" spc="150" dirty="0">
                <a:ln w="11430"/>
                <a:solidFill>
                  <a:srgbClr val="FFFF00"/>
                </a:solidFill>
              </a:rPr>
              <a:t>Factors other than strengthening of the tract can also contribute to increased measured structural connectivity, e.g.:</a:t>
            </a:r>
          </a:p>
          <a:p>
            <a:pPr marL="1028700" lvl="1" indent="-571500">
              <a:spcBef>
                <a:spcPct val="0"/>
              </a:spcBef>
              <a:spcAft>
                <a:spcPts val="600"/>
              </a:spcAft>
              <a:buFont typeface="Arial" panose="020B0604020202020204" pitchFamily="34" charset="0"/>
              <a:buChar char="•"/>
              <a:defRPr/>
            </a:pPr>
            <a:r>
              <a:rPr lang="en-US" sz="2400" spc="150" dirty="0">
                <a:ln w="11430"/>
                <a:solidFill>
                  <a:srgbClr val="FFFF00"/>
                </a:solidFill>
              </a:rPr>
              <a:t>White-matter atrophy, volume reduction </a:t>
            </a:r>
            <a:r>
              <a:rPr lang="en-US" sz="2400" spc="150" dirty="0">
                <a:ln w="11430"/>
                <a:solidFill>
                  <a:srgbClr val="7030A0"/>
                </a:solidFill>
              </a:rPr>
              <a:t>(Salat et al, 2009)</a:t>
            </a:r>
            <a:r>
              <a:rPr lang="en-US" sz="2400" spc="150" dirty="0">
                <a:ln w="11430"/>
                <a:solidFill>
                  <a:srgbClr val="FFFF00"/>
                </a:solidFill>
              </a:rPr>
              <a:t>, and other geometrical variabilities could make ROIs closer to each other, leading to elevated measured structural connectivity.</a:t>
            </a:r>
          </a:p>
          <a:p>
            <a:pPr marL="1028700" lvl="1" indent="-571500">
              <a:spcBef>
                <a:spcPct val="0"/>
              </a:spcBef>
              <a:spcAft>
                <a:spcPts val="600"/>
              </a:spcAft>
              <a:buFont typeface="Arial" panose="020B0604020202020204" pitchFamily="34" charset="0"/>
              <a:buChar char="•"/>
              <a:defRPr/>
            </a:pPr>
            <a:r>
              <a:rPr lang="en-US" sz="2400" spc="150" dirty="0">
                <a:ln w="11430"/>
                <a:solidFill>
                  <a:srgbClr val="FFFF00"/>
                </a:solidFill>
              </a:rPr>
              <a:t>In regions with fiber crossing, selective axonal loss can lead to an increase in fractional anisotropy and subsequently overestimation of structural connectivity </a:t>
            </a:r>
            <a:r>
              <a:rPr lang="en-US" sz="2400" spc="150" dirty="0">
                <a:ln w="11430"/>
                <a:solidFill>
                  <a:srgbClr val="7030A0"/>
                </a:solidFill>
              </a:rPr>
              <a:t>(Ryan et al, 2013; Kim et al, 2015; </a:t>
            </a:r>
            <a:r>
              <a:rPr lang="en-US" sz="2400" spc="150" dirty="0" err="1">
                <a:ln w="11430"/>
                <a:solidFill>
                  <a:srgbClr val="7030A0"/>
                </a:solidFill>
              </a:rPr>
              <a:t>Douaud</a:t>
            </a:r>
            <a:r>
              <a:rPr lang="en-US" sz="2400" spc="150" dirty="0">
                <a:ln w="11430"/>
                <a:solidFill>
                  <a:srgbClr val="7030A0"/>
                </a:solidFill>
              </a:rPr>
              <a:t> et al, 2011)</a:t>
            </a:r>
            <a:r>
              <a:rPr lang="en-US" sz="2400" spc="150" dirty="0">
                <a:ln w="11430"/>
                <a:solidFill>
                  <a:srgbClr val="FFFF00"/>
                </a:solidFill>
              </a:rPr>
              <a:t>.</a:t>
            </a:r>
          </a:p>
        </p:txBody>
      </p:sp>
      <p:sp>
        <p:nvSpPr>
          <p:cNvPr id="5" name="Title 1">
            <a:extLst>
              <a:ext uri="{FF2B5EF4-FFF2-40B4-BE49-F238E27FC236}">
                <a16:creationId xmlns:a16="http://schemas.microsoft.com/office/drawing/2014/main" id="{EA330FE1-7979-4071-8E81-FFAC4E79EFA1}"/>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a:ln w="11430"/>
                <a:solidFill>
                  <a:srgbClr val="F8F8F8"/>
                </a:solidFill>
              </a:rPr>
              <a:t>Results</a:t>
            </a:r>
          </a:p>
          <a:p>
            <a:pPr lvl="0" algn="ctr">
              <a:spcBef>
                <a:spcPct val="0"/>
              </a:spcBef>
              <a:defRPr/>
            </a:pPr>
            <a:r>
              <a:rPr lang="en-US" sz="3600" b="1" spc="150">
                <a:ln w="11430"/>
                <a:solidFill>
                  <a:srgbClr val="66FF33"/>
                </a:solidFill>
              </a:rPr>
              <a:t>Other Explanations</a:t>
            </a:r>
          </a:p>
        </p:txBody>
      </p:sp>
      <p:pic>
        <p:nvPicPr>
          <p:cNvPr id="21" name="Audio 20">
            <a:hlinkClick r:id="" action="ppaction://media"/>
            <a:extLst>
              <a:ext uri="{FF2B5EF4-FFF2-40B4-BE49-F238E27FC236}">
                <a16:creationId xmlns:a16="http://schemas.microsoft.com/office/drawing/2014/main" id="{5C664863-488D-4E18-89E2-B2C6516EFAC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642436523"/>
      </p:ext>
    </p:extLst>
  </p:cSld>
  <p:clrMapOvr>
    <a:masterClrMapping/>
  </p:clrMapOvr>
  <mc:AlternateContent xmlns:mc="http://schemas.openxmlformats.org/markup-compatibility/2006" xmlns:p14="http://schemas.microsoft.com/office/powerpoint/2010/main">
    <mc:Choice Requires="p14">
      <p:transition spd="med" p14:dur="700" advTm="61738">
        <p:fade/>
      </p:transition>
    </mc:Choice>
    <mc:Fallback xmlns="">
      <p:transition spd="med" advTm="617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fade">
                                      <p:cBhvr>
                                        <p:cTn id="20"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a:stretch>
            <a:fillRect/>
          </a:stretch>
        </p:blipFill>
        <p:spPr>
          <a:xfrm>
            <a:off x="4964439" y="3"/>
            <a:ext cx="2263122" cy="1521667"/>
          </a:xfrm>
          <a:prstGeom prst="rect">
            <a:avLst/>
          </a:prstGeom>
        </p:spPr>
      </p:pic>
      <p:sp>
        <p:nvSpPr>
          <p:cNvPr id="6" name="Subtitle 2"/>
          <p:cNvSpPr txBox="1">
            <a:spLocks/>
          </p:cNvSpPr>
          <p:nvPr/>
        </p:nvSpPr>
        <p:spPr>
          <a:xfrm>
            <a:off x="2528051" y="2967335"/>
            <a:ext cx="7135898" cy="923330"/>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5400" b="1">
                <a:solidFill>
                  <a:srgbClr val="66FF33"/>
                </a:solidFill>
              </a:rPr>
              <a:t>Thank You!</a:t>
            </a:r>
          </a:p>
        </p:txBody>
      </p:sp>
      <p:sp>
        <p:nvSpPr>
          <p:cNvPr id="4" name="TextBox 3">
            <a:hlinkClick r:id="rId6"/>
            <a:extLst>
              <a:ext uri="{FF2B5EF4-FFF2-40B4-BE49-F238E27FC236}">
                <a16:creationId xmlns:a16="http://schemas.microsoft.com/office/drawing/2014/main" id="{B4ACB477-8B4F-49C1-A9E2-EF5B33BD754A}"/>
              </a:ext>
            </a:extLst>
          </p:cNvPr>
          <p:cNvSpPr txBox="1"/>
          <p:nvPr/>
        </p:nvSpPr>
        <p:spPr>
          <a:xfrm>
            <a:off x="1524003" y="4860928"/>
            <a:ext cx="9143999" cy="276999"/>
          </a:xfrm>
          <a:prstGeom prst="rect">
            <a:avLst/>
          </a:prstGeom>
          <a:noFill/>
          <a:ln w="12700">
            <a:noFill/>
          </a:ln>
        </p:spPr>
        <p:txBody>
          <a:bodyPr wrap="square" lIns="0" tIns="0" rIns="0" bIns="0" rtlCol="0">
            <a:spAutoFit/>
          </a:bodyPr>
          <a:lstStyle/>
          <a:p>
            <a:pPr algn="ctr" defTabSz="346075"/>
            <a:r>
              <a:rPr lang="en-US">
                <a:solidFill>
                  <a:schemeClr val="accent5">
                    <a:lumMod val="75000"/>
                  </a:schemeClr>
                </a:solidFill>
              </a:rPr>
              <a:t>http://</a:t>
            </a:r>
            <a:r>
              <a:rPr lang="en-US">
                <a:solidFill>
                  <a:srgbClr val="00B0F0"/>
                </a:solidFill>
              </a:rPr>
              <a:t>iman</a:t>
            </a:r>
            <a:r>
              <a:rPr lang="en-US">
                <a:solidFill>
                  <a:schemeClr val="accent5">
                    <a:lumMod val="75000"/>
                  </a:schemeClr>
                </a:solidFill>
              </a:rPr>
              <a:t>.</a:t>
            </a:r>
            <a:r>
              <a:rPr lang="en-US">
                <a:solidFill>
                  <a:srgbClr val="00B0F0"/>
                </a:solidFill>
              </a:rPr>
              <a:t>mgh</a:t>
            </a:r>
            <a:r>
              <a:rPr lang="en-US">
                <a:solidFill>
                  <a:schemeClr val="accent5">
                    <a:lumMod val="75000"/>
                  </a:schemeClr>
                </a:solidFill>
              </a:rPr>
              <a:t>.</a:t>
            </a:r>
            <a:r>
              <a:rPr lang="en-US">
                <a:solidFill>
                  <a:srgbClr val="00B0F0"/>
                </a:solidFill>
              </a:rPr>
              <a:t>harvard.edu</a:t>
            </a:r>
            <a:endParaRPr lang="en-US" i="1">
              <a:solidFill>
                <a:srgbClr val="00B0F0"/>
              </a:solidFill>
            </a:endParaRPr>
          </a:p>
        </p:txBody>
      </p:sp>
      <p:pic>
        <p:nvPicPr>
          <p:cNvPr id="7" name="Audio 6">
            <a:hlinkClick r:id="" action="ppaction://media"/>
            <a:extLst>
              <a:ext uri="{FF2B5EF4-FFF2-40B4-BE49-F238E27FC236}">
                <a16:creationId xmlns:a16="http://schemas.microsoft.com/office/drawing/2014/main" id="{292CBC10-860A-48B2-B86C-D9F304087E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54647854"/>
      </p:ext>
    </p:extLst>
  </p:cSld>
  <p:clrMapOvr>
    <a:masterClrMapping/>
  </p:clrMapOvr>
  <p:transition advTm="30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a:ln w="11430"/>
                <a:solidFill>
                  <a:srgbClr val="F8F8F8"/>
                </a:solidFill>
              </a:rPr>
              <a:t>Compensation in Alzheimer’s Disease</a:t>
            </a:r>
          </a:p>
        </p:txBody>
      </p:sp>
      <p:sp>
        <p:nvSpPr>
          <p:cNvPr id="17" name="Title 1">
            <a:extLst>
              <a:ext uri="{FF2B5EF4-FFF2-40B4-BE49-F238E27FC236}">
                <a16:creationId xmlns:a16="http://schemas.microsoft.com/office/drawing/2014/main" id="{52443BE5-8423-425C-A0F3-C835F2624FD0}"/>
              </a:ext>
            </a:extLst>
          </p:cNvPr>
          <p:cNvSpPr txBox="1">
            <a:spLocks/>
          </p:cNvSpPr>
          <p:nvPr/>
        </p:nvSpPr>
        <p:spPr>
          <a:xfrm>
            <a:off x="575442" y="1229710"/>
            <a:ext cx="11041117" cy="5349766"/>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marL="571500" indent="-571500">
              <a:spcBef>
                <a:spcPct val="0"/>
              </a:spcBef>
              <a:spcAft>
                <a:spcPts val="600"/>
              </a:spcAft>
              <a:buFont typeface="Arial" panose="020B0604020202020204" pitchFamily="34" charset="0"/>
              <a:buChar char="•"/>
              <a:defRPr/>
            </a:pPr>
            <a:r>
              <a:rPr lang="en-US" sz="2400" spc="150" dirty="0">
                <a:ln w="11430"/>
                <a:solidFill>
                  <a:srgbClr val="FFFF00"/>
                </a:solidFill>
              </a:rPr>
              <a:t>Connectivity attenuation in Alzheimer’s disease (AD) patients is often accompanied by brain reorganization and plasticity </a:t>
            </a:r>
            <a:r>
              <a:rPr lang="en-US" sz="2400" spc="150" dirty="0">
                <a:ln w="11430"/>
                <a:solidFill>
                  <a:srgbClr val="7030A0"/>
                </a:solidFill>
              </a:rPr>
              <a:t>(</a:t>
            </a:r>
            <a:r>
              <a:rPr lang="en-US" sz="2400" spc="150" dirty="0" err="1">
                <a:ln w="11430"/>
                <a:solidFill>
                  <a:srgbClr val="7030A0"/>
                </a:solidFill>
              </a:rPr>
              <a:t>Dillen</a:t>
            </a:r>
            <a:r>
              <a:rPr lang="en-US" sz="2400" spc="150" dirty="0">
                <a:ln w="11430"/>
                <a:solidFill>
                  <a:srgbClr val="7030A0"/>
                </a:solidFill>
              </a:rPr>
              <a:t> et al, 2016)</a:t>
            </a:r>
            <a:r>
              <a:rPr lang="en-US" sz="2400" spc="150" dirty="0">
                <a:ln w="11430"/>
                <a:solidFill>
                  <a:srgbClr val="FFFF00"/>
                </a:solidFill>
              </a:rPr>
              <a:t>.</a:t>
            </a:r>
          </a:p>
          <a:p>
            <a:pPr marL="571500" indent="-571500">
              <a:spcBef>
                <a:spcPct val="0"/>
              </a:spcBef>
              <a:spcAft>
                <a:spcPts val="600"/>
              </a:spcAft>
              <a:buFont typeface="Arial" panose="020B0604020202020204" pitchFamily="34" charset="0"/>
              <a:buChar char="•"/>
              <a:defRPr/>
            </a:pPr>
            <a:r>
              <a:rPr lang="en-US" sz="2400" spc="150" dirty="0">
                <a:ln w="11430"/>
                <a:solidFill>
                  <a:srgbClr val="FFFF00"/>
                </a:solidFill>
              </a:rPr>
              <a:t>Early in the disease, connectivity within some brain regions increases (possibly a compensatory reallocation of resources), but eventually declines as the disease progresses </a:t>
            </a:r>
            <a:r>
              <a:rPr lang="en-US" sz="2400" spc="150" dirty="0">
                <a:ln w="11430"/>
                <a:solidFill>
                  <a:srgbClr val="7030A0"/>
                </a:solidFill>
              </a:rPr>
              <a:t>(Brier et el, 2012; Schultz et al, 2017)</a:t>
            </a:r>
            <a:r>
              <a:rPr lang="en-US" sz="2400" spc="150" dirty="0">
                <a:ln w="11430"/>
                <a:solidFill>
                  <a:srgbClr val="FFFF00"/>
                </a:solidFill>
              </a:rPr>
              <a:t>.</a:t>
            </a:r>
          </a:p>
          <a:p>
            <a:pPr marL="571500" indent="-571500">
              <a:spcBef>
                <a:spcPct val="0"/>
              </a:spcBef>
              <a:spcAft>
                <a:spcPts val="600"/>
              </a:spcAft>
              <a:buFont typeface="Arial" panose="020B0604020202020204" pitchFamily="34" charset="0"/>
              <a:buChar char="•"/>
              <a:defRPr/>
            </a:pPr>
            <a:r>
              <a:rPr lang="en-US" sz="2400" spc="150" dirty="0">
                <a:ln w="11430"/>
                <a:solidFill>
                  <a:srgbClr val="FFFF00"/>
                </a:solidFill>
              </a:rPr>
              <a:t>This transient resiliency of brain networks has been argued to help preserve some memory and attentional ability in early AD </a:t>
            </a:r>
            <a:r>
              <a:rPr lang="en-US" sz="2400" spc="150" dirty="0">
                <a:ln w="11430"/>
                <a:solidFill>
                  <a:srgbClr val="7030A0"/>
                </a:solidFill>
              </a:rPr>
              <a:t>(Stern, 2012)</a:t>
            </a:r>
            <a:r>
              <a:rPr lang="en-US" sz="2400" spc="150" dirty="0">
                <a:ln w="11430"/>
                <a:solidFill>
                  <a:srgbClr val="FFFF00"/>
                </a:solidFill>
              </a:rPr>
              <a:t>.</a:t>
            </a:r>
            <a:endParaRPr lang="en-US" sz="2400" spc="150" dirty="0">
              <a:ln w="11430"/>
              <a:solidFill>
                <a:srgbClr val="FFFF00"/>
              </a:solidFill>
              <a:cs typeface="Calibri"/>
            </a:endParaRPr>
          </a:p>
          <a:p>
            <a:pPr marL="571500" indent="-571500">
              <a:spcBef>
                <a:spcPct val="0"/>
              </a:spcBef>
              <a:spcAft>
                <a:spcPts val="600"/>
              </a:spcAft>
              <a:buFont typeface="Arial" panose="020B0604020202020204" pitchFamily="34" charset="0"/>
              <a:buChar char="•"/>
              <a:defRPr/>
            </a:pPr>
            <a:r>
              <a:rPr lang="en-US" sz="2400" spc="150" dirty="0">
                <a:ln w="11430"/>
                <a:solidFill>
                  <a:srgbClr val="FFFF00"/>
                </a:solidFill>
              </a:rPr>
              <a:t>Compensatory enhancement in connectivity can:</a:t>
            </a:r>
          </a:p>
          <a:p>
            <a:pPr marL="1028700" lvl="1" indent="-571500">
              <a:spcBef>
                <a:spcPct val="0"/>
              </a:spcBef>
              <a:spcAft>
                <a:spcPts val="600"/>
              </a:spcAft>
              <a:buFont typeface="Arial" panose="020B0604020202020204" pitchFamily="34" charset="0"/>
              <a:buChar char="•"/>
              <a:defRPr/>
            </a:pPr>
            <a:r>
              <a:rPr lang="en-US" sz="2400" spc="150" dirty="0">
                <a:ln w="11430"/>
                <a:solidFill>
                  <a:srgbClr val="FFFF00"/>
                </a:solidFill>
              </a:rPr>
              <a:t>complicate the relationship between brain pathology and functional measures when present along with degeneration in prodromal AD </a:t>
            </a:r>
            <a:r>
              <a:rPr lang="en-US" sz="2400" spc="150" dirty="0">
                <a:ln w="11430"/>
                <a:solidFill>
                  <a:srgbClr val="7030A0"/>
                </a:solidFill>
              </a:rPr>
              <a:t>(Zhou et al, 2010)</a:t>
            </a:r>
            <a:r>
              <a:rPr lang="en-US" sz="2400" spc="150" dirty="0">
                <a:ln w="11430"/>
                <a:solidFill>
                  <a:srgbClr val="FFFF00"/>
                </a:solidFill>
              </a:rPr>
              <a:t>.</a:t>
            </a:r>
          </a:p>
          <a:p>
            <a:pPr marL="1028700" lvl="1" indent="-571500">
              <a:spcBef>
                <a:spcPct val="0"/>
              </a:spcBef>
              <a:spcAft>
                <a:spcPts val="600"/>
              </a:spcAft>
              <a:buFont typeface="Arial" panose="020B0604020202020204" pitchFamily="34" charset="0"/>
              <a:buChar char="•"/>
              <a:defRPr/>
            </a:pPr>
            <a:r>
              <a:rPr lang="en-US" sz="2400" spc="150" dirty="0">
                <a:ln w="11430"/>
                <a:solidFill>
                  <a:srgbClr val="FFFF00"/>
                </a:solidFill>
              </a:rPr>
              <a:t>be used as a biomarker, e.g. to distinguish behavioral variant frontotemporal dementia from AD </a:t>
            </a:r>
            <a:r>
              <a:rPr lang="en-US" sz="2400" spc="150" dirty="0">
                <a:ln w="11430"/>
                <a:solidFill>
                  <a:srgbClr val="7030A0"/>
                </a:solidFill>
              </a:rPr>
              <a:t>(Arendt, 2009)</a:t>
            </a:r>
            <a:r>
              <a:rPr lang="en-US" sz="2400" spc="150" dirty="0">
                <a:ln w="11430"/>
                <a:solidFill>
                  <a:srgbClr val="FFFF00"/>
                </a:solidFill>
              </a:rPr>
              <a:t>.</a:t>
            </a:r>
          </a:p>
        </p:txBody>
      </p:sp>
      <p:pic>
        <p:nvPicPr>
          <p:cNvPr id="5" name="Audio 4">
            <a:hlinkClick r:id="" action="ppaction://media"/>
            <a:extLst>
              <a:ext uri="{FF2B5EF4-FFF2-40B4-BE49-F238E27FC236}">
                <a16:creationId xmlns:a16="http://schemas.microsoft.com/office/drawing/2014/main" id="{6CF4CBD7-E727-40EC-85F4-8616B2095F1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249788814"/>
      </p:ext>
    </p:extLst>
  </p:cSld>
  <p:clrMapOvr>
    <a:masterClrMapping/>
  </p:clrMapOvr>
  <mc:AlternateContent xmlns:mc="http://schemas.openxmlformats.org/markup-compatibility/2006" xmlns:p14="http://schemas.microsoft.com/office/powerpoint/2010/main">
    <mc:Choice Requires="p14">
      <p:transition spd="med" p14:dur="700" advTm="78981">
        <p:fade/>
      </p:transition>
    </mc:Choice>
    <mc:Fallback xmlns="">
      <p:transition spd="med" advTm="789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fade">
                                      <p:cBhvr>
                                        <p:cTn id="20" dur="500"/>
                                        <p:tgtEl>
                                          <p:spTgt spid="1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animEffect transition="in" filter="fade">
                                      <p:cBhvr>
                                        <p:cTn id="25" dur="500"/>
                                        <p:tgtEl>
                                          <p:spTgt spid="17">
                                            <p:txEl>
                                              <p:pRg st="3" end="3"/>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7">
                                            <p:txEl>
                                              <p:pRg st="4" end="4"/>
                                            </p:txEl>
                                          </p:spTgt>
                                        </p:tgtEl>
                                        <p:attrNameLst>
                                          <p:attrName>style.visibility</p:attrName>
                                        </p:attrNameLst>
                                      </p:cBhvr>
                                      <p:to>
                                        <p:strVal val="visible"/>
                                      </p:to>
                                    </p:set>
                                    <p:animEffect transition="in" filter="fade">
                                      <p:cBhvr>
                                        <p:cTn id="29" dur="500"/>
                                        <p:tgtEl>
                                          <p:spTgt spid="1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xEl>
                                              <p:pRg st="5" end="5"/>
                                            </p:txEl>
                                          </p:spTgt>
                                        </p:tgtEl>
                                        <p:attrNameLst>
                                          <p:attrName>style.visibility</p:attrName>
                                        </p:attrNameLst>
                                      </p:cBhvr>
                                      <p:to>
                                        <p:strVal val="visible"/>
                                      </p:to>
                                    </p:set>
                                    <p:animEffect transition="in" filter="fade">
                                      <p:cBhvr>
                                        <p:cTn id="34"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a:ln w="11430"/>
                <a:solidFill>
                  <a:srgbClr val="F8F8F8"/>
                </a:solidFill>
              </a:rPr>
              <a:t>Anticorrelated Connections</a:t>
            </a:r>
          </a:p>
        </p:txBody>
      </p:sp>
      <p:sp>
        <p:nvSpPr>
          <p:cNvPr id="17" name="Title 1">
            <a:extLst>
              <a:ext uri="{FF2B5EF4-FFF2-40B4-BE49-F238E27FC236}">
                <a16:creationId xmlns:a16="http://schemas.microsoft.com/office/drawing/2014/main" id="{52443BE5-8423-425C-A0F3-C835F2624FD0}"/>
              </a:ext>
            </a:extLst>
          </p:cNvPr>
          <p:cNvSpPr txBox="1">
            <a:spLocks/>
          </p:cNvSpPr>
          <p:nvPr/>
        </p:nvSpPr>
        <p:spPr>
          <a:xfrm>
            <a:off x="575442" y="1229710"/>
            <a:ext cx="11041117" cy="5349766"/>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marL="571500" indent="-571500">
              <a:spcBef>
                <a:spcPct val="0"/>
              </a:spcBef>
              <a:spcAft>
                <a:spcPts val="600"/>
              </a:spcAft>
              <a:buFont typeface="Arial" panose="020B0604020202020204" pitchFamily="34" charset="0"/>
              <a:buChar char="•"/>
              <a:defRPr/>
            </a:pPr>
            <a:r>
              <a:rPr lang="en-US" sz="2400" spc="150" dirty="0">
                <a:ln w="11430"/>
                <a:solidFill>
                  <a:srgbClr val="FFFF00"/>
                </a:solidFill>
              </a:rPr>
              <a:t>Hyper-connectivity in a network is often accompanied by connectivity disruption within a reciprocal network in AD; e.g., connectivity:</a:t>
            </a:r>
          </a:p>
          <a:p>
            <a:pPr marL="1028700" lvl="1" indent="-571500">
              <a:spcBef>
                <a:spcPct val="0"/>
              </a:spcBef>
              <a:spcAft>
                <a:spcPts val="600"/>
              </a:spcAft>
              <a:buFont typeface="Arial" panose="020B0604020202020204" pitchFamily="34" charset="0"/>
              <a:buChar char="•"/>
              <a:defRPr/>
            </a:pPr>
            <a:r>
              <a:rPr lang="en-US" sz="2400" spc="150" dirty="0">
                <a:ln w="11430"/>
                <a:solidFill>
                  <a:srgbClr val="FFFF00"/>
                </a:solidFill>
              </a:rPr>
              <a:t>increases in frontal regions to compensate for reduced temporal connectivity </a:t>
            </a:r>
            <a:r>
              <a:rPr lang="en-US" sz="2400" spc="150" dirty="0">
                <a:ln w="11430"/>
                <a:solidFill>
                  <a:srgbClr val="7030A0"/>
                </a:solidFill>
              </a:rPr>
              <a:t>(</a:t>
            </a:r>
            <a:r>
              <a:rPr lang="en-US" sz="2400" spc="150" dirty="0" err="1">
                <a:ln w="11430"/>
                <a:solidFill>
                  <a:srgbClr val="7030A0"/>
                </a:solidFill>
              </a:rPr>
              <a:t>Supekar</a:t>
            </a:r>
            <a:r>
              <a:rPr lang="en-US" sz="2400" spc="150" dirty="0">
                <a:ln w="11430"/>
                <a:solidFill>
                  <a:srgbClr val="7030A0"/>
                </a:solidFill>
              </a:rPr>
              <a:t> et al, 2008; Wang et al, 2007)</a:t>
            </a:r>
            <a:r>
              <a:rPr lang="en-US" sz="2400" spc="150" dirty="0">
                <a:ln w="11430"/>
                <a:solidFill>
                  <a:srgbClr val="FFFF00"/>
                </a:solidFill>
              </a:rPr>
              <a:t>.</a:t>
            </a:r>
          </a:p>
          <a:p>
            <a:pPr marL="1028700" lvl="1" indent="-571500">
              <a:spcBef>
                <a:spcPct val="0"/>
              </a:spcBef>
              <a:spcAft>
                <a:spcPts val="600"/>
              </a:spcAft>
              <a:buFont typeface="Arial" panose="020B0604020202020204" pitchFamily="34" charset="0"/>
              <a:buChar char="•"/>
              <a:defRPr/>
            </a:pPr>
            <a:r>
              <a:rPr lang="en-US" sz="2400" spc="150" dirty="0">
                <a:ln w="11430"/>
                <a:solidFill>
                  <a:srgbClr val="FFFF00"/>
                </a:solidFill>
              </a:rPr>
              <a:t>intensifies in the salience network at the early stages, but is reduced in the default mode network </a:t>
            </a:r>
            <a:r>
              <a:rPr lang="en-US" sz="2400" spc="150" dirty="0">
                <a:ln w="11430"/>
                <a:solidFill>
                  <a:srgbClr val="7030A0"/>
                </a:solidFill>
              </a:rPr>
              <a:t>(Brier et el, 2012; Zhou et al, 2010)</a:t>
            </a:r>
            <a:r>
              <a:rPr lang="en-US" sz="2400" spc="150" dirty="0">
                <a:ln w="11430"/>
                <a:solidFill>
                  <a:srgbClr val="FFFF00"/>
                </a:solidFill>
              </a:rPr>
              <a:t>.</a:t>
            </a:r>
          </a:p>
          <a:p>
            <a:pPr marL="571500" indent="-571500">
              <a:spcBef>
                <a:spcPct val="0"/>
              </a:spcBef>
              <a:spcAft>
                <a:spcPts val="600"/>
              </a:spcAft>
              <a:buFont typeface="Arial" panose="020B0604020202020204" pitchFamily="34" charset="0"/>
              <a:buChar char="•"/>
              <a:defRPr/>
            </a:pPr>
            <a:r>
              <a:rPr lang="en-US" sz="2400" spc="150">
                <a:ln w="11430"/>
                <a:solidFill>
                  <a:srgbClr val="FFFF00"/>
                </a:solidFill>
              </a:rPr>
              <a:t>Most existing studies monitor compensatory effects in a network with respect to the progression of dementia, but few do so	 with respect to the deterioration of other networks.</a:t>
            </a:r>
          </a:p>
          <a:p>
            <a:pPr marL="571500" indent="-571500">
              <a:spcBef>
                <a:spcPct val="0"/>
              </a:spcBef>
              <a:spcAft>
                <a:spcPts val="600"/>
              </a:spcAft>
              <a:buFont typeface="Arial" panose="020B0604020202020204" pitchFamily="34" charset="0"/>
              <a:buChar char="•"/>
              <a:defRPr/>
            </a:pPr>
            <a:r>
              <a:rPr lang="en-US" sz="2400" spc="150" dirty="0">
                <a:ln w="11430"/>
                <a:solidFill>
                  <a:srgbClr val="FFFF00"/>
                </a:solidFill>
              </a:rPr>
              <a:t>In this work, we attempt to identify negative interrelationships among brain connections, i.e. </a:t>
            </a:r>
            <a:r>
              <a:rPr lang="en-US" sz="2400" spc="150" dirty="0">
                <a:ln w="11430"/>
                <a:solidFill>
                  <a:schemeClr val="accent6">
                    <a:lumMod val="75000"/>
                  </a:schemeClr>
                </a:solidFill>
              </a:rPr>
              <a:t>pairs of connections that are significantly negatively correlated with each other</a:t>
            </a:r>
            <a:r>
              <a:rPr lang="en-US" sz="2400" spc="150" dirty="0">
                <a:ln w="11430"/>
                <a:solidFill>
                  <a:srgbClr val="FFFF00"/>
                </a:solidFill>
              </a:rPr>
              <a:t>.</a:t>
            </a:r>
          </a:p>
        </p:txBody>
      </p:sp>
      <p:pic>
        <p:nvPicPr>
          <p:cNvPr id="7" name="Audio 6">
            <a:hlinkClick r:id="" action="ppaction://media"/>
            <a:extLst>
              <a:ext uri="{FF2B5EF4-FFF2-40B4-BE49-F238E27FC236}">
                <a16:creationId xmlns:a16="http://schemas.microsoft.com/office/drawing/2014/main" id="{7F690D33-5AD9-420C-9FE8-0F2E7A782E9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974321156"/>
      </p:ext>
    </p:extLst>
  </p:cSld>
  <p:clrMapOvr>
    <a:masterClrMapping/>
  </p:clrMapOvr>
  <mc:AlternateContent xmlns:mc="http://schemas.openxmlformats.org/markup-compatibility/2006" xmlns:p14="http://schemas.microsoft.com/office/powerpoint/2010/main">
    <mc:Choice Requires="p14">
      <p:transition spd="med" p14:dur="700" advTm="79152">
        <p:fade/>
      </p:transition>
    </mc:Choice>
    <mc:Fallback xmlns="">
      <p:transition spd="med" advTm="791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fade">
                                      <p:cBhvr>
                                        <p:cTn id="20" dur="500"/>
                                        <p:tgtEl>
                                          <p:spTgt spid="1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animEffect transition="in" filter="fade">
                                      <p:cBhvr>
                                        <p:cTn id="25" dur="500"/>
                                        <p:tgtEl>
                                          <p:spTgt spid="1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xEl>
                                              <p:pRg st="4" end="4"/>
                                            </p:txEl>
                                          </p:spTgt>
                                        </p:tgtEl>
                                        <p:attrNameLst>
                                          <p:attrName>style.visibility</p:attrName>
                                        </p:attrNameLst>
                                      </p:cBhvr>
                                      <p:to>
                                        <p:strVal val="visible"/>
                                      </p:to>
                                    </p:set>
                                    <p:animEffect transition="in" filter="fade">
                                      <p:cBhvr>
                                        <p:cTn id="30"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79DC49-FE0F-43CE-9D9F-B1AD822AFF9B}"/>
              </a:ext>
            </a:extLst>
          </p:cNvPr>
          <p:cNvSpPr>
            <a:spLocks noChangeAspect="1"/>
          </p:cNvSpPr>
          <p:nvPr/>
        </p:nvSpPr>
        <p:spPr>
          <a:xfrm>
            <a:off x="1888980" y="2958732"/>
            <a:ext cx="3081528" cy="30820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a:ln w="11430"/>
                <a:solidFill>
                  <a:srgbClr val="F8F8F8"/>
                </a:solidFill>
              </a:rPr>
              <a:t>Anticorrelated Connection Identification</a:t>
            </a:r>
          </a:p>
        </p:txBody>
      </p:sp>
      <mc:AlternateContent xmlns:mc="http://schemas.openxmlformats.org/markup-compatibility/2006" xmlns:a14="http://schemas.microsoft.com/office/drawing/2010/main">
        <mc:Choice Requires="a14">
          <p:sp>
            <p:nvSpPr>
              <p:cNvPr id="17" name="Title 1">
                <a:extLst>
                  <a:ext uri="{FF2B5EF4-FFF2-40B4-BE49-F238E27FC236}">
                    <a16:creationId xmlns:a16="http://schemas.microsoft.com/office/drawing/2014/main" id="{52443BE5-8423-425C-A0F3-C835F2624FD0}"/>
                  </a:ext>
                </a:extLst>
              </p:cNvPr>
              <p:cNvSpPr txBox="1">
                <a:spLocks/>
              </p:cNvSpPr>
              <p:nvPr/>
            </p:nvSpPr>
            <p:spPr>
              <a:xfrm>
                <a:off x="575442" y="1229709"/>
                <a:ext cx="11041117" cy="1166649"/>
              </a:xfrm>
              <a:prstGeom prst="rect">
                <a:avLst/>
              </a:prstGeom>
            </p:spPr>
            <p:txBody>
              <a:bodyPr vert="horz" lIns="0" tIns="0" rIns="0" bIns="0" rtlCol="0" anchor="t" anchorCtr="0">
                <a:noAutofit/>
                <a:scene3d>
                  <a:camera prst="orthographicFront"/>
                  <a:lightRig rig="soft" dir="t">
                    <a:rot lat="0" lon="0" rev="10800000"/>
                  </a:lightRig>
                </a:scene3d>
                <a:sp3d>
                  <a:bevelT w="27940" h="12700"/>
                  <a:contourClr>
                    <a:srgbClr val="DDDDDD"/>
                  </a:contourClr>
                </a:sp3d>
              </a:bodyPr>
              <a:lstStyle/>
              <a:p>
                <a:pPr marL="457200" indent="-457200" algn="just">
                  <a:spcBef>
                    <a:spcPct val="0"/>
                  </a:spcBef>
                  <a:spcAft>
                    <a:spcPts val="600"/>
                  </a:spcAft>
                  <a:buFont typeface="+mj-lt"/>
                  <a:buAutoNum type="arabicPeriod"/>
                  <a:defRPr/>
                </a:pPr>
                <a:r>
                  <a:rPr lang="en-US" sz="2400" spc="150">
                    <a:ln w="11430"/>
                    <a:solidFill>
                      <a:srgbClr val="FFFF00"/>
                    </a:solidFill>
                  </a:rPr>
                  <a:t>Vectorize the lower triangular part of the </a:t>
                </a:r>
                <a14:m>
                  <m:oMath xmlns:m="http://schemas.openxmlformats.org/officeDocument/2006/math">
                    <m:r>
                      <a:rPr lang="en-US" sz="2400" i="1" spc="150">
                        <a:ln w="11430"/>
                        <a:solidFill>
                          <a:schemeClr val="accent5">
                            <a:lumMod val="75000"/>
                          </a:schemeClr>
                        </a:solidFill>
                        <a:latin typeface="Cambria Math" panose="02040503050406030204" pitchFamily="18" charset="0"/>
                      </a:rPr>
                      <m:t>𝑁</m:t>
                    </m:r>
                    <m:r>
                      <a:rPr lang="en-US" sz="2400" i="1" spc="150">
                        <a:ln w="11430"/>
                        <a:solidFill>
                          <a:schemeClr val="accent5">
                            <a:lumMod val="75000"/>
                          </a:schemeClr>
                        </a:solidFill>
                        <a:latin typeface="Cambria Math" panose="02040503050406030204" pitchFamily="18" charset="0"/>
                        <a:ea typeface="Cambria Math" panose="02040503050406030204" pitchFamily="18" charset="0"/>
                      </a:rPr>
                      <m:t>×</m:t>
                    </m:r>
                    <m:r>
                      <a:rPr lang="en-US" sz="2400" i="1" spc="150">
                        <a:ln w="11430"/>
                        <a:solidFill>
                          <a:schemeClr val="accent5">
                            <a:lumMod val="75000"/>
                          </a:schemeClr>
                        </a:solidFill>
                        <a:latin typeface="Cambria Math" panose="02040503050406030204" pitchFamily="18" charset="0"/>
                        <a:ea typeface="Cambria Math" panose="02040503050406030204" pitchFamily="18" charset="0"/>
                      </a:rPr>
                      <m:t>𝑁</m:t>
                    </m:r>
                  </m:oMath>
                </a14:m>
                <a:r>
                  <a:rPr lang="en-US" sz="2400" spc="150">
                    <a:ln w="11430"/>
                    <a:solidFill>
                      <a:schemeClr val="accent5">
                        <a:lumMod val="75000"/>
                      </a:schemeClr>
                    </a:solidFill>
                  </a:rPr>
                  <a:t> </a:t>
                </a:r>
                <a:r>
                  <a:rPr lang="en-US" sz="2400" spc="150">
                    <a:ln w="11430"/>
                    <a:solidFill>
                      <a:srgbClr val="FFFF00"/>
                    </a:solidFill>
                  </a:rPr>
                  <a:t>connectivity matrix for each subject into a vector of length </a:t>
                </a:r>
                <a14:m>
                  <m:oMath xmlns:m="http://schemas.openxmlformats.org/officeDocument/2006/math">
                    <m:r>
                      <a:rPr lang="en-US" sz="2400" i="1" spc="150" dirty="0">
                        <a:ln w="11430"/>
                        <a:solidFill>
                          <a:schemeClr val="accent6">
                            <a:lumMod val="75000"/>
                          </a:schemeClr>
                        </a:solidFill>
                        <a:latin typeface="Cambria Math" panose="02040503050406030204" pitchFamily="18" charset="0"/>
                      </a:rPr>
                      <m:t>𝑀</m:t>
                    </m:r>
                  </m:oMath>
                </a14:m>
                <a:r>
                  <a:rPr lang="en-US" sz="2400" spc="150">
                    <a:ln w="11430"/>
                    <a:solidFill>
                      <a:srgbClr val="FFFF00"/>
                    </a:solidFill>
                  </a:rPr>
                  <a:t> that contains cortico-cortical and cortico-subcortical connections.</a:t>
                </a:r>
              </a:p>
            </p:txBody>
          </p:sp>
        </mc:Choice>
        <mc:Fallback xmlns="">
          <p:sp>
            <p:nvSpPr>
              <p:cNvPr id="17" name="Title 1">
                <a:extLst>
                  <a:ext uri="{FF2B5EF4-FFF2-40B4-BE49-F238E27FC236}">
                    <a16:creationId xmlns:a16="http://schemas.microsoft.com/office/drawing/2014/main" id="{52443BE5-8423-425C-A0F3-C835F2624FD0}"/>
                  </a:ext>
                </a:extLst>
              </p:cNvPr>
              <p:cNvSpPr txBox="1">
                <a:spLocks noRot="1" noChangeAspect="1" noMove="1" noResize="1" noEditPoints="1" noAdjustHandles="1" noChangeArrowheads="1" noChangeShapeType="1" noTextEdit="1"/>
              </p:cNvSpPr>
              <p:nvPr/>
            </p:nvSpPr>
            <p:spPr>
              <a:xfrm>
                <a:off x="575442" y="1229709"/>
                <a:ext cx="11041117" cy="1166649"/>
              </a:xfrm>
              <a:prstGeom prst="rect">
                <a:avLst/>
              </a:prstGeom>
              <a:blipFill>
                <a:blip r:embed="rId6"/>
                <a:stretch>
                  <a:fillRect/>
                </a:stretch>
              </a:blipFill>
            </p:spPr>
            <p:txBody>
              <a:bodyPr/>
              <a:lstStyle/>
              <a:p>
                <a:r>
                  <a:rPr lang="en-US">
                    <a:noFill/>
                  </a:rPr>
                  <a:t> </a:t>
                </a:r>
              </a:p>
            </p:txBody>
          </p:sp>
        </mc:Fallback>
      </mc:AlternateContent>
      <p:cxnSp>
        <p:nvCxnSpPr>
          <p:cNvPr id="5" name="Straight Connector 4">
            <a:extLst>
              <a:ext uri="{FF2B5EF4-FFF2-40B4-BE49-F238E27FC236}">
                <a16:creationId xmlns:a16="http://schemas.microsoft.com/office/drawing/2014/main" id="{3F2FF005-1BDF-471F-8C85-EF065B6978B3}"/>
              </a:ext>
            </a:extLst>
          </p:cNvPr>
          <p:cNvCxnSpPr>
            <a:cxnSpLocks/>
          </p:cNvCxnSpPr>
          <p:nvPr/>
        </p:nvCxnSpPr>
        <p:spPr>
          <a:xfrm>
            <a:off x="1888980" y="2958732"/>
            <a:ext cx="3090335" cy="308223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1F334321-47CD-4036-890A-0A7B12F757E7}"/>
              </a:ext>
            </a:extLst>
          </p:cNvPr>
          <p:cNvSpPr/>
          <p:nvPr/>
        </p:nvSpPr>
        <p:spPr>
          <a:xfrm>
            <a:off x="1884748" y="2954867"/>
            <a:ext cx="1981200" cy="3086100"/>
          </a:xfrm>
          <a:custGeom>
            <a:avLst/>
            <a:gdLst>
              <a:gd name="connsiteX0" fmla="*/ 0 w 1981200"/>
              <a:gd name="connsiteY0" fmla="*/ 3086100 h 3086100"/>
              <a:gd name="connsiteX1" fmla="*/ 4233 w 1981200"/>
              <a:gd name="connsiteY1" fmla="*/ 0 h 3086100"/>
              <a:gd name="connsiteX2" fmla="*/ 1981200 w 1981200"/>
              <a:gd name="connsiteY2" fmla="*/ 1972733 h 3086100"/>
              <a:gd name="connsiteX3" fmla="*/ 1981200 w 1981200"/>
              <a:gd name="connsiteY3" fmla="*/ 3081866 h 3086100"/>
              <a:gd name="connsiteX4" fmla="*/ 0 w 1981200"/>
              <a:gd name="connsiteY4" fmla="*/ 3086100 h 308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200" h="3086100">
                <a:moveTo>
                  <a:pt x="0" y="3086100"/>
                </a:moveTo>
                <a:lnTo>
                  <a:pt x="4233" y="0"/>
                </a:lnTo>
                <a:lnTo>
                  <a:pt x="1981200" y="1972733"/>
                </a:lnTo>
                <a:lnTo>
                  <a:pt x="1981200" y="3081866"/>
                </a:lnTo>
                <a:lnTo>
                  <a:pt x="0" y="308610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3C6C4E92-3DD0-43B6-B349-6721DCC25176}"/>
              </a:ext>
            </a:extLst>
          </p:cNvPr>
          <p:cNvCxnSpPr>
            <a:cxnSpLocks/>
          </p:cNvCxnSpPr>
          <p:nvPr/>
        </p:nvCxnSpPr>
        <p:spPr>
          <a:xfrm flipH="1">
            <a:off x="1884748" y="4927600"/>
            <a:ext cx="3085760" cy="0"/>
          </a:xfrm>
          <a:prstGeom prst="line">
            <a:avLst/>
          </a:prstGeom>
          <a:ln w="9525">
            <a:solidFill>
              <a:srgbClr val="7030A0"/>
            </a:solidFill>
            <a:prstDash val="dash"/>
          </a:ln>
        </p:spPr>
        <p:style>
          <a:lnRef idx="1">
            <a:schemeClr val="accent2"/>
          </a:lnRef>
          <a:fillRef idx="0">
            <a:schemeClr val="accent2"/>
          </a:fillRef>
          <a:effectRef idx="0">
            <a:schemeClr val="accent2"/>
          </a:effectRef>
          <a:fontRef idx="minor">
            <a:schemeClr val="tx1"/>
          </a:fontRef>
        </p:style>
      </p:cxnSp>
      <p:sp>
        <p:nvSpPr>
          <p:cNvPr id="19" name="Subtitle 2">
            <a:extLst>
              <a:ext uri="{FF2B5EF4-FFF2-40B4-BE49-F238E27FC236}">
                <a16:creationId xmlns:a16="http://schemas.microsoft.com/office/drawing/2014/main" id="{5718987A-E623-4B81-B673-45559A39BD58}"/>
              </a:ext>
            </a:extLst>
          </p:cNvPr>
          <p:cNvSpPr txBox="1">
            <a:spLocks/>
          </p:cNvSpPr>
          <p:nvPr/>
        </p:nvSpPr>
        <p:spPr>
          <a:xfrm>
            <a:off x="1884748" y="2604797"/>
            <a:ext cx="19812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a:solidFill>
                  <a:srgbClr val="00B050"/>
                </a:solidFill>
              </a:rPr>
              <a:t>Cortical</a:t>
            </a:r>
          </a:p>
        </p:txBody>
      </p:sp>
      <mc:AlternateContent xmlns:mc="http://schemas.openxmlformats.org/markup-compatibility/2006" xmlns:a14="http://schemas.microsoft.com/office/drawing/2010/main">
        <mc:Choice Requires="a14">
          <p:sp>
            <p:nvSpPr>
              <p:cNvPr id="20" name="Subtitle 2">
                <a:extLst>
                  <a:ext uri="{FF2B5EF4-FFF2-40B4-BE49-F238E27FC236}">
                    <a16:creationId xmlns:a16="http://schemas.microsoft.com/office/drawing/2014/main" id="{52C5973C-2539-44BD-86DC-E3C79E58DFEA}"/>
                  </a:ext>
                </a:extLst>
              </p:cNvPr>
              <p:cNvSpPr txBox="1">
                <a:spLocks/>
              </p:cNvSpPr>
              <p:nvPr/>
            </p:nvSpPr>
            <p:spPr>
              <a:xfrm>
                <a:off x="1884748" y="6043593"/>
                <a:ext cx="3085760" cy="5595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a:solidFill>
                      <a:srgbClr val="00B0F0"/>
                    </a:solidFill>
                  </a:rPr>
                  <a:t>Connectivity Matrix</a:t>
                </a:r>
              </a:p>
              <a:p>
                <a:pPr marL="0" indent="0" algn="ctr">
                  <a:buNone/>
                </a:pPr>
                <a14:m>
                  <m:oMathPara xmlns:m="http://schemas.openxmlformats.org/officeDocument/2006/math">
                    <m:oMathParaPr>
                      <m:jc m:val="centerGroup"/>
                    </m:oMathParaPr>
                    <m:oMath xmlns:m="http://schemas.openxmlformats.org/officeDocument/2006/math">
                      <m:r>
                        <a:rPr lang="en-US" sz="1400" i="1" spc="150">
                          <a:ln w="11430"/>
                          <a:solidFill>
                            <a:schemeClr val="accent5">
                              <a:lumMod val="75000"/>
                            </a:schemeClr>
                          </a:solidFill>
                          <a:latin typeface="Cambria Math" panose="02040503050406030204" pitchFamily="18" charset="0"/>
                        </a:rPr>
                        <m:t>𝑁</m:t>
                      </m:r>
                      <m:r>
                        <a:rPr lang="en-US" sz="1400" i="1" spc="150">
                          <a:ln w="11430"/>
                          <a:solidFill>
                            <a:schemeClr val="accent5">
                              <a:lumMod val="75000"/>
                            </a:schemeClr>
                          </a:solidFill>
                          <a:latin typeface="Cambria Math" panose="02040503050406030204" pitchFamily="18" charset="0"/>
                          <a:ea typeface="Cambria Math" panose="02040503050406030204" pitchFamily="18" charset="0"/>
                        </a:rPr>
                        <m:t>×</m:t>
                      </m:r>
                      <m:r>
                        <a:rPr lang="en-US" sz="1400" i="1" spc="150">
                          <a:ln w="11430"/>
                          <a:solidFill>
                            <a:schemeClr val="accent5">
                              <a:lumMod val="75000"/>
                            </a:schemeClr>
                          </a:solidFill>
                          <a:latin typeface="Cambria Math" panose="02040503050406030204" pitchFamily="18" charset="0"/>
                          <a:ea typeface="Cambria Math" panose="02040503050406030204" pitchFamily="18" charset="0"/>
                        </a:rPr>
                        <m:t>𝑁</m:t>
                      </m:r>
                    </m:oMath>
                  </m:oMathPara>
                </a14:m>
                <a:endParaRPr lang="en-US" sz="1400">
                  <a:solidFill>
                    <a:srgbClr val="00B0F0"/>
                  </a:solidFill>
                </a:endParaRPr>
              </a:p>
            </p:txBody>
          </p:sp>
        </mc:Choice>
        <mc:Fallback xmlns="">
          <p:sp>
            <p:nvSpPr>
              <p:cNvPr id="20" name="Subtitle 2">
                <a:extLst>
                  <a:ext uri="{FF2B5EF4-FFF2-40B4-BE49-F238E27FC236}">
                    <a16:creationId xmlns:a16="http://schemas.microsoft.com/office/drawing/2014/main" id="{52C5973C-2539-44BD-86DC-E3C79E58DFEA}"/>
                  </a:ext>
                </a:extLst>
              </p:cNvPr>
              <p:cNvSpPr txBox="1">
                <a:spLocks noRot="1" noChangeAspect="1" noMove="1" noResize="1" noEditPoints="1" noAdjustHandles="1" noChangeArrowheads="1" noChangeShapeType="1" noTextEdit="1"/>
              </p:cNvSpPr>
              <p:nvPr/>
            </p:nvSpPr>
            <p:spPr>
              <a:xfrm>
                <a:off x="1884748" y="6043593"/>
                <a:ext cx="3085760" cy="559532"/>
              </a:xfrm>
              <a:prstGeom prst="rect">
                <a:avLst/>
              </a:prstGeom>
              <a:blipFill>
                <a:blip r:embed="rId7"/>
                <a:stretch>
                  <a:fillRect t="-1087"/>
                </a:stretch>
              </a:blipFill>
            </p:spPr>
            <p:txBody>
              <a:bodyPr/>
              <a:lstStyle/>
              <a:p>
                <a:r>
                  <a:rPr lang="en-US">
                    <a:noFill/>
                  </a:rPr>
                  <a:t> </a:t>
                </a:r>
              </a:p>
            </p:txBody>
          </p:sp>
        </mc:Fallback>
      </mc:AlternateContent>
      <p:sp>
        <p:nvSpPr>
          <p:cNvPr id="21" name="Subtitle 2">
            <a:extLst>
              <a:ext uri="{FF2B5EF4-FFF2-40B4-BE49-F238E27FC236}">
                <a16:creationId xmlns:a16="http://schemas.microsoft.com/office/drawing/2014/main" id="{436A3A36-7C68-44C6-BDCE-131EE4B2A2DD}"/>
              </a:ext>
            </a:extLst>
          </p:cNvPr>
          <p:cNvSpPr txBox="1">
            <a:spLocks/>
          </p:cNvSpPr>
          <p:nvPr/>
        </p:nvSpPr>
        <p:spPr>
          <a:xfrm>
            <a:off x="3865948" y="2604581"/>
            <a:ext cx="110456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a:solidFill>
                  <a:srgbClr val="00B050"/>
                </a:solidFill>
              </a:rPr>
              <a:t>Subcortical</a:t>
            </a:r>
          </a:p>
        </p:txBody>
      </p:sp>
      <p:sp>
        <p:nvSpPr>
          <p:cNvPr id="22" name="Subtitle 2">
            <a:extLst>
              <a:ext uri="{FF2B5EF4-FFF2-40B4-BE49-F238E27FC236}">
                <a16:creationId xmlns:a16="http://schemas.microsoft.com/office/drawing/2014/main" id="{4614643E-0AAC-42CE-BE45-4AD46C04849C}"/>
              </a:ext>
            </a:extLst>
          </p:cNvPr>
          <p:cNvSpPr txBox="1">
            <a:spLocks/>
          </p:cNvSpPr>
          <p:nvPr/>
        </p:nvSpPr>
        <p:spPr>
          <a:xfrm rot="16200000">
            <a:off x="714832" y="3757684"/>
            <a:ext cx="19812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a:solidFill>
                  <a:srgbClr val="00B050"/>
                </a:solidFill>
              </a:rPr>
              <a:t>Cortical</a:t>
            </a:r>
          </a:p>
        </p:txBody>
      </p:sp>
      <p:sp>
        <p:nvSpPr>
          <p:cNvPr id="23" name="Subtitle 2">
            <a:extLst>
              <a:ext uri="{FF2B5EF4-FFF2-40B4-BE49-F238E27FC236}">
                <a16:creationId xmlns:a16="http://schemas.microsoft.com/office/drawing/2014/main" id="{CFDAF561-BC54-4F02-ADB2-6121FAB863C0}"/>
              </a:ext>
            </a:extLst>
          </p:cNvPr>
          <p:cNvSpPr txBox="1">
            <a:spLocks/>
          </p:cNvSpPr>
          <p:nvPr/>
        </p:nvSpPr>
        <p:spPr>
          <a:xfrm rot="16200000">
            <a:off x="1151036" y="5298632"/>
            <a:ext cx="110456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a:solidFill>
                  <a:srgbClr val="00B050"/>
                </a:solidFill>
              </a:rPr>
              <a:t>Subcortical</a:t>
            </a:r>
          </a:p>
        </p:txBody>
      </p:sp>
      <p:cxnSp>
        <p:nvCxnSpPr>
          <p:cNvPr id="24" name="Straight Connector 23">
            <a:extLst>
              <a:ext uri="{FF2B5EF4-FFF2-40B4-BE49-F238E27FC236}">
                <a16:creationId xmlns:a16="http://schemas.microsoft.com/office/drawing/2014/main" id="{3DDAC26C-0033-482C-B3AE-FCD1A0E31E4B}"/>
              </a:ext>
            </a:extLst>
          </p:cNvPr>
          <p:cNvCxnSpPr>
            <a:cxnSpLocks/>
            <a:stCxn id="15" idx="3"/>
          </p:cNvCxnSpPr>
          <p:nvPr/>
        </p:nvCxnSpPr>
        <p:spPr>
          <a:xfrm flipH="1" flipV="1">
            <a:off x="3863832" y="2954869"/>
            <a:ext cx="2116" cy="3081864"/>
          </a:xfrm>
          <a:prstGeom prst="line">
            <a:avLst/>
          </a:prstGeom>
          <a:ln w="9525">
            <a:solidFill>
              <a:srgbClr val="7030A0"/>
            </a:solidFill>
            <a:prstDash val="dash"/>
          </a:ln>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B1FE0B88-5879-4068-B08B-F02D16AA18E3}"/>
              </a:ext>
            </a:extLst>
          </p:cNvPr>
          <p:cNvCxnSpPr>
            <a:cxnSpLocks/>
          </p:cNvCxnSpPr>
          <p:nvPr/>
        </p:nvCxnSpPr>
        <p:spPr>
          <a:xfrm>
            <a:off x="5380127" y="4474634"/>
            <a:ext cx="1431746" cy="0"/>
          </a:xfrm>
          <a:prstGeom prst="straightConnector1">
            <a:avLst/>
          </a:prstGeom>
          <a:ln>
            <a:solidFill>
              <a:srgbClr val="C00000"/>
            </a:solidFill>
            <a:prstDash val="solid"/>
            <a:headEnd type="none" w="med" len="med"/>
            <a:tailEnd type="arrow" w="med" len="med"/>
          </a:ln>
        </p:spPr>
        <p:style>
          <a:lnRef idx="3">
            <a:schemeClr val="accent5"/>
          </a:lnRef>
          <a:fillRef idx="0">
            <a:schemeClr val="accent5"/>
          </a:fillRef>
          <a:effectRef idx="2">
            <a:schemeClr val="accent5"/>
          </a:effectRef>
          <a:fontRef idx="minor">
            <a:schemeClr val="tx1"/>
          </a:fontRef>
        </p:style>
      </p:cxnSp>
      <p:sp>
        <p:nvSpPr>
          <p:cNvPr id="30" name="Rectangle 29">
            <a:extLst>
              <a:ext uri="{FF2B5EF4-FFF2-40B4-BE49-F238E27FC236}">
                <a16:creationId xmlns:a16="http://schemas.microsoft.com/office/drawing/2014/main" id="{0344675E-1383-48FE-B65C-3B02E92BD0FE}"/>
              </a:ext>
            </a:extLst>
          </p:cNvPr>
          <p:cNvSpPr>
            <a:spLocks noChangeAspect="1"/>
          </p:cNvSpPr>
          <p:nvPr/>
        </p:nvSpPr>
        <p:spPr>
          <a:xfrm>
            <a:off x="8603164" y="2175938"/>
            <a:ext cx="304803" cy="386764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Subtitle 2">
                <a:extLst>
                  <a:ext uri="{FF2B5EF4-FFF2-40B4-BE49-F238E27FC236}">
                    <a16:creationId xmlns:a16="http://schemas.microsoft.com/office/drawing/2014/main" id="{90408ADC-4E1D-4B9B-8B35-235F5F093A39}"/>
                  </a:ext>
                </a:extLst>
              </p:cNvPr>
              <p:cNvSpPr txBox="1">
                <a:spLocks/>
              </p:cNvSpPr>
              <p:nvPr/>
            </p:nvSpPr>
            <p:spPr>
              <a:xfrm>
                <a:off x="7212685" y="6043593"/>
                <a:ext cx="3085760" cy="5595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a:solidFill>
                      <a:schemeClr val="accent6"/>
                    </a:solidFill>
                  </a:rPr>
                  <a:t>Vectorized Connectivity Matrix</a:t>
                </a:r>
              </a:p>
              <a:p>
                <a:pPr marL="0" indent="0" algn="ctr">
                  <a:buNone/>
                </a:pPr>
                <a14:m>
                  <m:oMathPara xmlns:m="http://schemas.openxmlformats.org/officeDocument/2006/math">
                    <m:oMathParaPr>
                      <m:jc m:val="centerGroup"/>
                    </m:oMathParaPr>
                    <m:oMath xmlns:m="http://schemas.openxmlformats.org/officeDocument/2006/math">
                      <m:r>
                        <a:rPr lang="en-US" sz="1400" b="0" i="1" spc="150" smtClean="0">
                          <a:ln w="11430"/>
                          <a:solidFill>
                            <a:schemeClr val="accent6">
                              <a:lumMod val="75000"/>
                            </a:schemeClr>
                          </a:solidFill>
                          <a:latin typeface="Cambria Math" panose="02040503050406030204" pitchFamily="18" charset="0"/>
                        </a:rPr>
                        <m:t>𝑀</m:t>
                      </m:r>
                      <m:r>
                        <a:rPr lang="en-US" sz="1400" i="1" spc="150">
                          <a:ln w="11430"/>
                          <a:solidFill>
                            <a:schemeClr val="accent6">
                              <a:lumMod val="75000"/>
                            </a:schemeClr>
                          </a:solidFill>
                          <a:latin typeface="Cambria Math" panose="02040503050406030204" pitchFamily="18" charset="0"/>
                          <a:ea typeface="Cambria Math" panose="02040503050406030204" pitchFamily="18" charset="0"/>
                        </a:rPr>
                        <m:t>×</m:t>
                      </m:r>
                      <m:r>
                        <a:rPr lang="en-US" sz="1400" b="0" i="1" spc="150" smtClean="0">
                          <a:ln w="11430"/>
                          <a:solidFill>
                            <a:schemeClr val="accent6">
                              <a:lumMod val="75000"/>
                            </a:schemeClr>
                          </a:solidFill>
                          <a:latin typeface="Cambria Math" panose="02040503050406030204" pitchFamily="18" charset="0"/>
                          <a:ea typeface="Cambria Math" panose="02040503050406030204" pitchFamily="18" charset="0"/>
                        </a:rPr>
                        <m:t>1</m:t>
                      </m:r>
                    </m:oMath>
                  </m:oMathPara>
                </a14:m>
                <a:endParaRPr lang="en-US" sz="1400">
                  <a:solidFill>
                    <a:schemeClr val="accent6">
                      <a:lumMod val="75000"/>
                    </a:schemeClr>
                  </a:solidFill>
                </a:endParaRPr>
              </a:p>
            </p:txBody>
          </p:sp>
        </mc:Choice>
        <mc:Fallback xmlns="">
          <p:sp>
            <p:nvSpPr>
              <p:cNvPr id="31" name="Subtitle 2">
                <a:extLst>
                  <a:ext uri="{FF2B5EF4-FFF2-40B4-BE49-F238E27FC236}">
                    <a16:creationId xmlns:a16="http://schemas.microsoft.com/office/drawing/2014/main" id="{90408ADC-4E1D-4B9B-8B35-235F5F093A39}"/>
                  </a:ext>
                </a:extLst>
              </p:cNvPr>
              <p:cNvSpPr txBox="1">
                <a:spLocks noRot="1" noChangeAspect="1" noMove="1" noResize="1" noEditPoints="1" noAdjustHandles="1" noChangeArrowheads="1" noChangeShapeType="1" noTextEdit="1"/>
              </p:cNvSpPr>
              <p:nvPr/>
            </p:nvSpPr>
            <p:spPr>
              <a:xfrm>
                <a:off x="7212685" y="6043593"/>
                <a:ext cx="3085760" cy="559532"/>
              </a:xfrm>
              <a:prstGeom prst="rect">
                <a:avLst/>
              </a:prstGeom>
              <a:blipFill>
                <a:blip r:embed="rId8"/>
                <a:stretch>
                  <a:fillRect t="-1087"/>
                </a:stretch>
              </a:blipFill>
            </p:spPr>
            <p:txBody>
              <a:bodyPr/>
              <a:lstStyle/>
              <a:p>
                <a:r>
                  <a:rPr lang="en-US">
                    <a:noFill/>
                  </a:rPr>
                  <a:t> </a:t>
                </a:r>
              </a:p>
            </p:txBody>
          </p:sp>
        </mc:Fallback>
      </mc:AlternateContent>
      <p:sp>
        <p:nvSpPr>
          <p:cNvPr id="32" name="Subtitle 2">
            <a:extLst>
              <a:ext uri="{FF2B5EF4-FFF2-40B4-BE49-F238E27FC236}">
                <a16:creationId xmlns:a16="http://schemas.microsoft.com/office/drawing/2014/main" id="{F709342A-3668-43A8-BBA9-04A8AAE77F28}"/>
              </a:ext>
            </a:extLst>
          </p:cNvPr>
          <p:cNvSpPr txBox="1">
            <a:spLocks/>
          </p:cNvSpPr>
          <p:nvPr/>
        </p:nvSpPr>
        <p:spPr>
          <a:xfrm>
            <a:off x="5543720" y="4115711"/>
            <a:ext cx="110456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a:solidFill>
                  <a:schemeClr val="accent2">
                    <a:lumMod val="75000"/>
                  </a:schemeClr>
                </a:solidFill>
              </a:rPr>
              <a:t>Vectorize</a:t>
            </a:r>
          </a:p>
        </p:txBody>
      </p:sp>
      <p:pic>
        <p:nvPicPr>
          <p:cNvPr id="7" name="Audio 6">
            <a:hlinkClick r:id="" action="ppaction://media"/>
            <a:extLst>
              <a:ext uri="{FF2B5EF4-FFF2-40B4-BE49-F238E27FC236}">
                <a16:creationId xmlns:a16="http://schemas.microsoft.com/office/drawing/2014/main" id="{B4B44A3A-5E12-4F4E-A11F-9B9862975E3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28926808"/>
      </p:ext>
    </p:extLst>
  </p:cSld>
  <p:clrMapOvr>
    <a:masterClrMapping/>
  </p:clrMapOvr>
  <mc:AlternateContent xmlns:mc="http://schemas.openxmlformats.org/markup-compatibility/2006" xmlns:p14="http://schemas.microsoft.com/office/powerpoint/2010/main">
    <mc:Choice Requires="p14">
      <p:transition spd="med" p14:dur="700" advTm="30985">
        <p:fade/>
      </p:transition>
    </mc:Choice>
    <mc:Fallback xmlns="">
      <p:transition spd="med" advTm="309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animEffect transition="in" filter="fade">
                                      <p:cBhvr>
                                        <p:cTn id="9" dur="500"/>
                                        <p:tgtEl>
                                          <p:spTgt spid="17">
                                            <p:txEl>
                                              <p:pRg st="0" end="0"/>
                                            </p:txEl>
                                          </p:spTgt>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left)">
                                      <p:cBhvr>
                                        <p:cTn id="48" dur="500"/>
                                        <p:tgtEl>
                                          <p:spTgt spid="2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7"/>
                </p:tgtEl>
              </p:cMediaNode>
            </p:audio>
          </p:childTnLst>
        </p:cTn>
      </p:par>
    </p:tnLst>
    <p:bldLst>
      <p:bldP spid="2" grpId="0" animBg="1"/>
      <p:bldP spid="15" grpId="0" animBg="1"/>
      <p:bldP spid="19" grpId="0"/>
      <p:bldP spid="20" grpId="0"/>
      <p:bldP spid="21" grpId="0"/>
      <p:bldP spid="22" grpId="0"/>
      <p:bldP spid="23" grpId="0"/>
      <p:bldP spid="30" grpId="0" animBg="1"/>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79DC49-FE0F-43CE-9D9F-B1AD822AFF9B}"/>
              </a:ext>
            </a:extLst>
          </p:cNvPr>
          <p:cNvSpPr>
            <a:spLocks noChangeAspect="1"/>
          </p:cNvSpPr>
          <p:nvPr/>
        </p:nvSpPr>
        <p:spPr>
          <a:xfrm>
            <a:off x="1528232" y="2624955"/>
            <a:ext cx="3867296" cy="3867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a:ln w="11430"/>
                <a:solidFill>
                  <a:srgbClr val="F8F8F8"/>
                </a:solidFill>
              </a:rPr>
              <a:t>Anticorrelated Connection Identification</a:t>
            </a:r>
          </a:p>
        </p:txBody>
      </p:sp>
      <mc:AlternateContent xmlns:mc="http://schemas.openxmlformats.org/markup-compatibility/2006" xmlns:a14="http://schemas.microsoft.com/office/drawing/2010/main">
        <mc:Choice Requires="a14">
          <p:sp>
            <p:nvSpPr>
              <p:cNvPr id="17" name="Title 1">
                <a:extLst>
                  <a:ext uri="{FF2B5EF4-FFF2-40B4-BE49-F238E27FC236}">
                    <a16:creationId xmlns:a16="http://schemas.microsoft.com/office/drawing/2014/main" id="{52443BE5-8423-425C-A0F3-C835F2624FD0}"/>
                  </a:ext>
                </a:extLst>
              </p:cNvPr>
              <p:cNvSpPr txBox="1">
                <a:spLocks/>
              </p:cNvSpPr>
              <p:nvPr/>
            </p:nvSpPr>
            <p:spPr>
              <a:xfrm>
                <a:off x="575442" y="1229709"/>
                <a:ext cx="11041117" cy="1166649"/>
              </a:xfrm>
              <a:prstGeom prst="rect">
                <a:avLst/>
              </a:prstGeom>
            </p:spPr>
            <p:txBody>
              <a:bodyPr vert="horz" lIns="0" tIns="0" rIns="0" bIns="0" rtlCol="0" anchor="t" anchorCtr="0">
                <a:noAutofit/>
                <a:scene3d>
                  <a:camera prst="orthographicFront"/>
                  <a:lightRig rig="soft" dir="t">
                    <a:rot lat="0" lon="0" rev="10800000"/>
                  </a:lightRig>
                </a:scene3d>
                <a:sp3d>
                  <a:bevelT w="27940" h="12700"/>
                  <a:contourClr>
                    <a:srgbClr val="DDDDDD"/>
                  </a:contourClr>
                </a:sp3d>
              </a:bodyPr>
              <a:lstStyle/>
              <a:p>
                <a:pPr marL="457200" indent="-457200" algn="just">
                  <a:spcBef>
                    <a:spcPct val="0"/>
                  </a:spcBef>
                  <a:spcAft>
                    <a:spcPts val="600"/>
                  </a:spcAft>
                  <a:buFont typeface="+mj-lt"/>
                  <a:buAutoNum type="arabicPeriod" startAt="2"/>
                  <a:defRPr/>
                </a:pPr>
                <a:r>
                  <a:rPr lang="en-US" sz="2400" spc="150">
                    <a:ln w="11430"/>
                    <a:solidFill>
                      <a:srgbClr val="FFFF00"/>
                    </a:solidFill>
                  </a:rPr>
                  <a:t>Compute the cross-subject linear correlation coefficient between each pair of connections, resulting in two symmetric </a:t>
                </a:r>
                <a14:m>
                  <m:oMath xmlns:m="http://schemas.openxmlformats.org/officeDocument/2006/math">
                    <m:r>
                      <a:rPr lang="en-US" sz="2400" i="1" spc="150" dirty="0">
                        <a:ln w="11430"/>
                        <a:solidFill>
                          <a:schemeClr val="accent6">
                            <a:lumMod val="75000"/>
                          </a:schemeClr>
                        </a:solidFill>
                        <a:latin typeface="Cambria Math" panose="02040503050406030204" pitchFamily="18" charset="0"/>
                      </a:rPr>
                      <m:t>𝑀</m:t>
                    </m:r>
                    <m:r>
                      <a:rPr lang="en-US" sz="2400" b="0" i="1" spc="150" dirty="0" smtClean="0">
                        <a:ln w="11430"/>
                        <a:solidFill>
                          <a:schemeClr val="accent6">
                            <a:lumMod val="75000"/>
                          </a:schemeClr>
                        </a:solidFill>
                        <a:latin typeface="Cambria Math" panose="02040503050406030204" pitchFamily="18" charset="0"/>
                      </a:rPr>
                      <m:t>×</m:t>
                    </m:r>
                    <m:r>
                      <a:rPr lang="en-US" sz="2400" b="0" i="1" spc="150" dirty="0" smtClean="0">
                        <a:ln w="11430"/>
                        <a:solidFill>
                          <a:schemeClr val="accent6">
                            <a:lumMod val="75000"/>
                          </a:schemeClr>
                        </a:solidFill>
                        <a:latin typeface="Cambria Math" panose="02040503050406030204" pitchFamily="18" charset="0"/>
                      </a:rPr>
                      <m:t>𝑀</m:t>
                    </m:r>
                  </m:oMath>
                </a14:m>
                <a:r>
                  <a:rPr lang="en-US" sz="2400" spc="150">
                    <a:ln w="11430"/>
                    <a:solidFill>
                      <a:srgbClr val="FFFF00"/>
                    </a:solidFill>
                  </a:rPr>
                  <a:t> connection-wise matrices of correlations, </a:t>
                </a:r>
                <a14:m>
                  <m:oMath xmlns:m="http://schemas.openxmlformats.org/officeDocument/2006/math">
                    <m:r>
                      <a:rPr lang="en-US" sz="2400" i="1" spc="150" dirty="0" smtClean="0">
                        <a:ln w="11430"/>
                        <a:solidFill>
                          <a:srgbClr val="4F81BD"/>
                        </a:solidFill>
                        <a:latin typeface="Cambria Math" panose="02040503050406030204" pitchFamily="18" charset="0"/>
                      </a:rPr>
                      <m:t>𝑅</m:t>
                    </m:r>
                  </m:oMath>
                </a14:m>
                <a:r>
                  <a:rPr lang="en-US" sz="2400" spc="150">
                    <a:ln w="11430"/>
                    <a:solidFill>
                      <a:srgbClr val="FFFF00"/>
                    </a:solidFill>
                  </a:rPr>
                  <a:t>, and </a:t>
                </a:r>
                <a:r>
                  <a:rPr lang="en-US" sz="2400" i="1" spc="150">
                    <a:ln w="11430"/>
                    <a:solidFill>
                      <a:srgbClr val="FFFF00"/>
                    </a:solidFill>
                  </a:rPr>
                  <a:t>p</a:t>
                </a:r>
                <a:r>
                  <a:rPr lang="en-US" sz="2400" spc="150">
                    <a:ln w="11430"/>
                    <a:solidFill>
                      <a:srgbClr val="FFFF00"/>
                    </a:solidFill>
                  </a:rPr>
                  <a:t>-values, </a:t>
                </a:r>
                <a14:m>
                  <m:oMath xmlns:m="http://schemas.openxmlformats.org/officeDocument/2006/math">
                    <m:r>
                      <a:rPr lang="en-US" sz="2400" i="1" spc="150" dirty="0" smtClean="0">
                        <a:ln w="11430"/>
                        <a:solidFill>
                          <a:srgbClr val="9BBB59"/>
                        </a:solidFill>
                        <a:latin typeface="Cambria Math" panose="02040503050406030204" pitchFamily="18" charset="0"/>
                      </a:rPr>
                      <m:t>𝑃</m:t>
                    </m:r>
                  </m:oMath>
                </a14:m>
                <a:r>
                  <a:rPr lang="en-US" sz="2400" spc="150">
                    <a:ln w="11430"/>
                    <a:solidFill>
                      <a:srgbClr val="FFFF00"/>
                    </a:solidFill>
                  </a:rPr>
                  <a:t>.</a:t>
                </a:r>
              </a:p>
            </p:txBody>
          </p:sp>
        </mc:Choice>
        <mc:Fallback xmlns="">
          <p:sp>
            <p:nvSpPr>
              <p:cNvPr id="17" name="Title 1">
                <a:extLst>
                  <a:ext uri="{FF2B5EF4-FFF2-40B4-BE49-F238E27FC236}">
                    <a16:creationId xmlns:a16="http://schemas.microsoft.com/office/drawing/2014/main" id="{52443BE5-8423-425C-A0F3-C835F2624FD0}"/>
                  </a:ext>
                </a:extLst>
              </p:cNvPr>
              <p:cNvSpPr txBox="1">
                <a:spLocks noRot="1" noChangeAspect="1" noMove="1" noResize="1" noEditPoints="1" noAdjustHandles="1" noChangeArrowheads="1" noChangeShapeType="1" noTextEdit="1"/>
              </p:cNvSpPr>
              <p:nvPr/>
            </p:nvSpPr>
            <p:spPr>
              <a:xfrm>
                <a:off x="575442" y="1229709"/>
                <a:ext cx="11041117" cy="116664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Subtitle 2">
                <a:extLst>
                  <a:ext uri="{FF2B5EF4-FFF2-40B4-BE49-F238E27FC236}">
                    <a16:creationId xmlns:a16="http://schemas.microsoft.com/office/drawing/2014/main" id="{90408ADC-4E1D-4B9B-8B35-235F5F093A39}"/>
                  </a:ext>
                </a:extLst>
              </p:cNvPr>
              <p:cNvSpPr txBox="1">
                <a:spLocks/>
              </p:cNvSpPr>
              <p:nvPr/>
            </p:nvSpPr>
            <p:spPr>
              <a:xfrm>
                <a:off x="1524000" y="6492867"/>
                <a:ext cx="3867296" cy="36513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14:m>
                  <m:oMath xmlns:m="http://schemas.openxmlformats.org/officeDocument/2006/math">
                    <m:sSub>
                      <m:sSubPr>
                        <m:ctrlPr>
                          <a:rPr lang="en-US" sz="1400" b="0" i="1" spc="150" smtClean="0">
                            <a:ln w="11430"/>
                            <a:solidFill>
                              <a:srgbClr val="4F81BD"/>
                            </a:solidFill>
                            <a:latin typeface="Cambria Math" panose="02040503050406030204" pitchFamily="18" charset="0"/>
                          </a:rPr>
                        </m:ctrlPr>
                      </m:sSubPr>
                      <m:e>
                        <m:r>
                          <a:rPr lang="en-US" sz="1400" b="0" i="1" spc="150" smtClean="0">
                            <a:ln w="11430"/>
                            <a:solidFill>
                              <a:srgbClr val="4F81BD"/>
                            </a:solidFill>
                            <a:latin typeface="Cambria Math" panose="02040503050406030204" pitchFamily="18" charset="0"/>
                          </a:rPr>
                          <m:t>𝑅</m:t>
                        </m:r>
                      </m:e>
                      <m:sub>
                        <m:r>
                          <a:rPr lang="en-US" sz="1400" i="1" spc="150" smtClean="0">
                            <a:ln w="11430"/>
                            <a:solidFill>
                              <a:schemeClr val="accent6">
                                <a:lumMod val="75000"/>
                              </a:schemeClr>
                            </a:solidFill>
                            <a:latin typeface="Cambria Math" panose="02040503050406030204" pitchFamily="18" charset="0"/>
                          </a:rPr>
                          <m:t>𝑀</m:t>
                        </m:r>
                        <m:r>
                          <a:rPr lang="en-US" sz="1400" i="1" spc="150">
                            <a:ln w="11430"/>
                            <a:solidFill>
                              <a:schemeClr val="accent6">
                                <a:lumMod val="75000"/>
                              </a:schemeClr>
                            </a:solidFill>
                            <a:latin typeface="Cambria Math" panose="02040503050406030204" pitchFamily="18" charset="0"/>
                            <a:ea typeface="Cambria Math" panose="02040503050406030204" pitchFamily="18" charset="0"/>
                          </a:rPr>
                          <m:t>×</m:t>
                        </m:r>
                        <m:r>
                          <a:rPr lang="en-US" sz="1400" i="1" spc="150" smtClean="0">
                            <a:ln w="11430"/>
                            <a:solidFill>
                              <a:schemeClr val="accent6">
                                <a:lumMod val="75000"/>
                              </a:schemeClr>
                            </a:solidFill>
                            <a:latin typeface="Cambria Math" panose="02040503050406030204" pitchFamily="18" charset="0"/>
                            <a:ea typeface="Cambria Math" panose="02040503050406030204" pitchFamily="18" charset="0"/>
                          </a:rPr>
                          <m:t>𝑀</m:t>
                        </m:r>
                      </m:sub>
                    </m:sSub>
                  </m:oMath>
                </a14:m>
                <a:r>
                  <a:rPr lang="en-US" sz="1400">
                    <a:solidFill>
                      <a:srgbClr val="385D8A"/>
                    </a:solidFill>
                  </a:rPr>
                  <a:t>: Correlations</a:t>
                </a:r>
              </a:p>
            </p:txBody>
          </p:sp>
        </mc:Choice>
        <mc:Fallback xmlns="">
          <p:sp>
            <p:nvSpPr>
              <p:cNvPr id="31" name="Subtitle 2">
                <a:extLst>
                  <a:ext uri="{FF2B5EF4-FFF2-40B4-BE49-F238E27FC236}">
                    <a16:creationId xmlns:a16="http://schemas.microsoft.com/office/drawing/2014/main" id="{90408ADC-4E1D-4B9B-8B35-235F5F093A39}"/>
                  </a:ext>
                </a:extLst>
              </p:cNvPr>
              <p:cNvSpPr txBox="1">
                <a:spLocks noRot="1" noChangeAspect="1" noMove="1" noResize="1" noEditPoints="1" noAdjustHandles="1" noChangeArrowheads="1" noChangeShapeType="1" noTextEdit="1"/>
              </p:cNvSpPr>
              <p:nvPr/>
            </p:nvSpPr>
            <p:spPr>
              <a:xfrm>
                <a:off x="1524000" y="6492867"/>
                <a:ext cx="3867296" cy="365130"/>
              </a:xfrm>
              <a:prstGeom prst="rect">
                <a:avLst/>
              </a:prstGeom>
              <a:blipFill>
                <a:blip r:embed="rId6"/>
                <a:stretch>
                  <a:fillRect t="-3333" b="-1667"/>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8FDA6317-2AC4-4178-A641-F4635D3F9756}"/>
              </a:ext>
            </a:extLst>
          </p:cNvPr>
          <p:cNvSpPr>
            <a:spLocks noChangeAspect="1"/>
          </p:cNvSpPr>
          <p:nvPr/>
        </p:nvSpPr>
        <p:spPr>
          <a:xfrm>
            <a:off x="6800706" y="2624955"/>
            <a:ext cx="3867296" cy="386791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Subtitle 2">
                <a:extLst>
                  <a:ext uri="{FF2B5EF4-FFF2-40B4-BE49-F238E27FC236}">
                    <a16:creationId xmlns:a16="http://schemas.microsoft.com/office/drawing/2014/main" id="{88C9572A-94AA-4261-AA42-2F153C5F9A5A}"/>
                  </a:ext>
                </a:extLst>
              </p:cNvPr>
              <p:cNvSpPr txBox="1">
                <a:spLocks/>
              </p:cNvSpPr>
              <p:nvPr/>
            </p:nvSpPr>
            <p:spPr>
              <a:xfrm>
                <a:off x="6796474" y="6492867"/>
                <a:ext cx="3867296" cy="36513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14:m>
                  <m:oMath xmlns:m="http://schemas.openxmlformats.org/officeDocument/2006/math">
                    <m:sSub>
                      <m:sSubPr>
                        <m:ctrlPr>
                          <a:rPr lang="en-US" sz="1400" b="0" i="1" spc="150" smtClean="0">
                            <a:ln w="11430"/>
                            <a:solidFill>
                              <a:srgbClr val="9BBB59"/>
                            </a:solidFill>
                            <a:latin typeface="Cambria Math" panose="02040503050406030204" pitchFamily="18" charset="0"/>
                          </a:rPr>
                        </m:ctrlPr>
                      </m:sSubPr>
                      <m:e>
                        <m:r>
                          <a:rPr lang="en-US" sz="1400" b="0" i="1" spc="150" smtClean="0">
                            <a:ln w="11430"/>
                            <a:solidFill>
                              <a:srgbClr val="9BBB59"/>
                            </a:solidFill>
                            <a:latin typeface="Cambria Math" panose="02040503050406030204" pitchFamily="18" charset="0"/>
                          </a:rPr>
                          <m:t>𝑃</m:t>
                        </m:r>
                      </m:e>
                      <m:sub>
                        <m:r>
                          <a:rPr lang="en-US" sz="1400" i="1" spc="150" smtClean="0">
                            <a:ln w="11430"/>
                            <a:solidFill>
                              <a:schemeClr val="accent6">
                                <a:lumMod val="75000"/>
                              </a:schemeClr>
                            </a:solidFill>
                            <a:latin typeface="Cambria Math" panose="02040503050406030204" pitchFamily="18" charset="0"/>
                          </a:rPr>
                          <m:t>𝑀</m:t>
                        </m:r>
                        <m:r>
                          <a:rPr lang="en-US" sz="1400" i="1" spc="150" smtClean="0">
                            <a:ln w="11430"/>
                            <a:solidFill>
                              <a:schemeClr val="accent6">
                                <a:lumMod val="75000"/>
                              </a:schemeClr>
                            </a:solidFill>
                            <a:latin typeface="Cambria Math" panose="02040503050406030204" pitchFamily="18" charset="0"/>
                            <a:ea typeface="Cambria Math" panose="02040503050406030204" pitchFamily="18" charset="0"/>
                          </a:rPr>
                          <m:t>×</m:t>
                        </m:r>
                        <m:r>
                          <a:rPr lang="en-US" sz="1400" i="1" spc="150" smtClean="0">
                            <a:ln w="11430"/>
                            <a:solidFill>
                              <a:schemeClr val="accent6">
                                <a:lumMod val="75000"/>
                              </a:schemeClr>
                            </a:solidFill>
                            <a:latin typeface="Cambria Math" panose="02040503050406030204" pitchFamily="18" charset="0"/>
                            <a:ea typeface="Cambria Math" panose="02040503050406030204" pitchFamily="18" charset="0"/>
                          </a:rPr>
                          <m:t>𝑀</m:t>
                        </m:r>
                      </m:sub>
                    </m:sSub>
                  </m:oMath>
                </a14:m>
                <a:r>
                  <a:rPr lang="en-US" sz="1400">
                    <a:solidFill>
                      <a:srgbClr val="71893F"/>
                    </a:solidFill>
                  </a:rPr>
                  <a:t>: </a:t>
                </a:r>
                <a:r>
                  <a:rPr lang="en-US" sz="1400" i="1">
                    <a:solidFill>
                      <a:srgbClr val="71893F"/>
                    </a:solidFill>
                  </a:rPr>
                  <a:t>p</a:t>
                </a:r>
                <a:r>
                  <a:rPr lang="en-US" sz="1400">
                    <a:solidFill>
                      <a:srgbClr val="71893F"/>
                    </a:solidFill>
                  </a:rPr>
                  <a:t>-values</a:t>
                </a:r>
              </a:p>
            </p:txBody>
          </p:sp>
        </mc:Choice>
        <mc:Fallback xmlns="">
          <p:sp>
            <p:nvSpPr>
              <p:cNvPr id="27" name="Subtitle 2">
                <a:extLst>
                  <a:ext uri="{FF2B5EF4-FFF2-40B4-BE49-F238E27FC236}">
                    <a16:creationId xmlns:a16="http://schemas.microsoft.com/office/drawing/2014/main" id="{88C9572A-94AA-4261-AA42-2F153C5F9A5A}"/>
                  </a:ext>
                </a:extLst>
              </p:cNvPr>
              <p:cNvSpPr txBox="1">
                <a:spLocks noRot="1" noChangeAspect="1" noMove="1" noResize="1" noEditPoints="1" noAdjustHandles="1" noChangeArrowheads="1" noChangeShapeType="1" noTextEdit="1"/>
              </p:cNvSpPr>
              <p:nvPr/>
            </p:nvSpPr>
            <p:spPr>
              <a:xfrm>
                <a:off x="6796474" y="6492867"/>
                <a:ext cx="3867296" cy="365130"/>
              </a:xfrm>
              <a:prstGeom prst="rect">
                <a:avLst/>
              </a:prstGeom>
              <a:blipFill>
                <a:blip r:embed="rId7"/>
                <a:stretch>
                  <a:fillRect t="-3333" b="-1667"/>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id="{ED0DCBDF-67FC-4B12-A133-B469E85A627C}"/>
              </a:ext>
            </a:extLst>
          </p:cNvPr>
          <p:cNvCxnSpPr>
            <a:cxnSpLocks/>
          </p:cNvCxnSpPr>
          <p:nvPr/>
        </p:nvCxnSpPr>
        <p:spPr>
          <a:xfrm>
            <a:off x="1523998" y="2624955"/>
            <a:ext cx="3878077" cy="3867912"/>
          </a:xfrm>
          <a:prstGeom prst="line">
            <a:avLst/>
          </a:prstGeom>
          <a:ln>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3F04B76-87A2-434D-99A3-F06B3C02C28C}"/>
              </a:ext>
            </a:extLst>
          </p:cNvPr>
          <p:cNvCxnSpPr>
            <a:cxnSpLocks/>
          </p:cNvCxnSpPr>
          <p:nvPr/>
        </p:nvCxnSpPr>
        <p:spPr>
          <a:xfrm>
            <a:off x="6800706" y="2624955"/>
            <a:ext cx="3878077" cy="3867912"/>
          </a:xfrm>
          <a:prstGeom prst="line">
            <a:avLst/>
          </a:prstGeom>
          <a:ln>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6D704DF9-2D04-48BC-BE14-3A232EAE82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51894784"/>
      </p:ext>
    </p:extLst>
  </p:cSld>
  <p:clrMapOvr>
    <a:masterClrMapping/>
  </p:clrMapOvr>
  <mc:AlternateContent xmlns:mc="http://schemas.openxmlformats.org/markup-compatibility/2006" xmlns:p14="http://schemas.microsoft.com/office/powerpoint/2010/main">
    <mc:Choice Requires="p14">
      <p:transition spd="med" p14:dur="700" advTm="24414">
        <p:fade/>
      </p:transition>
    </mc:Choice>
    <mc:Fallback xmlns="">
      <p:transition spd="med" advTm="244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79DC49-FE0F-43CE-9D9F-B1AD822AFF9B}"/>
              </a:ext>
            </a:extLst>
          </p:cNvPr>
          <p:cNvSpPr>
            <a:spLocks noChangeAspect="1"/>
          </p:cNvSpPr>
          <p:nvPr/>
        </p:nvSpPr>
        <p:spPr>
          <a:xfrm>
            <a:off x="1528232" y="2624955"/>
            <a:ext cx="3867296" cy="38679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a:ln w="11430"/>
                <a:solidFill>
                  <a:srgbClr val="F8F8F8"/>
                </a:solidFill>
              </a:rPr>
              <a:t>Anticorrelated Connection Identification</a:t>
            </a:r>
          </a:p>
        </p:txBody>
      </p:sp>
      <mc:AlternateContent xmlns:mc="http://schemas.openxmlformats.org/markup-compatibility/2006" xmlns:a14="http://schemas.microsoft.com/office/drawing/2010/main">
        <mc:Choice Requires="a14">
          <p:sp>
            <p:nvSpPr>
              <p:cNvPr id="17" name="Title 1">
                <a:extLst>
                  <a:ext uri="{FF2B5EF4-FFF2-40B4-BE49-F238E27FC236}">
                    <a16:creationId xmlns:a16="http://schemas.microsoft.com/office/drawing/2014/main" id="{52443BE5-8423-425C-A0F3-C835F2624FD0}"/>
                  </a:ext>
                </a:extLst>
              </p:cNvPr>
              <p:cNvSpPr txBox="1">
                <a:spLocks/>
              </p:cNvSpPr>
              <p:nvPr/>
            </p:nvSpPr>
            <p:spPr>
              <a:xfrm>
                <a:off x="575442" y="1229709"/>
                <a:ext cx="11041117" cy="1166649"/>
              </a:xfrm>
              <a:prstGeom prst="rect">
                <a:avLst/>
              </a:prstGeom>
            </p:spPr>
            <p:txBody>
              <a:bodyPr vert="horz" lIns="0" tIns="0" rIns="0" bIns="0" rtlCol="0" anchor="t" anchorCtr="0">
                <a:noAutofit/>
                <a:scene3d>
                  <a:camera prst="orthographicFront"/>
                  <a:lightRig rig="soft" dir="t">
                    <a:rot lat="0" lon="0" rev="10800000"/>
                  </a:lightRig>
                </a:scene3d>
                <a:sp3d>
                  <a:bevelT w="27940" h="12700"/>
                  <a:contourClr>
                    <a:srgbClr val="DDDDDD"/>
                  </a:contourClr>
                </a:sp3d>
              </a:bodyPr>
              <a:lstStyle/>
              <a:p>
                <a:pPr marL="457200" indent="-457200" algn="just">
                  <a:spcBef>
                    <a:spcPct val="0"/>
                  </a:spcBef>
                  <a:spcAft>
                    <a:spcPts val="600"/>
                  </a:spcAft>
                  <a:buFont typeface="+mj-lt"/>
                  <a:buAutoNum type="arabicPeriod" startAt="3"/>
                  <a:defRPr/>
                </a:pPr>
                <a:r>
                  <a:rPr lang="en-US" sz="2400">
                    <a:solidFill>
                      <a:srgbClr val="FFFF00"/>
                    </a:solidFill>
                  </a:rPr>
                  <a:t>Keep only the connection pairs with a correlation value smaller than a negative threshold, e.g. </a:t>
                </a:r>
                <a14:m>
                  <m:oMath xmlns:m="http://schemas.openxmlformats.org/officeDocument/2006/math">
                    <m:r>
                      <a:rPr lang="en-US" sz="2400" i="1" smtClean="0">
                        <a:solidFill>
                          <a:srgbClr val="4F81BD"/>
                        </a:solidFill>
                        <a:latin typeface="Cambria Math" panose="02040503050406030204" pitchFamily="18" charset="0"/>
                      </a:rPr>
                      <m:t>−0.1</m:t>
                    </m:r>
                  </m:oMath>
                </a14:m>
                <a:r>
                  <a:rPr lang="en-US" sz="2400">
                    <a:solidFill>
                      <a:srgbClr val="FFFF00"/>
                    </a:solidFill>
                  </a:rPr>
                  <a:t>, as </a:t>
                </a:r>
                <a14:m>
                  <m:oMath xmlns:m="http://schemas.openxmlformats.org/officeDocument/2006/math">
                    <m:sSup>
                      <m:sSupPr>
                        <m:ctrlPr>
                          <a:rPr lang="en-US" sz="2400" i="1" smtClean="0">
                            <a:solidFill>
                              <a:srgbClr val="4F81BD"/>
                            </a:solidFill>
                            <a:latin typeface="Cambria Math" panose="02040503050406030204" pitchFamily="18" charset="0"/>
                          </a:rPr>
                        </m:ctrlPr>
                      </m:sSupPr>
                      <m:e>
                        <m:r>
                          <a:rPr lang="en-US" sz="2400" i="1">
                            <a:solidFill>
                              <a:srgbClr val="4F81BD"/>
                            </a:solidFill>
                            <a:latin typeface="Cambria Math" panose="02040503050406030204" pitchFamily="18" charset="0"/>
                          </a:rPr>
                          <m:t>ℛ</m:t>
                        </m:r>
                      </m:e>
                      <m:sup>
                        <m:r>
                          <a:rPr lang="en-US" sz="2400" i="1">
                            <a:solidFill>
                              <a:srgbClr val="4F81BD"/>
                            </a:solidFill>
                            <a:latin typeface="Cambria Math" panose="02040503050406030204" pitchFamily="18" charset="0"/>
                          </a:rPr>
                          <m:t>−</m:t>
                        </m:r>
                      </m:sup>
                    </m:sSup>
                    <m:r>
                      <a:rPr lang="en-US" sz="2400" i="1" smtClean="0">
                        <a:solidFill>
                          <a:schemeClr val="bg1"/>
                        </a:solidFill>
                        <a:latin typeface="Cambria Math" panose="02040503050406030204" pitchFamily="18" charset="0"/>
                      </a:rPr>
                      <m:t>≔</m:t>
                    </m:r>
                    <m:d>
                      <m:dPr>
                        <m:begChr m:val="{"/>
                        <m:endChr m:val="}"/>
                        <m:ctrlPr>
                          <a:rPr lang="en-US" sz="2400" i="1">
                            <a:solidFill>
                              <a:schemeClr val="bg1"/>
                            </a:solidFill>
                            <a:latin typeface="Cambria Math" panose="02040503050406030204" pitchFamily="18" charset="0"/>
                          </a:rPr>
                        </m:ctrlPr>
                      </m:dPr>
                      <m:e>
                        <m:d>
                          <m:dPr>
                            <m:ctrlPr>
                              <a:rPr lang="en-US" sz="2400" i="1">
                                <a:solidFill>
                                  <a:schemeClr val="bg1"/>
                                </a:solidFill>
                                <a:latin typeface="Cambria Math" panose="02040503050406030204" pitchFamily="18" charset="0"/>
                              </a:rPr>
                            </m:ctrlPr>
                          </m:dPr>
                          <m:e>
                            <m:r>
                              <a:rPr lang="en-US" sz="2400" i="1">
                                <a:solidFill>
                                  <a:schemeClr val="bg1"/>
                                </a:solidFill>
                                <a:latin typeface="Cambria Math" panose="02040503050406030204" pitchFamily="18" charset="0"/>
                              </a:rPr>
                              <m:t>𝑖</m:t>
                            </m:r>
                            <m:r>
                              <a:rPr lang="en-US" sz="2400" i="1">
                                <a:solidFill>
                                  <a:schemeClr val="bg1"/>
                                </a:solidFill>
                                <a:latin typeface="Cambria Math" panose="02040503050406030204" pitchFamily="18" charset="0"/>
                              </a:rPr>
                              <m:t>,</m:t>
                            </m:r>
                            <m:r>
                              <a:rPr lang="en-US" sz="2400" i="1">
                                <a:solidFill>
                                  <a:schemeClr val="bg1"/>
                                </a:solidFill>
                                <a:latin typeface="Cambria Math" panose="02040503050406030204" pitchFamily="18" charset="0"/>
                              </a:rPr>
                              <m:t>𝑗</m:t>
                            </m:r>
                          </m:e>
                        </m:d>
                        <m:d>
                          <m:dPr>
                            <m:begChr m:val="|"/>
                            <m:endChr m:val=""/>
                            <m:ctrlPr>
                              <a:rPr lang="en-US" sz="2400" i="1">
                                <a:solidFill>
                                  <a:schemeClr val="bg1"/>
                                </a:solidFill>
                                <a:latin typeface="Cambria Math" panose="02040503050406030204" pitchFamily="18" charset="0"/>
                              </a:rPr>
                            </m:ctrlPr>
                          </m:dPr>
                          <m:e>
                            <m:sSub>
                              <m:sSubPr>
                                <m:ctrlPr>
                                  <a:rPr lang="en-US" sz="2400" i="1" smtClean="0">
                                    <a:solidFill>
                                      <a:srgbClr val="4F81BD"/>
                                    </a:solidFill>
                                    <a:latin typeface="Cambria Math" panose="02040503050406030204" pitchFamily="18" charset="0"/>
                                  </a:rPr>
                                </m:ctrlPr>
                              </m:sSubPr>
                              <m:e>
                                <m:r>
                                  <a:rPr lang="en-US" sz="2400" i="1">
                                    <a:solidFill>
                                      <a:srgbClr val="4F81BD"/>
                                    </a:solidFill>
                                    <a:latin typeface="Cambria Math" panose="02040503050406030204" pitchFamily="18" charset="0"/>
                                  </a:rPr>
                                  <m:t>𝑅</m:t>
                                </m:r>
                              </m:e>
                              <m:sub>
                                <m:r>
                                  <a:rPr lang="en-US" sz="2400" i="1">
                                    <a:solidFill>
                                      <a:srgbClr val="4F81BD"/>
                                    </a:solidFill>
                                    <a:latin typeface="Cambria Math" panose="02040503050406030204" pitchFamily="18" charset="0"/>
                                  </a:rPr>
                                  <m:t>𝑖</m:t>
                                </m:r>
                                <m:r>
                                  <a:rPr lang="en-US" sz="2400" i="1">
                                    <a:solidFill>
                                      <a:srgbClr val="4F81BD"/>
                                    </a:solidFill>
                                    <a:latin typeface="Cambria Math" panose="02040503050406030204" pitchFamily="18" charset="0"/>
                                  </a:rPr>
                                  <m:t>,</m:t>
                                </m:r>
                                <m:r>
                                  <a:rPr lang="en-US" sz="2400" i="1">
                                    <a:solidFill>
                                      <a:srgbClr val="4F81BD"/>
                                    </a:solidFill>
                                    <a:latin typeface="Cambria Math" panose="02040503050406030204" pitchFamily="18" charset="0"/>
                                  </a:rPr>
                                  <m:t>𝑗</m:t>
                                </m:r>
                              </m:sub>
                            </m:sSub>
                            <m:r>
                              <a:rPr lang="en-US" sz="2400" i="1">
                                <a:solidFill>
                                  <a:schemeClr val="bg1"/>
                                </a:solidFill>
                                <a:latin typeface="Cambria Math" panose="02040503050406030204" pitchFamily="18" charset="0"/>
                              </a:rPr>
                              <m:t>&lt;</m:t>
                            </m:r>
                            <m:r>
                              <a:rPr lang="en-US" sz="2400" i="1" smtClean="0">
                                <a:solidFill>
                                  <a:srgbClr val="4F81BD"/>
                                </a:solidFill>
                                <a:latin typeface="Cambria Math" panose="02040503050406030204" pitchFamily="18" charset="0"/>
                              </a:rPr>
                              <m:t>−0.1</m:t>
                            </m:r>
                          </m:e>
                        </m:d>
                      </m:e>
                    </m:d>
                  </m:oMath>
                </a14:m>
                <a:r>
                  <a:rPr lang="en-US" sz="2400" spc="150">
                    <a:ln w="11430"/>
                    <a:solidFill>
                      <a:srgbClr val="FFFF00"/>
                    </a:solidFill>
                  </a:rPr>
                  <a:t>.</a:t>
                </a:r>
              </a:p>
            </p:txBody>
          </p:sp>
        </mc:Choice>
        <mc:Fallback xmlns="">
          <p:sp>
            <p:nvSpPr>
              <p:cNvPr id="17" name="Title 1">
                <a:extLst>
                  <a:ext uri="{FF2B5EF4-FFF2-40B4-BE49-F238E27FC236}">
                    <a16:creationId xmlns:a16="http://schemas.microsoft.com/office/drawing/2014/main" id="{52443BE5-8423-425C-A0F3-C835F2624FD0}"/>
                  </a:ext>
                </a:extLst>
              </p:cNvPr>
              <p:cNvSpPr txBox="1">
                <a:spLocks noRot="1" noChangeAspect="1" noMove="1" noResize="1" noEditPoints="1" noAdjustHandles="1" noChangeArrowheads="1" noChangeShapeType="1" noTextEdit="1"/>
              </p:cNvSpPr>
              <p:nvPr/>
            </p:nvSpPr>
            <p:spPr>
              <a:xfrm>
                <a:off x="575442" y="1229709"/>
                <a:ext cx="11041117" cy="116664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Subtitle 2">
                <a:extLst>
                  <a:ext uri="{FF2B5EF4-FFF2-40B4-BE49-F238E27FC236}">
                    <a16:creationId xmlns:a16="http://schemas.microsoft.com/office/drawing/2014/main" id="{90408ADC-4E1D-4B9B-8B35-235F5F093A39}"/>
                  </a:ext>
                </a:extLst>
              </p:cNvPr>
              <p:cNvSpPr txBox="1">
                <a:spLocks/>
              </p:cNvSpPr>
              <p:nvPr/>
            </p:nvSpPr>
            <p:spPr>
              <a:xfrm>
                <a:off x="1524000" y="6492867"/>
                <a:ext cx="3867296" cy="36513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14:m>
                  <m:oMath xmlns:m="http://schemas.openxmlformats.org/officeDocument/2006/math">
                    <m:sSup>
                      <m:sSupPr>
                        <m:ctrlPr>
                          <a:rPr lang="en-US" sz="1400" i="1">
                            <a:solidFill>
                              <a:srgbClr val="4F81BD"/>
                            </a:solidFill>
                            <a:latin typeface="Cambria Math" panose="02040503050406030204" pitchFamily="18" charset="0"/>
                          </a:rPr>
                        </m:ctrlPr>
                      </m:sSupPr>
                      <m:e>
                        <m:r>
                          <a:rPr lang="en-US" sz="1400" i="1">
                            <a:solidFill>
                              <a:srgbClr val="4F81BD"/>
                            </a:solidFill>
                            <a:latin typeface="Cambria Math" panose="02040503050406030204" pitchFamily="18" charset="0"/>
                          </a:rPr>
                          <m:t>ℛ</m:t>
                        </m:r>
                      </m:e>
                      <m:sup>
                        <m:r>
                          <a:rPr lang="en-US" sz="1400" i="1">
                            <a:solidFill>
                              <a:srgbClr val="4F81BD"/>
                            </a:solidFill>
                            <a:latin typeface="Cambria Math" panose="02040503050406030204" pitchFamily="18" charset="0"/>
                          </a:rPr>
                          <m:t>−</m:t>
                        </m:r>
                      </m:sup>
                    </m:sSup>
                  </m:oMath>
                </a14:m>
                <a:r>
                  <a:rPr lang="en-US" sz="1400">
                    <a:solidFill>
                      <a:srgbClr val="385D8A"/>
                    </a:solidFill>
                  </a:rPr>
                  <a:t>: </a:t>
                </a:r>
                <a:r>
                  <a:rPr lang="en-US" sz="1400" err="1">
                    <a:solidFill>
                      <a:srgbClr val="385D8A"/>
                    </a:solidFill>
                  </a:rPr>
                  <a:t>Thresholded</a:t>
                </a:r>
                <a:r>
                  <a:rPr lang="en-US" sz="1400">
                    <a:solidFill>
                      <a:srgbClr val="385D8A"/>
                    </a:solidFill>
                  </a:rPr>
                  <a:t> set</a:t>
                </a:r>
              </a:p>
            </p:txBody>
          </p:sp>
        </mc:Choice>
        <mc:Fallback xmlns="">
          <p:sp>
            <p:nvSpPr>
              <p:cNvPr id="31" name="Subtitle 2">
                <a:extLst>
                  <a:ext uri="{FF2B5EF4-FFF2-40B4-BE49-F238E27FC236}">
                    <a16:creationId xmlns:a16="http://schemas.microsoft.com/office/drawing/2014/main" id="{90408ADC-4E1D-4B9B-8B35-235F5F093A39}"/>
                  </a:ext>
                </a:extLst>
              </p:cNvPr>
              <p:cNvSpPr txBox="1">
                <a:spLocks noRot="1" noChangeAspect="1" noMove="1" noResize="1" noEditPoints="1" noAdjustHandles="1" noChangeArrowheads="1" noChangeShapeType="1" noTextEdit="1"/>
              </p:cNvSpPr>
              <p:nvPr/>
            </p:nvSpPr>
            <p:spPr>
              <a:xfrm>
                <a:off x="1524000" y="6492867"/>
                <a:ext cx="3867296" cy="365130"/>
              </a:xfrm>
              <a:prstGeom prst="rect">
                <a:avLst/>
              </a:prstGeom>
              <a:blipFill>
                <a:blip r:embed="rId6"/>
                <a:stretch>
                  <a:fillRect t="-3333" b="-1667"/>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8FDA6317-2AC4-4178-A641-F4635D3F9756}"/>
              </a:ext>
            </a:extLst>
          </p:cNvPr>
          <p:cNvSpPr>
            <a:spLocks noChangeAspect="1"/>
          </p:cNvSpPr>
          <p:nvPr/>
        </p:nvSpPr>
        <p:spPr>
          <a:xfrm>
            <a:off x="6800706" y="2624955"/>
            <a:ext cx="3867296" cy="386791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Subtitle 2">
                <a:extLst>
                  <a:ext uri="{FF2B5EF4-FFF2-40B4-BE49-F238E27FC236}">
                    <a16:creationId xmlns:a16="http://schemas.microsoft.com/office/drawing/2014/main" id="{88C9572A-94AA-4261-AA42-2F153C5F9A5A}"/>
                  </a:ext>
                </a:extLst>
              </p:cNvPr>
              <p:cNvSpPr txBox="1">
                <a:spLocks/>
              </p:cNvSpPr>
              <p:nvPr/>
            </p:nvSpPr>
            <p:spPr>
              <a:xfrm>
                <a:off x="6796474" y="6492867"/>
                <a:ext cx="3867296" cy="36513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14:m>
                  <m:oMath xmlns:m="http://schemas.openxmlformats.org/officeDocument/2006/math">
                    <m:sSub>
                      <m:sSubPr>
                        <m:ctrlPr>
                          <a:rPr lang="en-US" sz="1400" b="0" i="1" spc="150" smtClean="0">
                            <a:ln w="11430"/>
                            <a:solidFill>
                              <a:srgbClr val="9BBB59"/>
                            </a:solidFill>
                            <a:latin typeface="Cambria Math" panose="02040503050406030204" pitchFamily="18" charset="0"/>
                          </a:rPr>
                        </m:ctrlPr>
                      </m:sSubPr>
                      <m:e>
                        <m:r>
                          <a:rPr lang="en-US" sz="1400" b="0" i="1" spc="150" smtClean="0">
                            <a:ln w="11430"/>
                            <a:solidFill>
                              <a:srgbClr val="9BBB59"/>
                            </a:solidFill>
                            <a:latin typeface="Cambria Math" panose="02040503050406030204" pitchFamily="18" charset="0"/>
                          </a:rPr>
                          <m:t>𝑃</m:t>
                        </m:r>
                      </m:e>
                      <m:sub>
                        <m:r>
                          <a:rPr lang="en-US" sz="1400" i="1" spc="150" smtClean="0">
                            <a:ln w="11430"/>
                            <a:solidFill>
                              <a:schemeClr val="accent6">
                                <a:lumMod val="75000"/>
                              </a:schemeClr>
                            </a:solidFill>
                            <a:latin typeface="Cambria Math" panose="02040503050406030204" pitchFamily="18" charset="0"/>
                          </a:rPr>
                          <m:t>𝑀</m:t>
                        </m:r>
                        <m:r>
                          <a:rPr lang="en-US" sz="1400" i="1" spc="150" smtClean="0">
                            <a:ln w="11430"/>
                            <a:solidFill>
                              <a:schemeClr val="accent6">
                                <a:lumMod val="75000"/>
                              </a:schemeClr>
                            </a:solidFill>
                            <a:latin typeface="Cambria Math" panose="02040503050406030204" pitchFamily="18" charset="0"/>
                            <a:ea typeface="Cambria Math" panose="02040503050406030204" pitchFamily="18" charset="0"/>
                          </a:rPr>
                          <m:t>×</m:t>
                        </m:r>
                        <m:r>
                          <a:rPr lang="en-US" sz="1400" i="1" spc="150" smtClean="0">
                            <a:ln w="11430"/>
                            <a:solidFill>
                              <a:schemeClr val="accent6">
                                <a:lumMod val="75000"/>
                              </a:schemeClr>
                            </a:solidFill>
                            <a:latin typeface="Cambria Math" panose="02040503050406030204" pitchFamily="18" charset="0"/>
                            <a:ea typeface="Cambria Math" panose="02040503050406030204" pitchFamily="18" charset="0"/>
                          </a:rPr>
                          <m:t>𝑀</m:t>
                        </m:r>
                      </m:sub>
                    </m:sSub>
                  </m:oMath>
                </a14:m>
                <a:r>
                  <a:rPr lang="en-US" sz="1400">
                    <a:solidFill>
                      <a:srgbClr val="71893F"/>
                    </a:solidFill>
                  </a:rPr>
                  <a:t>: </a:t>
                </a:r>
                <a:r>
                  <a:rPr lang="en-US" sz="1400" i="1">
                    <a:solidFill>
                      <a:srgbClr val="71893F"/>
                    </a:solidFill>
                  </a:rPr>
                  <a:t>p</a:t>
                </a:r>
                <a:r>
                  <a:rPr lang="en-US" sz="1400">
                    <a:solidFill>
                      <a:srgbClr val="71893F"/>
                    </a:solidFill>
                  </a:rPr>
                  <a:t>-values</a:t>
                </a:r>
              </a:p>
            </p:txBody>
          </p:sp>
        </mc:Choice>
        <mc:Fallback xmlns="">
          <p:sp>
            <p:nvSpPr>
              <p:cNvPr id="27" name="Subtitle 2">
                <a:extLst>
                  <a:ext uri="{FF2B5EF4-FFF2-40B4-BE49-F238E27FC236}">
                    <a16:creationId xmlns:a16="http://schemas.microsoft.com/office/drawing/2014/main" id="{88C9572A-94AA-4261-AA42-2F153C5F9A5A}"/>
                  </a:ext>
                </a:extLst>
              </p:cNvPr>
              <p:cNvSpPr txBox="1">
                <a:spLocks noRot="1" noChangeAspect="1" noMove="1" noResize="1" noEditPoints="1" noAdjustHandles="1" noChangeArrowheads="1" noChangeShapeType="1" noTextEdit="1"/>
              </p:cNvSpPr>
              <p:nvPr/>
            </p:nvSpPr>
            <p:spPr>
              <a:xfrm>
                <a:off x="6796474" y="6492867"/>
                <a:ext cx="3867296" cy="365130"/>
              </a:xfrm>
              <a:prstGeom prst="rect">
                <a:avLst/>
              </a:prstGeom>
              <a:blipFill>
                <a:blip r:embed="rId7"/>
                <a:stretch>
                  <a:fillRect t="-3333" b="-1667"/>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id="{ED0DCBDF-67FC-4B12-A133-B469E85A627C}"/>
              </a:ext>
            </a:extLst>
          </p:cNvPr>
          <p:cNvCxnSpPr>
            <a:cxnSpLocks/>
          </p:cNvCxnSpPr>
          <p:nvPr/>
        </p:nvCxnSpPr>
        <p:spPr>
          <a:xfrm>
            <a:off x="1523998" y="2624955"/>
            <a:ext cx="3878077" cy="3867912"/>
          </a:xfrm>
          <a:prstGeom prst="line">
            <a:avLst/>
          </a:prstGeom>
          <a:ln>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3F04B76-87A2-434D-99A3-F06B3C02C28C}"/>
              </a:ext>
            </a:extLst>
          </p:cNvPr>
          <p:cNvCxnSpPr>
            <a:cxnSpLocks/>
          </p:cNvCxnSpPr>
          <p:nvPr/>
        </p:nvCxnSpPr>
        <p:spPr>
          <a:xfrm>
            <a:off x="6800706" y="2624955"/>
            <a:ext cx="3878077" cy="3867912"/>
          </a:xfrm>
          <a:prstGeom prst="line">
            <a:avLst/>
          </a:prstGeom>
          <a:ln>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A1B8850-BCFA-4B16-8FB2-DDAAB1F462F9}"/>
              </a:ext>
            </a:extLst>
          </p:cNvPr>
          <p:cNvSpPr/>
          <p:nvPr/>
        </p:nvSpPr>
        <p:spPr>
          <a:xfrm>
            <a:off x="1769533" y="3278506"/>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0BFD83-0D6F-443E-9D00-C5358CF844AC}"/>
              </a:ext>
            </a:extLst>
          </p:cNvPr>
          <p:cNvSpPr/>
          <p:nvPr/>
        </p:nvSpPr>
        <p:spPr>
          <a:xfrm>
            <a:off x="1921933" y="4296906"/>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ED073B-993B-480D-AB42-D76F53926C8A}"/>
              </a:ext>
            </a:extLst>
          </p:cNvPr>
          <p:cNvSpPr/>
          <p:nvPr/>
        </p:nvSpPr>
        <p:spPr>
          <a:xfrm>
            <a:off x="3724486" y="6205532"/>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A211A7-A247-41C6-8EA3-1AAAB2388E08}"/>
              </a:ext>
            </a:extLst>
          </p:cNvPr>
          <p:cNvSpPr/>
          <p:nvPr/>
        </p:nvSpPr>
        <p:spPr>
          <a:xfrm>
            <a:off x="2002398" y="4768716"/>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5507BB-09A0-420E-BE31-1BC2D242E072}"/>
              </a:ext>
            </a:extLst>
          </p:cNvPr>
          <p:cNvSpPr/>
          <p:nvPr/>
        </p:nvSpPr>
        <p:spPr>
          <a:xfrm>
            <a:off x="2442633" y="4394199"/>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4134140-5FB8-467A-83E4-1F21D80188A2}"/>
              </a:ext>
            </a:extLst>
          </p:cNvPr>
          <p:cNvSpPr/>
          <p:nvPr/>
        </p:nvSpPr>
        <p:spPr>
          <a:xfrm>
            <a:off x="2488353" y="4988558"/>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26E1B7-368D-45B5-808C-9F05CBF1F79D}"/>
              </a:ext>
            </a:extLst>
          </p:cNvPr>
          <p:cNvSpPr/>
          <p:nvPr/>
        </p:nvSpPr>
        <p:spPr>
          <a:xfrm>
            <a:off x="2819400" y="5372027"/>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92D7549-28BE-44E3-9AB5-A58BC3750C42}"/>
              </a:ext>
            </a:extLst>
          </p:cNvPr>
          <p:cNvSpPr/>
          <p:nvPr/>
        </p:nvSpPr>
        <p:spPr>
          <a:xfrm>
            <a:off x="3099646" y="4638669"/>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644961A-9B6B-4F2C-A336-DE5EEC8B3CC7}"/>
              </a:ext>
            </a:extLst>
          </p:cNvPr>
          <p:cNvSpPr/>
          <p:nvPr/>
        </p:nvSpPr>
        <p:spPr>
          <a:xfrm>
            <a:off x="3052233" y="5003799"/>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319977B-17E5-4537-BBE1-3545B3779426}"/>
              </a:ext>
            </a:extLst>
          </p:cNvPr>
          <p:cNvSpPr/>
          <p:nvPr/>
        </p:nvSpPr>
        <p:spPr>
          <a:xfrm>
            <a:off x="2281766" y="5348099"/>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6ECD1DD-3AB2-4861-AD95-F2DF09839ABB}"/>
              </a:ext>
            </a:extLst>
          </p:cNvPr>
          <p:cNvSpPr/>
          <p:nvPr/>
        </p:nvSpPr>
        <p:spPr>
          <a:xfrm>
            <a:off x="2648373" y="5748333"/>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ADC18D0-8A1F-4591-BC32-3C3217E5672D}"/>
              </a:ext>
            </a:extLst>
          </p:cNvPr>
          <p:cNvSpPr/>
          <p:nvPr/>
        </p:nvSpPr>
        <p:spPr>
          <a:xfrm>
            <a:off x="2279226" y="6030805"/>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9B425F9-A253-44EB-9CE1-C41AC9295B64}"/>
              </a:ext>
            </a:extLst>
          </p:cNvPr>
          <p:cNvSpPr/>
          <p:nvPr/>
        </p:nvSpPr>
        <p:spPr>
          <a:xfrm>
            <a:off x="1927859" y="5694993"/>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859820D-40F6-4998-8052-39BC7B4A72E9}"/>
              </a:ext>
            </a:extLst>
          </p:cNvPr>
          <p:cNvSpPr/>
          <p:nvPr/>
        </p:nvSpPr>
        <p:spPr>
          <a:xfrm>
            <a:off x="3577167" y="5092165"/>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3CCBD3F-2756-4BBB-8E48-22A5BD1ADAAC}"/>
              </a:ext>
            </a:extLst>
          </p:cNvPr>
          <p:cNvSpPr/>
          <p:nvPr/>
        </p:nvSpPr>
        <p:spPr>
          <a:xfrm>
            <a:off x="3122506" y="5605431"/>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3E30FBB-038D-4464-8469-FB8C1FA8EFB9}"/>
              </a:ext>
            </a:extLst>
          </p:cNvPr>
          <p:cNvSpPr/>
          <p:nvPr/>
        </p:nvSpPr>
        <p:spPr>
          <a:xfrm>
            <a:off x="3678766" y="5605431"/>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4F3B6B4-12C9-45D2-8612-4BCCAD89E530}"/>
              </a:ext>
            </a:extLst>
          </p:cNvPr>
          <p:cNvSpPr/>
          <p:nvPr/>
        </p:nvSpPr>
        <p:spPr>
          <a:xfrm>
            <a:off x="3029373" y="6112132"/>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4D63239-CC13-499B-94C1-2E2ABB5B13C3}"/>
              </a:ext>
            </a:extLst>
          </p:cNvPr>
          <p:cNvSpPr/>
          <p:nvPr/>
        </p:nvSpPr>
        <p:spPr>
          <a:xfrm>
            <a:off x="2137833" y="3751340"/>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092A07A-4C86-47B5-8359-EA1AA463A1E4}"/>
              </a:ext>
            </a:extLst>
          </p:cNvPr>
          <p:cNvSpPr/>
          <p:nvPr/>
        </p:nvSpPr>
        <p:spPr>
          <a:xfrm>
            <a:off x="4690533" y="6133663"/>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11DD568-62D2-4687-B974-33EC27C09BAF}"/>
              </a:ext>
            </a:extLst>
          </p:cNvPr>
          <p:cNvSpPr/>
          <p:nvPr/>
        </p:nvSpPr>
        <p:spPr>
          <a:xfrm>
            <a:off x="4148666" y="5963917"/>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C6BCBB7-77BA-43BF-86B0-E4B9558CF2F6}"/>
              </a:ext>
            </a:extLst>
          </p:cNvPr>
          <p:cNvSpPr/>
          <p:nvPr/>
        </p:nvSpPr>
        <p:spPr>
          <a:xfrm>
            <a:off x="2442633" y="4394199"/>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BB9C7EBE-1EF8-4527-A49E-F0DB7DC85D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64107819"/>
      </p:ext>
    </p:extLst>
  </p:cSld>
  <p:clrMapOvr>
    <a:masterClrMapping/>
  </p:clrMapOvr>
  <mc:AlternateContent xmlns:mc="http://schemas.openxmlformats.org/markup-compatibility/2006" xmlns:p14="http://schemas.microsoft.com/office/powerpoint/2010/main">
    <mc:Choice Requires="p14">
      <p:transition spd="med" p14:dur="700" advTm="21160">
        <p:fade/>
      </p:transition>
    </mc:Choice>
    <mc:Fallback xmlns="">
      <p:transition spd="med" advTm="211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a:ln w="11430"/>
                <a:solidFill>
                  <a:srgbClr val="F8F8F8"/>
                </a:solidFill>
              </a:rPr>
              <a:t>Anticorrelated Connection Identification</a:t>
            </a:r>
          </a:p>
        </p:txBody>
      </p:sp>
      <mc:AlternateContent xmlns:mc="http://schemas.openxmlformats.org/markup-compatibility/2006" xmlns:a14="http://schemas.microsoft.com/office/drawing/2010/main">
        <mc:Choice Requires="a14">
          <p:sp>
            <p:nvSpPr>
              <p:cNvPr id="17" name="Title 1">
                <a:extLst>
                  <a:ext uri="{FF2B5EF4-FFF2-40B4-BE49-F238E27FC236}">
                    <a16:creationId xmlns:a16="http://schemas.microsoft.com/office/drawing/2014/main" id="{52443BE5-8423-425C-A0F3-C835F2624FD0}"/>
                  </a:ext>
                </a:extLst>
              </p:cNvPr>
              <p:cNvSpPr txBox="1">
                <a:spLocks/>
              </p:cNvSpPr>
              <p:nvPr/>
            </p:nvSpPr>
            <p:spPr>
              <a:xfrm>
                <a:off x="575442" y="1229709"/>
                <a:ext cx="11041117" cy="1166649"/>
              </a:xfrm>
              <a:prstGeom prst="rect">
                <a:avLst/>
              </a:prstGeom>
            </p:spPr>
            <p:txBody>
              <a:bodyPr vert="horz" lIns="0" tIns="0" rIns="0" bIns="0" rtlCol="0" anchor="t" anchorCtr="0">
                <a:noAutofit/>
                <a:scene3d>
                  <a:camera prst="orthographicFront"/>
                  <a:lightRig rig="soft" dir="t">
                    <a:rot lat="0" lon="0" rev="10800000"/>
                  </a:lightRig>
                </a:scene3d>
                <a:sp3d>
                  <a:bevelT w="27940" h="12700"/>
                  <a:contourClr>
                    <a:srgbClr val="DDDDDD"/>
                  </a:contourClr>
                </a:sp3d>
              </a:bodyPr>
              <a:lstStyle/>
              <a:p>
                <a:pPr marL="457200" indent="-457200" algn="just">
                  <a:spcBef>
                    <a:spcPct val="0"/>
                  </a:spcBef>
                  <a:spcAft>
                    <a:spcPts val="600"/>
                  </a:spcAft>
                  <a:buFont typeface="+mj-lt"/>
                  <a:buAutoNum type="arabicPeriod" startAt="4"/>
                  <a:defRPr/>
                </a:pPr>
                <a:r>
                  <a:rPr lang="en-US" sz="2400">
                    <a:solidFill>
                      <a:srgbClr val="FFFF00"/>
                    </a:solidFill>
                  </a:rPr>
                  <a:t>From </a:t>
                </a:r>
                <a14:m>
                  <m:oMath xmlns:m="http://schemas.openxmlformats.org/officeDocument/2006/math">
                    <m:sSup>
                      <m:sSupPr>
                        <m:ctrlPr>
                          <a:rPr lang="en-US" sz="2400" i="1">
                            <a:solidFill>
                              <a:srgbClr val="4F81BD"/>
                            </a:solidFill>
                            <a:latin typeface="Cambria Math" panose="02040503050406030204" pitchFamily="18" charset="0"/>
                          </a:rPr>
                        </m:ctrlPr>
                      </m:sSupPr>
                      <m:e>
                        <m:r>
                          <a:rPr lang="en-US" sz="2400" i="1">
                            <a:solidFill>
                              <a:srgbClr val="4F81BD"/>
                            </a:solidFill>
                            <a:latin typeface="Cambria Math" panose="02040503050406030204" pitchFamily="18" charset="0"/>
                          </a:rPr>
                          <m:t>ℛ</m:t>
                        </m:r>
                      </m:e>
                      <m:sup>
                        <m:r>
                          <a:rPr lang="en-US" sz="2400" i="1">
                            <a:solidFill>
                              <a:srgbClr val="4F81BD"/>
                            </a:solidFill>
                            <a:latin typeface="Cambria Math" panose="02040503050406030204" pitchFamily="18" charset="0"/>
                          </a:rPr>
                          <m:t>−</m:t>
                        </m:r>
                      </m:sup>
                    </m:sSup>
                  </m:oMath>
                </a14:m>
                <a:r>
                  <a:rPr lang="en-US" sz="2400">
                    <a:solidFill>
                      <a:srgbClr val="FFFF00"/>
                    </a:solidFill>
                  </a:rPr>
                  <a:t>, consider the pairs whose </a:t>
                </a:r>
                <a:r>
                  <a:rPr lang="en-US" sz="2400" i="1">
                    <a:solidFill>
                      <a:srgbClr val="FFFF00"/>
                    </a:solidFill>
                  </a:rPr>
                  <a:t>p‑</a:t>
                </a:r>
                <a:r>
                  <a:rPr lang="en-US" sz="2400">
                    <a:solidFill>
                      <a:srgbClr val="FFFF00"/>
                    </a:solidFill>
                  </a:rPr>
                  <a:t>values survive a cutoff threshold, for instance </a:t>
                </a:r>
                <a14:m>
                  <m:oMath xmlns:m="http://schemas.openxmlformats.org/officeDocument/2006/math">
                    <m:r>
                      <a:rPr lang="en-US" sz="2400" i="1" smtClean="0">
                        <a:solidFill>
                          <a:srgbClr val="9BBB59"/>
                        </a:solidFill>
                        <a:latin typeface="Cambria Math" panose="02040503050406030204" pitchFamily="18" charset="0"/>
                      </a:rPr>
                      <m:t>𝛼</m:t>
                    </m:r>
                    <m:r>
                      <a:rPr lang="en-US" sz="2400" i="1" smtClean="0">
                        <a:solidFill>
                          <a:schemeClr val="bg1"/>
                        </a:solidFill>
                        <a:latin typeface="Cambria Math" panose="02040503050406030204" pitchFamily="18" charset="0"/>
                      </a:rPr>
                      <m:t>=</m:t>
                    </m:r>
                    <m:r>
                      <a:rPr lang="en-US" sz="2400" i="1" smtClean="0">
                        <a:solidFill>
                          <a:srgbClr val="9BBB59"/>
                        </a:solidFill>
                        <a:latin typeface="Cambria Math" panose="02040503050406030204" pitchFamily="18" charset="0"/>
                      </a:rPr>
                      <m:t>0.05</m:t>
                    </m:r>
                  </m:oMath>
                </a14:m>
                <a:r>
                  <a:rPr lang="en-US" sz="2400">
                    <a:solidFill>
                      <a:srgbClr val="FFFF00"/>
                    </a:solidFill>
                  </a:rPr>
                  <a:t>, as </a:t>
                </a:r>
                <a14:m>
                  <m:oMath xmlns:m="http://schemas.openxmlformats.org/officeDocument/2006/math">
                    <m:r>
                      <a:rPr lang="en-US" sz="2400" i="1" smtClean="0">
                        <a:solidFill>
                          <a:srgbClr val="9BBB59"/>
                        </a:solidFill>
                        <a:latin typeface="Cambria Math" panose="02040503050406030204" pitchFamily="18" charset="0"/>
                      </a:rPr>
                      <m:t>𝒮</m:t>
                    </m:r>
                    <m:r>
                      <a:rPr lang="en-US" sz="2400" i="1" smtClean="0">
                        <a:solidFill>
                          <a:schemeClr val="bg1"/>
                        </a:solidFill>
                        <a:latin typeface="Cambria Math" panose="02040503050406030204" pitchFamily="18" charset="0"/>
                      </a:rPr>
                      <m:t>≔</m:t>
                    </m:r>
                    <m:d>
                      <m:dPr>
                        <m:begChr m:val="{"/>
                        <m:endChr m:val="}"/>
                        <m:ctrlPr>
                          <a:rPr lang="en-US" sz="2400" i="1">
                            <a:solidFill>
                              <a:schemeClr val="bg1"/>
                            </a:solidFill>
                            <a:latin typeface="Cambria Math" panose="02040503050406030204" pitchFamily="18" charset="0"/>
                          </a:rPr>
                        </m:ctrlPr>
                      </m:dPr>
                      <m:e>
                        <m:d>
                          <m:dPr>
                            <m:ctrlPr>
                              <a:rPr lang="en-US" sz="2400" i="1">
                                <a:solidFill>
                                  <a:schemeClr val="bg1"/>
                                </a:solidFill>
                                <a:latin typeface="Cambria Math" panose="02040503050406030204" pitchFamily="18" charset="0"/>
                              </a:rPr>
                            </m:ctrlPr>
                          </m:dPr>
                          <m:e>
                            <m:r>
                              <a:rPr lang="en-US" sz="2400" i="1">
                                <a:solidFill>
                                  <a:schemeClr val="bg1"/>
                                </a:solidFill>
                                <a:latin typeface="Cambria Math" panose="02040503050406030204" pitchFamily="18" charset="0"/>
                              </a:rPr>
                              <m:t>𝑖</m:t>
                            </m:r>
                            <m:r>
                              <a:rPr lang="en-US" sz="2400" i="1">
                                <a:solidFill>
                                  <a:schemeClr val="bg1"/>
                                </a:solidFill>
                                <a:latin typeface="Cambria Math" panose="02040503050406030204" pitchFamily="18" charset="0"/>
                              </a:rPr>
                              <m:t>,</m:t>
                            </m:r>
                            <m:r>
                              <a:rPr lang="en-US" sz="2400" i="1">
                                <a:solidFill>
                                  <a:schemeClr val="bg1"/>
                                </a:solidFill>
                                <a:latin typeface="Cambria Math" panose="02040503050406030204" pitchFamily="18" charset="0"/>
                              </a:rPr>
                              <m:t>𝑗</m:t>
                            </m:r>
                          </m:e>
                        </m:d>
                        <m:r>
                          <a:rPr lang="en-US" sz="2400" i="1">
                            <a:solidFill>
                              <a:schemeClr val="bg1"/>
                            </a:solidFill>
                            <a:latin typeface="Cambria Math" panose="02040503050406030204" pitchFamily="18" charset="0"/>
                          </a:rPr>
                          <m:t>∈</m:t>
                        </m:r>
                        <m:sSup>
                          <m:sSupPr>
                            <m:ctrlPr>
                              <a:rPr lang="en-US" sz="2400" i="1" smtClean="0">
                                <a:solidFill>
                                  <a:srgbClr val="4F81BD"/>
                                </a:solidFill>
                                <a:latin typeface="Cambria Math" panose="02040503050406030204" pitchFamily="18" charset="0"/>
                              </a:rPr>
                            </m:ctrlPr>
                          </m:sSupPr>
                          <m:e>
                            <m:r>
                              <a:rPr lang="en-US" sz="2400" i="1">
                                <a:solidFill>
                                  <a:srgbClr val="4F81BD"/>
                                </a:solidFill>
                                <a:latin typeface="Cambria Math" panose="02040503050406030204" pitchFamily="18" charset="0"/>
                              </a:rPr>
                              <m:t>ℛ</m:t>
                            </m:r>
                          </m:e>
                          <m:sup>
                            <m:r>
                              <a:rPr lang="en-US" sz="2400" i="1">
                                <a:solidFill>
                                  <a:srgbClr val="4F81BD"/>
                                </a:solidFill>
                                <a:latin typeface="Cambria Math" panose="02040503050406030204" pitchFamily="18" charset="0"/>
                              </a:rPr>
                              <m:t>−</m:t>
                            </m:r>
                          </m:sup>
                        </m:sSup>
                        <m:r>
                          <a:rPr lang="en-US" sz="2400" i="1">
                            <a:solidFill>
                              <a:schemeClr val="bg1"/>
                            </a:solidFill>
                            <a:latin typeface="Cambria Math" panose="02040503050406030204" pitchFamily="18" charset="0"/>
                          </a:rPr>
                          <m:t> </m:t>
                        </m:r>
                        <m:d>
                          <m:dPr>
                            <m:begChr m:val="|"/>
                            <m:endChr m:val=""/>
                            <m:ctrlPr>
                              <a:rPr lang="en-US" sz="2400" i="1">
                                <a:solidFill>
                                  <a:schemeClr val="bg1"/>
                                </a:solidFill>
                                <a:latin typeface="Cambria Math" panose="02040503050406030204" pitchFamily="18" charset="0"/>
                              </a:rPr>
                            </m:ctrlPr>
                          </m:dPr>
                          <m:e>
                            <m:sSubSup>
                              <m:sSubSupPr>
                                <m:ctrlPr>
                                  <a:rPr lang="en-US" sz="2400" i="1" smtClean="0">
                                    <a:solidFill>
                                      <a:srgbClr val="9BBB59"/>
                                    </a:solidFill>
                                    <a:latin typeface="Cambria Math" panose="02040503050406030204" pitchFamily="18" charset="0"/>
                                  </a:rPr>
                                </m:ctrlPr>
                              </m:sSubSupPr>
                              <m:e>
                                <m:r>
                                  <a:rPr lang="en-US" sz="2400" i="1">
                                    <a:solidFill>
                                      <a:srgbClr val="9BBB59"/>
                                    </a:solidFill>
                                    <a:latin typeface="Cambria Math" panose="02040503050406030204" pitchFamily="18" charset="0"/>
                                  </a:rPr>
                                  <m:t>𝑃</m:t>
                                </m:r>
                              </m:e>
                              <m:sub>
                                <m:r>
                                  <a:rPr lang="en-US" sz="2400" i="1">
                                    <a:solidFill>
                                      <a:srgbClr val="9BBB59"/>
                                    </a:solidFill>
                                    <a:latin typeface="Cambria Math" panose="02040503050406030204" pitchFamily="18" charset="0"/>
                                  </a:rPr>
                                  <m:t>𝑖</m:t>
                                </m:r>
                                <m:r>
                                  <a:rPr lang="en-US" sz="2400" i="1">
                                    <a:solidFill>
                                      <a:srgbClr val="9BBB59"/>
                                    </a:solidFill>
                                    <a:latin typeface="Cambria Math" panose="02040503050406030204" pitchFamily="18" charset="0"/>
                                  </a:rPr>
                                  <m:t>,</m:t>
                                </m:r>
                                <m:r>
                                  <a:rPr lang="en-US" sz="2400" i="1">
                                    <a:solidFill>
                                      <a:srgbClr val="9BBB59"/>
                                    </a:solidFill>
                                    <a:latin typeface="Cambria Math" panose="02040503050406030204" pitchFamily="18" charset="0"/>
                                  </a:rPr>
                                  <m:t>𝑗</m:t>
                                </m:r>
                              </m:sub>
                              <m:sup>
                                <m:r>
                                  <a:rPr lang="en-US" sz="2400" i="1">
                                    <a:solidFill>
                                      <a:srgbClr val="9BBB59"/>
                                    </a:solidFill>
                                    <a:latin typeface="Cambria Math" panose="02040503050406030204" pitchFamily="18" charset="0"/>
                                  </a:rPr>
                                  <m:t>∗</m:t>
                                </m:r>
                              </m:sup>
                            </m:sSubSup>
                            <m:r>
                              <a:rPr lang="en-US" sz="2400" i="1">
                                <a:solidFill>
                                  <a:schemeClr val="bg1"/>
                                </a:solidFill>
                                <a:latin typeface="Cambria Math" panose="02040503050406030204" pitchFamily="18" charset="0"/>
                              </a:rPr>
                              <m:t>&lt;</m:t>
                            </m:r>
                            <m:r>
                              <a:rPr lang="en-US" sz="2400" i="1" smtClean="0">
                                <a:solidFill>
                                  <a:srgbClr val="9BBB59"/>
                                </a:solidFill>
                                <a:latin typeface="Cambria Math" panose="02040503050406030204" pitchFamily="18" charset="0"/>
                              </a:rPr>
                              <m:t>𝛼</m:t>
                            </m:r>
                          </m:e>
                        </m:d>
                      </m:e>
                    </m:d>
                  </m:oMath>
                </a14:m>
                <a:r>
                  <a:rPr lang="en-US" sz="2400">
                    <a:solidFill>
                      <a:srgbClr val="FFFF00"/>
                    </a:solidFill>
                  </a:rPr>
                  <a:t>. </a:t>
                </a:r>
                <a14:m>
                  <m:oMath xmlns:m="http://schemas.openxmlformats.org/officeDocument/2006/math">
                    <m:sSup>
                      <m:sSupPr>
                        <m:ctrlPr>
                          <a:rPr lang="en-US" sz="2400" i="1" smtClean="0">
                            <a:solidFill>
                              <a:srgbClr val="9BBB59"/>
                            </a:solidFill>
                            <a:latin typeface="Cambria Math" panose="02040503050406030204" pitchFamily="18" charset="0"/>
                          </a:rPr>
                        </m:ctrlPr>
                      </m:sSupPr>
                      <m:e>
                        <m:r>
                          <a:rPr lang="en-US" sz="2400" i="1">
                            <a:solidFill>
                              <a:srgbClr val="9BBB59"/>
                            </a:solidFill>
                            <a:latin typeface="Cambria Math" panose="02040503050406030204" pitchFamily="18" charset="0"/>
                          </a:rPr>
                          <m:t>𝑃</m:t>
                        </m:r>
                      </m:e>
                      <m:sup>
                        <m:r>
                          <a:rPr lang="en-US" sz="2400" i="1">
                            <a:solidFill>
                              <a:srgbClr val="9BBB59"/>
                            </a:solidFill>
                            <a:latin typeface="Cambria Math" panose="02040503050406030204" pitchFamily="18" charset="0"/>
                          </a:rPr>
                          <m:t>∗</m:t>
                        </m:r>
                      </m:sup>
                    </m:sSup>
                  </m:oMath>
                </a14:m>
                <a:r>
                  <a:rPr lang="en-US" sz="2400">
                    <a:solidFill>
                      <a:srgbClr val="FFFF00"/>
                    </a:solidFill>
                  </a:rPr>
                  <a:t> is the set of </a:t>
                </a:r>
                <a:r>
                  <a:rPr lang="en-US" sz="2400" i="1">
                    <a:solidFill>
                      <a:srgbClr val="FFFF00"/>
                    </a:solidFill>
                  </a:rPr>
                  <a:t>p‑</a:t>
                </a:r>
                <a:r>
                  <a:rPr lang="en-US" sz="2400">
                    <a:solidFill>
                      <a:srgbClr val="FFFF00"/>
                    </a:solidFill>
                  </a:rPr>
                  <a:t>values corrected for multiple comparisons among the elements of </a:t>
                </a:r>
                <a14:m>
                  <m:oMath xmlns:m="http://schemas.openxmlformats.org/officeDocument/2006/math">
                    <m:sSup>
                      <m:sSupPr>
                        <m:ctrlPr>
                          <a:rPr lang="en-US" sz="2400" i="1">
                            <a:solidFill>
                              <a:srgbClr val="4F81BD"/>
                            </a:solidFill>
                            <a:latin typeface="Cambria Math" panose="02040503050406030204" pitchFamily="18" charset="0"/>
                          </a:rPr>
                        </m:ctrlPr>
                      </m:sSupPr>
                      <m:e>
                        <m:r>
                          <a:rPr lang="en-US" sz="2400" i="1">
                            <a:solidFill>
                              <a:srgbClr val="4F81BD"/>
                            </a:solidFill>
                            <a:latin typeface="Cambria Math" panose="02040503050406030204" pitchFamily="18" charset="0"/>
                          </a:rPr>
                          <m:t>ℛ</m:t>
                        </m:r>
                      </m:e>
                      <m:sup>
                        <m:r>
                          <a:rPr lang="en-US" sz="2400" i="1">
                            <a:solidFill>
                              <a:srgbClr val="4F81BD"/>
                            </a:solidFill>
                            <a:latin typeface="Cambria Math" panose="02040503050406030204" pitchFamily="18" charset="0"/>
                          </a:rPr>
                          <m:t>−</m:t>
                        </m:r>
                      </m:sup>
                    </m:sSup>
                  </m:oMath>
                </a14:m>
                <a:r>
                  <a:rPr lang="en-US" sz="2400">
                    <a:solidFill>
                      <a:srgbClr val="FFFF00"/>
                    </a:solidFill>
                  </a:rPr>
                  <a:t> with the Holm-Bonferroni method.</a:t>
                </a:r>
                <a:endParaRPr lang="en-US" sz="2400" spc="150">
                  <a:ln w="11430"/>
                  <a:solidFill>
                    <a:srgbClr val="FFFF00"/>
                  </a:solidFill>
                </a:endParaRPr>
              </a:p>
            </p:txBody>
          </p:sp>
        </mc:Choice>
        <mc:Fallback xmlns="">
          <p:sp>
            <p:nvSpPr>
              <p:cNvPr id="17" name="Title 1">
                <a:extLst>
                  <a:ext uri="{FF2B5EF4-FFF2-40B4-BE49-F238E27FC236}">
                    <a16:creationId xmlns:a16="http://schemas.microsoft.com/office/drawing/2014/main" id="{52443BE5-8423-425C-A0F3-C835F2624FD0}"/>
                  </a:ext>
                </a:extLst>
              </p:cNvPr>
              <p:cNvSpPr txBox="1">
                <a:spLocks noRot="1" noChangeAspect="1" noMove="1" noResize="1" noEditPoints="1" noAdjustHandles="1" noChangeArrowheads="1" noChangeShapeType="1" noTextEdit="1"/>
              </p:cNvSpPr>
              <p:nvPr/>
            </p:nvSpPr>
            <p:spPr>
              <a:xfrm>
                <a:off x="575442" y="1229709"/>
                <a:ext cx="11041117" cy="1166649"/>
              </a:xfrm>
              <a:prstGeom prst="rect">
                <a:avLst/>
              </a:prstGeom>
              <a:blipFill>
                <a:blip r:embed="rId5"/>
                <a:stretch>
                  <a:fillRect l="-55"/>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8FDA6317-2AC4-4178-A641-F4635D3F9756}"/>
              </a:ext>
            </a:extLst>
          </p:cNvPr>
          <p:cNvSpPr>
            <a:spLocks noChangeAspect="1"/>
          </p:cNvSpPr>
          <p:nvPr/>
        </p:nvSpPr>
        <p:spPr>
          <a:xfrm>
            <a:off x="6800706" y="2624955"/>
            <a:ext cx="3867296" cy="3867912"/>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Subtitle 2">
                <a:extLst>
                  <a:ext uri="{FF2B5EF4-FFF2-40B4-BE49-F238E27FC236}">
                    <a16:creationId xmlns:a16="http://schemas.microsoft.com/office/drawing/2014/main" id="{88C9572A-94AA-4261-AA42-2F153C5F9A5A}"/>
                  </a:ext>
                </a:extLst>
              </p:cNvPr>
              <p:cNvSpPr txBox="1">
                <a:spLocks/>
              </p:cNvSpPr>
              <p:nvPr/>
            </p:nvSpPr>
            <p:spPr>
              <a:xfrm>
                <a:off x="6796474" y="6492867"/>
                <a:ext cx="3867296" cy="36513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14:m>
                  <m:oMath xmlns:m="http://schemas.openxmlformats.org/officeDocument/2006/math">
                    <m:r>
                      <a:rPr lang="en-US" sz="1400" i="1">
                        <a:solidFill>
                          <a:srgbClr val="9BBB59"/>
                        </a:solidFill>
                        <a:latin typeface="Cambria Math" panose="02040503050406030204" pitchFamily="18" charset="0"/>
                      </a:rPr>
                      <m:t>𝒮</m:t>
                    </m:r>
                  </m:oMath>
                </a14:m>
                <a:r>
                  <a:rPr lang="en-US" sz="1400">
                    <a:solidFill>
                      <a:srgbClr val="71893F"/>
                    </a:solidFill>
                  </a:rPr>
                  <a:t>: Surviving set</a:t>
                </a:r>
              </a:p>
            </p:txBody>
          </p:sp>
        </mc:Choice>
        <mc:Fallback xmlns="">
          <p:sp>
            <p:nvSpPr>
              <p:cNvPr id="27" name="Subtitle 2">
                <a:extLst>
                  <a:ext uri="{FF2B5EF4-FFF2-40B4-BE49-F238E27FC236}">
                    <a16:creationId xmlns:a16="http://schemas.microsoft.com/office/drawing/2014/main" id="{88C9572A-94AA-4261-AA42-2F153C5F9A5A}"/>
                  </a:ext>
                </a:extLst>
              </p:cNvPr>
              <p:cNvSpPr txBox="1">
                <a:spLocks noRot="1" noChangeAspect="1" noMove="1" noResize="1" noEditPoints="1" noAdjustHandles="1" noChangeArrowheads="1" noChangeShapeType="1" noTextEdit="1"/>
              </p:cNvSpPr>
              <p:nvPr/>
            </p:nvSpPr>
            <p:spPr>
              <a:xfrm>
                <a:off x="6796474" y="6492867"/>
                <a:ext cx="3867296" cy="365130"/>
              </a:xfrm>
              <a:prstGeom prst="rect">
                <a:avLst/>
              </a:prstGeom>
              <a:blipFill>
                <a:blip r:embed="rId6"/>
                <a:stretch>
                  <a:fillRect t="-3333" b="-1667"/>
                </a:stretch>
              </a:blipFill>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43F04B76-87A2-434D-99A3-F06B3C02C28C}"/>
              </a:ext>
            </a:extLst>
          </p:cNvPr>
          <p:cNvCxnSpPr>
            <a:cxnSpLocks/>
          </p:cNvCxnSpPr>
          <p:nvPr/>
        </p:nvCxnSpPr>
        <p:spPr>
          <a:xfrm>
            <a:off x="6800706" y="2624955"/>
            <a:ext cx="3878077" cy="3867912"/>
          </a:xfrm>
          <a:prstGeom prst="line">
            <a:avLst/>
          </a:prstGeom>
          <a:ln>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0EF09BB-072B-4FF7-AEDE-653E2CF5CDBF}"/>
              </a:ext>
            </a:extLst>
          </p:cNvPr>
          <p:cNvSpPr/>
          <p:nvPr/>
        </p:nvSpPr>
        <p:spPr>
          <a:xfrm>
            <a:off x="7715109" y="4394199"/>
            <a:ext cx="45720" cy="45720"/>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CB8D33B-BB3E-4F1B-AEE4-7CC220C6A048}"/>
              </a:ext>
            </a:extLst>
          </p:cNvPr>
          <p:cNvSpPr/>
          <p:nvPr/>
        </p:nvSpPr>
        <p:spPr>
          <a:xfrm>
            <a:off x="7760829" y="4988558"/>
            <a:ext cx="45720" cy="45720"/>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B733076-E126-4317-B8F1-43F8BC0C99FF}"/>
              </a:ext>
            </a:extLst>
          </p:cNvPr>
          <p:cNvSpPr/>
          <p:nvPr/>
        </p:nvSpPr>
        <p:spPr>
          <a:xfrm>
            <a:off x="7551702" y="6030805"/>
            <a:ext cx="45720" cy="45720"/>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93BC018-D942-4869-B6AA-DEBB1852E19D}"/>
              </a:ext>
            </a:extLst>
          </p:cNvPr>
          <p:cNvSpPr/>
          <p:nvPr/>
        </p:nvSpPr>
        <p:spPr>
          <a:xfrm>
            <a:off x="8849643" y="5092165"/>
            <a:ext cx="45720" cy="45720"/>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4089B88-9ECB-4769-A078-37CBD9A26FCA}"/>
              </a:ext>
            </a:extLst>
          </p:cNvPr>
          <p:cNvSpPr/>
          <p:nvPr/>
        </p:nvSpPr>
        <p:spPr>
          <a:xfrm>
            <a:off x="8394982" y="5605431"/>
            <a:ext cx="45720" cy="45720"/>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96273FC-6F76-45D5-8A37-1322EB46E1DA}"/>
              </a:ext>
            </a:extLst>
          </p:cNvPr>
          <p:cNvSpPr/>
          <p:nvPr/>
        </p:nvSpPr>
        <p:spPr>
          <a:xfrm>
            <a:off x="7410309" y="3751340"/>
            <a:ext cx="45720" cy="45720"/>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DD0F6B3-14CB-4D42-9988-67132EDEB2C0}"/>
              </a:ext>
            </a:extLst>
          </p:cNvPr>
          <p:cNvSpPr/>
          <p:nvPr/>
        </p:nvSpPr>
        <p:spPr>
          <a:xfrm>
            <a:off x="9421142" y="5963917"/>
            <a:ext cx="45720" cy="45720"/>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052CB4B-0EBB-4703-A40C-B2BB65E1D240}"/>
              </a:ext>
            </a:extLst>
          </p:cNvPr>
          <p:cNvSpPr/>
          <p:nvPr/>
        </p:nvSpPr>
        <p:spPr>
          <a:xfrm>
            <a:off x="7715109" y="4394199"/>
            <a:ext cx="45720" cy="45720"/>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54C7252-EE76-4D1F-B365-E668C11FE780}"/>
              </a:ext>
            </a:extLst>
          </p:cNvPr>
          <p:cNvSpPr>
            <a:spLocks noChangeAspect="1"/>
          </p:cNvSpPr>
          <p:nvPr/>
        </p:nvSpPr>
        <p:spPr>
          <a:xfrm>
            <a:off x="1528232" y="2624955"/>
            <a:ext cx="3867296" cy="38679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Subtitle 2">
                <a:extLst>
                  <a:ext uri="{FF2B5EF4-FFF2-40B4-BE49-F238E27FC236}">
                    <a16:creationId xmlns:a16="http://schemas.microsoft.com/office/drawing/2014/main" id="{5D50325B-596E-4FC5-8FA1-E1E619F1E7D2}"/>
                  </a:ext>
                </a:extLst>
              </p:cNvPr>
              <p:cNvSpPr txBox="1">
                <a:spLocks/>
              </p:cNvSpPr>
              <p:nvPr/>
            </p:nvSpPr>
            <p:spPr>
              <a:xfrm>
                <a:off x="1524000" y="6492867"/>
                <a:ext cx="3867296" cy="36513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14:m>
                  <m:oMath xmlns:m="http://schemas.openxmlformats.org/officeDocument/2006/math">
                    <m:sSup>
                      <m:sSupPr>
                        <m:ctrlPr>
                          <a:rPr lang="en-US" sz="1400" i="1">
                            <a:solidFill>
                              <a:srgbClr val="4F81BD"/>
                            </a:solidFill>
                            <a:latin typeface="Cambria Math" panose="02040503050406030204" pitchFamily="18" charset="0"/>
                          </a:rPr>
                        </m:ctrlPr>
                      </m:sSupPr>
                      <m:e>
                        <m:r>
                          <a:rPr lang="en-US" sz="1400" i="1">
                            <a:solidFill>
                              <a:srgbClr val="4F81BD"/>
                            </a:solidFill>
                            <a:latin typeface="Cambria Math" panose="02040503050406030204" pitchFamily="18" charset="0"/>
                          </a:rPr>
                          <m:t>ℛ</m:t>
                        </m:r>
                      </m:e>
                      <m:sup>
                        <m:r>
                          <a:rPr lang="en-US" sz="1400" i="1">
                            <a:solidFill>
                              <a:srgbClr val="4F81BD"/>
                            </a:solidFill>
                            <a:latin typeface="Cambria Math" panose="02040503050406030204" pitchFamily="18" charset="0"/>
                          </a:rPr>
                          <m:t>−</m:t>
                        </m:r>
                      </m:sup>
                    </m:sSup>
                  </m:oMath>
                </a14:m>
                <a:r>
                  <a:rPr lang="en-US" sz="1400">
                    <a:solidFill>
                      <a:srgbClr val="385D8A"/>
                    </a:solidFill>
                  </a:rPr>
                  <a:t>: </a:t>
                </a:r>
                <a:r>
                  <a:rPr lang="en-US" sz="1400" err="1">
                    <a:solidFill>
                      <a:srgbClr val="385D8A"/>
                    </a:solidFill>
                  </a:rPr>
                  <a:t>Thresholded</a:t>
                </a:r>
                <a:r>
                  <a:rPr lang="en-US" sz="1400">
                    <a:solidFill>
                      <a:srgbClr val="385D8A"/>
                    </a:solidFill>
                  </a:rPr>
                  <a:t> set</a:t>
                </a:r>
              </a:p>
            </p:txBody>
          </p:sp>
        </mc:Choice>
        <mc:Fallback xmlns="">
          <p:sp>
            <p:nvSpPr>
              <p:cNvPr id="32" name="Subtitle 2">
                <a:extLst>
                  <a:ext uri="{FF2B5EF4-FFF2-40B4-BE49-F238E27FC236}">
                    <a16:creationId xmlns:a16="http://schemas.microsoft.com/office/drawing/2014/main" id="{5D50325B-596E-4FC5-8FA1-E1E619F1E7D2}"/>
                  </a:ext>
                </a:extLst>
              </p:cNvPr>
              <p:cNvSpPr txBox="1">
                <a:spLocks noRot="1" noChangeAspect="1" noMove="1" noResize="1" noEditPoints="1" noAdjustHandles="1" noChangeArrowheads="1" noChangeShapeType="1" noTextEdit="1"/>
              </p:cNvSpPr>
              <p:nvPr/>
            </p:nvSpPr>
            <p:spPr>
              <a:xfrm>
                <a:off x="1524000" y="6492867"/>
                <a:ext cx="3867296" cy="365130"/>
              </a:xfrm>
              <a:prstGeom prst="rect">
                <a:avLst/>
              </a:prstGeom>
              <a:blipFill>
                <a:blip r:embed="rId7"/>
                <a:stretch>
                  <a:fillRect t="-3333" b="-1667"/>
                </a:stretch>
              </a:blipFill>
            </p:spPr>
            <p:txBody>
              <a:bodyPr/>
              <a:lstStyle/>
              <a:p>
                <a:r>
                  <a:rPr lang="en-US">
                    <a:noFill/>
                  </a:rPr>
                  <a:t> </a:t>
                </a:r>
              </a:p>
            </p:txBody>
          </p:sp>
        </mc:Fallback>
      </mc:AlternateContent>
      <p:cxnSp>
        <p:nvCxnSpPr>
          <p:cNvPr id="34" name="Straight Connector 33">
            <a:extLst>
              <a:ext uri="{FF2B5EF4-FFF2-40B4-BE49-F238E27FC236}">
                <a16:creationId xmlns:a16="http://schemas.microsoft.com/office/drawing/2014/main" id="{AB86C006-3BDF-4DD1-82E4-2226468614DA}"/>
              </a:ext>
            </a:extLst>
          </p:cNvPr>
          <p:cNvCxnSpPr>
            <a:cxnSpLocks/>
          </p:cNvCxnSpPr>
          <p:nvPr/>
        </p:nvCxnSpPr>
        <p:spPr>
          <a:xfrm>
            <a:off x="1523998" y="2624955"/>
            <a:ext cx="3878077" cy="3867912"/>
          </a:xfrm>
          <a:prstGeom prst="line">
            <a:avLst/>
          </a:prstGeom>
          <a:ln>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30922FC9-2F18-4EA3-83E6-8C07E90BD037}"/>
              </a:ext>
            </a:extLst>
          </p:cNvPr>
          <p:cNvSpPr/>
          <p:nvPr/>
        </p:nvSpPr>
        <p:spPr>
          <a:xfrm>
            <a:off x="1769533" y="3278506"/>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ACD147B-01C5-4A9C-8506-736531705CA3}"/>
              </a:ext>
            </a:extLst>
          </p:cNvPr>
          <p:cNvSpPr/>
          <p:nvPr/>
        </p:nvSpPr>
        <p:spPr>
          <a:xfrm>
            <a:off x="1921933" y="4296906"/>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3112BEB-7354-4150-B6D3-05B72FCFE575}"/>
              </a:ext>
            </a:extLst>
          </p:cNvPr>
          <p:cNvSpPr/>
          <p:nvPr/>
        </p:nvSpPr>
        <p:spPr>
          <a:xfrm>
            <a:off x="3724486" y="6205532"/>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37F2964-29C2-44B3-920E-E5DC194D5989}"/>
              </a:ext>
            </a:extLst>
          </p:cNvPr>
          <p:cNvSpPr/>
          <p:nvPr/>
        </p:nvSpPr>
        <p:spPr>
          <a:xfrm>
            <a:off x="2002398" y="4768716"/>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2639FA9-8157-45B2-86E7-CF17473EC55F}"/>
              </a:ext>
            </a:extLst>
          </p:cNvPr>
          <p:cNvSpPr/>
          <p:nvPr/>
        </p:nvSpPr>
        <p:spPr>
          <a:xfrm>
            <a:off x="2442633" y="4394199"/>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37C0AEC-B055-439A-A808-60048F63B813}"/>
              </a:ext>
            </a:extLst>
          </p:cNvPr>
          <p:cNvSpPr/>
          <p:nvPr/>
        </p:nvSpPr>
        <p:spPr>
          <a:xfrm>
            <a:off x="2488353" y="4988558"/>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E98D25D-E8A6-40E4-8309-5B0C6BEA343F}"/>
              </a:ext>
            </a:extLst>
          </p:cNvPr>
          <p:cNvSpPr/>
          <p:nvPr/>
        </p:nvSpPr>
        <p:spPr>
          <a:xfrm>
            <a:off x="2819400" y="5372027"/>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B24C904-9E62-4333-BFC0-2A453324150A}"/>
              </a:ext>
            </a:extLst>
          </p:cNvPr>
          <p:cNvSpPr/>
          <p:nvPr/>
        </p:nvSpPr>
        <p:spPr>
          <a:xfrm>
            <a:off x="3099646" y="4638669"/>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80958DE-7077-4896-9C45-F8CD452B4F3A}"/>
              </a:ext>
            </a:extLst>
          </p:cNvPr>
          <p:cNvSpPr/>
          <p:nvPr/>
        </p:nvSpPr>
        <p:spPr>
          <a:xfrm>
            <a:off x="3052233" y="5003799"/>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E1C7FFF-D9B2-4805-BD92-D92626922860}"/>
              </a:ext>
            </a:extLst>
          </p:cNvPr>
          <p:cNvSpPr/>
          <p:nvPr/>
        </p:nvSpPr>
        <p:spPr>
          <a:xfrm>
            <a:off x="2281766" y="5348099"/>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9986B5A-B4B8-4D37-8BD3-7DF7560F919F}"/>
              </a:ext>
            </a:extLst>
          </p:cNvPr>
          <p:cNvSpPr/>
          <p:nvPr/>
        </p:nvSpPr>
        <p:spPr>
          <a:xfrm>
            <a:off x="2648373" y="5748333"/>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92EEED1-AAFE-41E6-9589-59FA84E262E5}"/>
              </a:ext>
            </a:extLst>
          </p:cNvPr>
          <p:cNvSpPr/>
          <p:nvPr/>
        </p:nvSpPr>
        <p:spPr>
          <a:xfrm>
            <a:off x="2279226" y="6030805"/>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25536FA-3D81-4AD4-ACDD-127D954D74E2}"/>
              </a:ext>
            </a:extLst>
          </p:cNvPr>
          <p:cNvSpPr/>
          <p:nvPr/>
        </p:nvSpPr>
        <p:spPr>
          <a:xfrm>
            <a:off x="1927859" y="5694993"/>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1A886B4-F0C1-4823-A46E-89A1DEA2ADF4}"/>
              </a:ext>
            </a:extLst>
          </p:cNvPr>
          <p:cNvSpPr/>
          <p:nvPr/>
        </p:nvSpPr>
        <p:spPr>
          <a:xfrm>
            <a:off x="3577167" y="5092165"/>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9F8B58E-A0FD-4676-95BB-92CFCB71EADD}"/>
              </a:ext>
            </a:extLst>
          </p:cNvPr>
          <p:cNvSpPr/>
          <p:nvPr/>
        </p:nvSpPr>
        <p:spPr>
          <a:xfrm>
            <a:off x="3122506" y="5605431"/>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D152C31-7AAA-4FCB-B42B-9AD06668CB21}"/>
              </a:ext>
            </a:extLst>
          </p:cNvPr>
          <p:cNvSpPr/>
          <p:nvPr/>
        </p:nvSpPr>
        <p:spPr>
          <a:xfrm>
            <a:off x="3678766" y="5605431"/>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160758AB-466D-425B-953D-36B7AFE16B38}"/>
              </a:ext>
            </a:extLst>
          </p:cNvPr>
          <p:cNvSpPr/>
          <p:nvPr/>
        </p:nvSpPr>
        <p:spPr>
          <a:xfrm>
            <a:off x="3029373" y="6112132"/>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CD7A51F-37F6-4EF7-BF2C-BB1DDDA99098}"/>
              </a:ext>
            </a:extLst>
          </p:cNvPr>
          <p:cNvSpPr/>
          <p:nvPr/>
        </p:nvSpPr>
        <p:spPr>
          <a:xfrm>
            <a:off x="2137833" y="3751340"/>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DDA79F6-2EFD-4364-B544-D92A1FC0B043}"/>
              </a:ext>
            </a:extLst>
          </p:cNvPr>
          <p:cNvSpPr/>
          <p:nvPr/>
        </p:nvSpPr>
        <p:spPr>
          <a:xfrm>
            <a:off x="4690533" y="6133663"/>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748CE0D5-1E1F-4E1D-AEF9-11DF8F146550}"/>
              </a:ext>
            </a:extLst>
          </p:cNvPr>
          <p:cNvSpPr/>
          <p:nvPr/>
        </p:nvSpPr>
        <p:spPr>
          <a:xfrm>
            <a:off x="4148666" y="5963917"/>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D2EA181-FAD4-44C2-A6A0-730D34D5BE4F}"/>
              </a:ext>
            </a:extLst>
          </p:cNvPr>
          <p:cNvSpPr/>
          <p:nvPr/>
        </p:nvSpPr>
        <p:spPr>
          <a:xfrm>
            <a:off x="2442633" y="4394199"/>
            <a:ext cx="45720" cy="4572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49F81543-5DC0-409D-94FB-CA87429A8C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69512440"/>
      </p:ext>
    </p:extLst>
  </p:cSld>
  <p:clrMapOvr>
    <a:masterClrMapping/>
  </p:clrMapOvr>
  <mc:AlternateContent xmlns:mc="http://schemas.openxmlformats.org/markup-compatibility/2006" xmlns:p14="http://schemas.microsoft.com/office/powerpoint/2010/main">
    <mc:Choice Requires="p14">
      <p:transition spd="med" p14:dur="700" advTm="44274">
        <p:fade/>
      </p:transition>
    </mc:Choice>
    <mc:Fallback xmlns="">
      <p:transition spd="med" advTm="442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a:ln w="11430"/>
                <a:solidFill>
                  <a:srgbClr val="F8F8F8"/>
                </a:solidFill>
              </a:rPr>
              <a:t>Anticorrelated Connection Identification</a:t>
            </a:r>
          </a:p>
        </p:txBody>
      </p:sp>
      <mc:AlternateContent xmlns:mc="http://schemas.openxmlformats.org/markup-compatibility/2006" xmlns:a14="http://schemas.microsoft.com/office/drawing/2010/main">
        <mc:Choice Requires="a14">
          <p:sp>
            <p:nvSpPr>
              <p:cNvPr id="17" name="Title 1">
                <a:extLst>
                  <a:ext uri="{FF2B5EF4-FFF2-40B4-BE49-F238E27FC236}">
                    <a16:creationId xmlns:a16="http://schemas.microsoft.com/office/drawing/2014/main" id="{52443BE5-8423-425C-A0F3-C835F2624FD0}"/>
                  </a:ext>
                </a:extLst>
              </p:cNvPr>
              <p:cNvSpPr txBox="1">
                <a:spLocks/>
              </p:cNvSpPr>
              <p:nvPr/>
            </p:nvSpPr>
            <p:spPr>
              <a:xfrm>
                <a:off x="575442" y="1229709"/>
                <a:ext cx="11041117" cy="2063824"/>
              </a:xfrm>
              <a:prstGeom prst="rect">
                <a:avLst/>
              </a:prstGeom>
            </p:spPr>
            <p:txBody>
              <a:bodyPr vert="horz" lIns="0" tIns="0" rIns="0" bIns="0" rtlCol="0" anchor="t" anchorCtr="0">
                <a:noAutofit/>
                <a:scene3d>
                  <a:camera prst="orthographicFront"/>
                  <a:lightRig rig="soft" dir="t">
                    <a:rot lat="0" lon="0" rev="10800000"/>
                  </a:lightRig>
                </a:scene3d>
                <a:sp3d>
                  <a:bevelT w="27940" h="12700"/>
                  <a:contourClr>
                    <a:srgbClr val="DDDDDD"/>
                  </a:contourClr>
                </a:sp3d>
              </a:bodyPr>
              <a:lstStyle/>
              <a:p>
                <a:pPr marL="457200" indent="-457200" algn="just">
                  <a:spcBef>
                    <a:spcPct val="0"/>
                  </a:spcBef>
                  <a:spcAft>
                    <a:spcPts val="600"/>
                  </a:spcAft>
                  <a:buFont typeface="+mj-lt"/>
                  <a:buAutoNum type="arabicPeriod" startAt="5"/>
                  <a:defRPr/>
                </a:pPr>
                <a:r>
                  <a:rPr lang="en-US" sz="2400">
                    <a:solidFill>
                      <a:srgbClr val="FFFF00"/>
                    </a:solidFill>
                  </a:rPr>
                  <a:t>Externally validate that the surviving set </a:t>
                </a:r>
                <a14:m>
                  <m:oMath xmlns:m="http://schemas.openxmlformats.org/officeDocument/2006/math">
                    <m:r>
                      <a:rPr lang="en-US" sz="2400" i="1" smtClean="0">
                        <a:solidFill>
                          <a:srgbClr val="9BBB59"/>
                        </a:solidFill>
                        <a:latin typeface="Cambria Math" panose="02040503050406030204" pitchFamily="18" charset="0"/>
                      </a:rPr>
                      <m:t>𝒮</m:t>
                    </m:r>
                  </m:oMath>
                </a14:m>
                <a:r>
                  <a:rPr lang="en-US" sz="2400">
                    <a:solidFill>
                      <a:srgbClr val="FFFF00"/>
                    </a:solidFill>
                  </a:rPr>
                  <a:t> is anti-correlated by:</a:t>
                </a:r>
              </a:p>
              <a:p>
                <a:pPr marL="914400" lvl="1" indent="-457200" algn="just">
                  <a:spcBef>
                    <a:spcPct val="0"/>
                  </a:spcBef>
                  <a:spcAft>
                    <a:spcPts val="600"/>
                  </a:spcAft>
                  <a:buFont typeface="Wingdings" panose="05000000000000000000" pitchFamily="2" charset="2"/>
                  <a:buChar char="§"/>
                  <a:defRPr/>
                </a:pPr>
                <a:r>
                  <a:rPr lang="en-US" sz="2400">
                    <a:solidFill>
                      <a:srgbClr val="FFFF00"/>
                    </a:solidFill>
                  </a:rPr>
                  <a:t>computing </a:t>
                </a:r>
                <a14:m>
                  <m:oMath xmlns:m="http://schemas.openxmlformats.org/officeDocument/2006/math">
                    <m:sSub>
                      <m:sSubPr>
                        <m:ctrlPr>
                          <a:rPr lang="en-US" sz="2400" i="1" smtClean="0">
                            <a:solidFill>
                              <a:srgbClr val="4F81BD"/>
                            </a:solidFill>
                            <a:latin typeface="Cambria Math" panose="02040503050406030204" pitchFamily="18" charset="0"/>
                          </a:rPr>
                        </m:ctrlPr>
                      </m:sSubPr>
                      <m:e>
                        <m:r>
                          <a:rPr lang="en-US" sz="2400" i="1">
                            <a:solidFill>
                              <a:srgbClr val="4F81BD"/>
                            </a:solidFill>
                            <a:latin typeface="Cambria Math" panose="02040503050406030204" pitchFamily="18" charset="0"/>
                          </a:rPr>
                          <m:t>𝑅</m:t>
                        </m:r>
                      </m:e>
                      <m:sub>
                        <m:r>
                          <m:rPr>
                            <m:sty m:val="p"/>
                          </m:rPr>
                          <a:rPr lang="en-US" sz="2400">
                            <a:solidFill>
                              <a:srgbClr val="4F81BD"/>
                            </a:solidFill>
                            <a:latin typeface="Cambria Math" panose="02040503050406030204" pitchFamily="18" charset="0"/>
                          </a:rPr>
                          <m:t>test</m:t>
                        </m:r>
                      </m:sub>
                    </m:sSub>
                  </m:oMath>
                </a14:m>
                <a:r>
                  <a:rPr lang="en-US" sz="2400">
                    <a:solidFill>
                      <a:srgbClr val="FFFF00"/>
                    </a:solidFill>
                  </a:rPr>
                  <a:t> and </a:t>
                </a:r>
                <a14:m>
                  <m:oMath xmlns:m="http://schemas.openxmlformats.org/officeDocument/2006/math">
                    <m:sSub>
                      <m:sSubPr>
                        <m:ctrlPr>
                          <a:rPr lang="en-US" sz="2400" i="1" smtClean="0">
                            <a:solidFill>
                              <a:srgbClr val="9BBB59"/>
                            </a:solidFill>
                            <a:latin typeface="Cambria Math" panose="02040503050406030204" pitchFamily="18" charset="0"/>
                          </a:rPr>
                        </m:ctrlPr>
                      </m:sSubPr>
                      <m:e>
                        <m:r>
                          <a:rPr lang="en-US" sz="2400" i="1">
                            <a:solidFill>
                              <a:srgbClr val="9BBB59"/>
                            </a:solidFill>
                            <a:latin typeface="Cambria Math" panose="02040503050406030204" pitchFamily="18" charset="0"/>
                          </a:rPr>
                          <m:t>𝑃</m:t>
                        </m:r>
                      </m:e>
                      <m:sub>
                        <m:r>
                          <m:rPr>
                            <m:sty m:val="p"/>
                          </m:rPr>
                          <a:rPr lang="en-US" sz="2400">
                            <a:solidFill>
                              <a:srgbClr val="9BBB59"/>
                            </a:solidFill>
                            <a:latin typeface="Cambria Math" panose="02040503050406030204" pitchFamily="18" charset="0"/>
                          </a:rPr>
                          <m:t>test</m:t>
                        </m:r>
                      </m:sub>
                    </m:sSub>
                  </m:oMath>
                </a14:m>
                <a:r>
                  <a:rPr lang="en-US" sz="2400">
                    <a:solidFill>
                      <a:srgbClr val="FFFF00"/>
                    </a:solidFill>
                  </a:rPr>
                  <a:t> for the connection pairs in </a:t>
                </a:r>
                <a14:m>
                  <m:oMath xmlns:m="http://schemas.openxmlformats.org/officeDocument/2006/math">
                    <m:r>
                      <a:rPr lang="en-US" sz="2400" i="1" smtClean="0">
                        <a:solidFill>
                          <a:srgbClr val="9BBB59"/>
                        </a:solidFill>
                        <a:latin typeface="Cambria Math" panose="02040503050406030204" pitchFamily="18" charset="0"/>
                      </a:rPr>
                      <m:t>𝒮</m:t>
                    </m:r>
                  </m:oMath>
                </a14:m>
                <a:r>
                  <a:rPr lang="en-US" sz="2400">
                    <a:solidFill>
                      <a:srgbClr val="FFFF00"/>
                    </a:solidFill>
                  </a:rPr>
                  <a:t> in a </a:t>
                </a:r>
                <a:r>
                  <a:rPr lang="en-US" sz="2400" i="1">
                    <a:solidFill>
                      <a:srgbClr val="FFFF00"/>
                    </a:solidFill>
                  </a:rPr>
                  <a:t>different</a:t>
                </a:r>
                <a:r>
                  <a:rPr lang="en-US" sz="2400">
                    <a:solidFill>
                      <a:srgbClr val="FFFF00"/>
                    </a:solidFill>
                  </a:rPr>
                  <a:t> population,</a:t>
                </a:r>
              </a:p>
              <a:p>
                <a:pPr marL="914400" lvl="1" indent="-457200" algn="just">
                  <a:spcBef>
                    <a:spcPct val="0"/>
                  </a:spcBef>
                  <a:spcAft>
                    <a:spcPts val="600"/>
                  </a:spcAft>
                  <a:buFont typeface="Wingdings" panose="05000000000000000000" pitchFamily="2" charset="2"/>
                  <a:buChar char="§"/>
                  <a:defRPr/>
                </a:pPr>
                <a:r>
                  <a:rPr lang="en-US" sz="2400">
                    <a:solidFill>
                      <a:srgbClr val="FFFF00"/>
                    </a:solidFill>
                  </a:rPr>
                  <a:t>verifying both </a:t>
                </a:r>
                <a14:m>
                  <m:oMath xmlns:m="http://schemas.openxmlformats.org/officeDocument/2006/math">
                    <m:sSub>
                      <m:sSubPr>
                        <m:ctrlPr>
                          <a:rPr lang="en-US" sz="2400" i="1" smtClean="0">
                            <a:solidFill>
                              <a:srgbClr val="4F81BD"/>
                            </a:solidFill>
                            <a:latin typeface="Cambria Math" panose="02040503050406030204" pitchFamily="18" charset="0"/>
                          </a:rPr>
                        </m:ctrlPr>
                      </m:sSubPr>
                      <m:e>
                        <m:r>
                          <a:rPr lang="en-US" sz="2400" i="1">
                            <a:solidFill>
                              <a:srgbClr val="4F81BD"/>
                            </a:solidFill>
                            <a:latin typeface="Cambria Math" panose="02040503050406030204" pitchFamily="18" charset="0"/>
                          </a:rPr>
                          <m:t>𝑅</m:t>
                        </m:r>
                      </m:e>
                      <m:sub>
                        <m:r>
                          <m:rPr>
                            <m:sty m:val="p"/>
                          </m:rPr>
                          <a:rPr lang="en-US" sz="2400">
                            <a:solidFill>
                              <a:srgbClr val="4F81BD"/>
                            </a:solidFill>
                            <a:latin typeface="Cambria Math" panose="02040503050406030204" pitchFamily="18" charset="0"/>
                          </a:rPr>
                          <m:t>test</m:t>
                        </m:r>
                      </m:sub>
                    </m:sSub>
                    <m:r>
                      <a:rPr lang="en-US" sz="2400" i="1" smtClean="0">
                        <a:solidFill>
                          <a:schemeClr val="bg1"/>
                        </a:solidFill>
                        <a:latin typeface="Cambria Math" panose="02040503050406030204" pitchFamily="18" charset="0"/>
                      </a:rPr>
                      <m:t>&lt;</m:t>
                    </m:r>
                    <m:r>
                      <a:rPr lang="en-US" sz="2400" i="1">
                        <a:solidFill>
                          <a:srgbClr val="4F81BD"/>
                        </a:solidFill>
                        <a:latin typeface="Cambria Math" panose="02040503050406030204" pitchFamily="18" charset="0"/>
                      </a:rPr>
                      <m:t>0</m:t>
                    </m:r>
                  </m:oMath>
                </a14:m>
                <a:r>
                  <a:rPr lang="en-US" sz="2400">
                    <a:solidFill>
                      <a:srgbClr val="4F81BD"/>
                    </a:solidFill>
                  </a:rPr>
                  <a:t> </a:t>
                </a:r>
                <a:r>
                  <a:rPr lang="en-US" sz="2400">
                    <a:solidFill>
                      <a:srgbClr val="FFFF00"/>
                    </a:solidFill>
                  </a:rPr>
                  <a:t>and </a:t>
                </a:r>
                <a14:m>
                  <m:oMath xmlns:m="http://schemas.openxmlformats.org/officeDocument/2006/math">
                    <m:sSubSup>
                      <m:sSubSupPr>
                        <m:ctrlPr>
                          <a:rPr lang="en-US" sz="2400" i="1" smtClean="0">
                            <a:solidFill>
                              <a:srgbClr val="9BBB59"/>
                            </a:solidFill>
                            <a:latin typeface="Cambria Math" panose="02040503050406030204" pitchFamily="18" charset="0"/>
                          </a:rPr>
                        </m:ctrlPr>
                      </m:sSubSupPr>
                      <m:e>
                        <m:r>
                          <a:rPr lang="en-US" sz="2400" i="1">
                            <a:solidFill>
                              <a:srgbClr val="9BBB59"/>
                            </a:solidFill>
                            <a:latin typeface="Cambria Math" panose="02040503050406030204" pitchFamily="18" charset="0"/>
                          </a:rPr>
                          <m:t>𝑃</m:t>
                        </m:r>
                      </m:e>
                      <m:sub>
                        <m:r>
                          <m:rPr>
                            <m:sty m:val="p"/>
                          </m:rPr>
                          <a:rPr lang="en-US" sz="2400">
                            <a:solidFill>
                              <a:srgbClr val="9BBB59"/>
                            </a:solidFill>
                            <a:latin typeface="Cambria Math" panose="02040503050406030204" pitchFamily="18" charset="0"/>
                          </a:rPr>
                          <m:t>test</m:t>
                        </m:r>
                      </m:sub>
                      <m:sup>
                        <m:r>
                          <a:rPr lang="en-US" sz="2400" i="1">
                            <a:solidFill>
                              <a:srgbClr val="9BBB59"/>
                            </a:solidFill>
                            <a:latin typeface="Cambria Math" panose="02040503050406030204" pitchFamily="18" charset="0"/>
                          </a:rPr>
                          <m:t>∗</m:t>
                        </m:r>
                      </m:sup>
                    </m:sSubSup>
                    <m:r>
                      <a:rPr lang="en-US" sz="2400" i="1" smtClean="0">
                        <a:solidFill>
                          <a:schemeClr val="bg1"/>
                        </a:solidFill>
                        <a:latin typeface="Cambria Math" panose="02040503050406030204" pitchFamily="18" charset="0"/>
                      </a:rPr>
                      <m:t>&lt;</m:t>
                    </m:r>
                    <m:r>
                      <a:rPr lang="en-US" sz="2400" i="1">
                        <a:solidFill>
                          <a:srgbClr val="9BBB59"/>
                        </a:solidFill>
                        <a:latin typeface="Cambria Math" panose="02040503050406030204" pitchFamily="18" charset="0"/>
                      </a:rPr>
                      <m:t>𝛼</m:t>
                    </m:r>
                  </m:oMath>
                </a14:m>
                <a:r>
                  <a:rPr lang="en-US" sz="2400">
                    <a:solidFill>
                      <a:srgbClr val="9BBB59"/>
                    </a:solidFill>
                  </a:rPr>
                  <a:t> </a:t>
                </a:r>
                <a:r>
                  <a:rPr lang="en-US" sz="2400">
                    <a:solidFill>
                      <a:srgbClr val="FFFF00"/>
                    </a:solidFill>
                  </a:rPr>
                  <a:t>for that set,</a:t>
                </a:r>
              </a:p>
              <a:p>
                <a:pPr marL="1371600" lvl="2" indent="-457200" algn="just">
                  <a:spcBef>
                    <a:spcPct val="0"/>
                  </a:spcBef>
                  <a:spcAft>
                    <a:spcPts val="600"/>
                  </a:spcAft>
                  <a:buFont typeface="Arial" panose="020B0604020202020204" pitchFamily="34" charset="0"/>
                  <a:buChar char="•"/>
                  <a:defRPr/>
                </a:pPr>
                <a:r>
                  <a:rPr lang="en-US" sz="2400">
                    <a:solidFill>
                      <a:srgbClr val="FFFF00"/>
                    </a:solidFill>
                  </a:rPr>
                  <a:t>where </a:t>
                </a:r>
                <a14:m>
                  <m:oMath xmlns:m="http://schemas.openxmlformats.org/officeDocument/2006/math">
                    <m:sSubSup>
                      <m:sSubSupPr>
                        <m:ctrlPr>
                          <a:rPr lang="en-US" sz="2400" i="1" smtClean="0">
                            <a:solidFill>
                              <a:srgbClr val="9BBB59"/>
                            </a:solidFill>
                            <a:latin typeface="Cambria Math" panose="02040503050406030204" pitchFamily="18" charset="0"/>
                          </a:rPr>
                        </m:ctrlPr>
                      </m:sSubSupPr>
                      <m:e>
                        <m:r>
                          <a:rPr lang="en-US" sz="2400" i="1">
                            <a:solidFill>
                              <a:srgbClr val="9BBB59"/>
                            </a:solidFill>
                            <a:latin typeface="Cambria Math" panose="02040503050406030204" pitchFamily="18" charset="0"/>
                          </a:rPr>
                          <m:t>𝑃</m:t>
                        </m:r>
                      </m:e>
                      <m:sub>
                        <m:r>
                          <m:rPr>
                            <m:sty m:val="p"/>
                          </m:rPr>
                          <a:rPr lang="en-US" sz="2400">
                            <a:solidFill>
                              <a:srgbClr val="9BBB59"/>
                            </a:solidFill>
                            <a:latin typeface="Cambria Math" panose="02040503050406030204" pitchFamily="18" charset="0"/>
                          </a:rPr>
                          <m:t>test</m:t>
                        </m:r>
                      </m:sub>
                      <m:sup>
                        <m:r>
                          <a:rPr lang="en-US" sz="2400" i="1">
                            <a:solidFill>
                              <a:srgbClr val="9BBB59"/>
                            </a:solidFill>
                            <a:latin typeface="Cambria Math" panose="02040503050406030204" pitchFamily="18" charset="0"/>
                          </a:rPr>
                          <m:t>∗</m:t>
                        </m:r>
                      </m:sup>
                    </m:sSubSup>
                  </m:oMath>
                </a14:m>
                <a:r>
                  <a:rPr lang="en-US" sz="2400">
                    <a:solidFill>
                      <a:srgbClr val="FFFF00"/>
                    </a:solidFill>
                  </a:rPr>
                  <a:t> is </a:t>
                </a:r>
                <a14:m>
                  <m:oMath xmlns:m="http://schemas.openxmlformats.org/officeDocument/2006/math">
                    <m:sSub>
                      <m:sSubPr>
                        <m:ctrlPr>
                          <a:rPr lang="en-US" sz="2400" i="1" smtClean="0">
                            <a:solidFill>
                              <a:srgbClr val="9BBB59"/>
                            </a:solidFill>
                            <a:latin typeface="Cambria Math" panose="02040503050406030204" pitchFamily="18" charset="0"/>
                          </a:rPr>
                        </m:ctrlPr>
                      </m:sSubPr>
                      <m:e>
                        <m:r>
                          <a:rPr lang="en-US" sz="2400" i="1">
                            <a:solidFill>
                              <a:srgbClr val="9BBB59"/>
                            </a:solidFill>
                            <a:latin typeface="Cambria Math" panose="02040503050406030204" pitchFamily="18" charset="0"/>
                          </a:rPr>
                          <m:t>𝑃</m:t>
                        </m:r>
                      </m:e>
                      <m:sub>
                        <m:r>
                          <m:rPr>
                            <m:sty m:val="p"/>
                          </m:rPr>
                          <a:rPr lang="en-US" sz="2400">
                            <a:solidFill>
                              <a:srgbClr val="9BBB59"/>
                            </a:solidFill>
                            <a:latin typeface="Cambria Math" panose="02040503050406030204" pitchFamily="18" charset="0"/>
                          </a:rPr>
                          <m:t>test</m:t>
                        </m:r>
                      </m:sub>
                    </m:sSub>
                  </m:oMath>
                </a14:m>
                <a:r>
                  <a:rPr lang="en-US" sz="2400">
                    <a:solidFill>
                      <a:srgbClr val="FFFF00"/>
                    </a:solidFill>
                  </a:rPr>
                  <a:t> corrected for multiple comparisons among the pairs in </a:t>
                </a:r>
                <a14:m>
                  <m:oMath xmlns:m="http://schemas.openxmlformats.org/officeDocument/2006/math">
                    <m:r>
                      <a:rPr lang="en-US" sz="2400" i="1" smtClean="0">
                        <a:solidFill>
                          <a:srgbClr val="9BBB59"/>
                        </a:solidFill>
                        <a:latin typeface="Cambria Math" panose="02040503050406030204" pitchFamily="18" charset="0"/>
                      </a:rPr>
                      <m:t>𝒮</m:t>
                    </m:r>
                  </m:oMath>
                </a14:m>
                <a:r>
                  <a:rPr lang="en-US" sz="2400">
                    <a:solidFill>
                      <a:srgbClr val="FFFF00"/>
                    </a:solidFill>
                  </a:rPr>
                  <a:t>.</a:t>
                </a:r>
                <a:endParaRPr lang="en-US" sz="2400" spc="150">
                  <a:ln w="11430"/>
                  <a:solidFill>
                    <a:srgbClr val="FFFF00"/>
                  </a:solidFill>
                </a:endParaRPr>
              </a:p>
            </p:txBody>
          </p:sp>
        </mc:Choice>
        <mc:Fallback xmlns="">
          <p:sp>
            <p:nvSpPr>
              <p:cNvPr id="17" name="Title 1">
                <a:extLst>
                  <a:ext uri="{FF2B5EF4-FFF2-40B4-BE49-F238E27FC236}">
                    <a16:creationId xmlns:a16="http://schemas.microsoft.com/office/drawing/2014/main" id="{52443BE5-8423-425C-A0F3-C835F2624FD0}"/>
                  </a:ext>
                </a:extLst>
              </p:cNvPr>
              <p:cNvSpPr txBox="1">
                <a:spLocks noRot="1" noChangeAspect="1" noMove="1" noResize="1" noEditPoints="1" noAdjustHandles="1" noChangeArrowheads="1" noChangeShapeType="1" noTextEdit="1"/>
              </p:cNvSpPr>
              <p:nvPr/>
            </p:nvSpPr>
            <p:spPr>
              <a:xfrm>
                <a:off x="575442" y="1229709"/>
                <a:ext cx="11041117" cy="2063824"/>
              </a:xfrm>
              <a:prstGeom prst="rect">
                <a:avLst/>
              </a:prstGeom>
              <a:blipFill>
                <a:blip r:embed="rId5"/>
                <a:stretch>
                  <a:fillRect/>
                </a:stretch>
              </a:blipFill>
            </p:spPr>
            <p:txBody>
              <a:bodyPr/>
              <a:lstStyle/>
              <a:p>
                <a:r>
                  <a:rPr lang="en-US">
                    <a:noFill/>
                  </a:rPr>
                  <a:t> </a:t>
                </a:r>
              </a:p>
            </p:txBody>
          </p:sp>
        </mc:Fallback>
      </mc:AlternateContent>
      <p:pic>
        <p:nvPicPr>
          <p:cNvPr id="2" name="Audio 1">
            <a:hlinkClick r:id="" action="ppaction://media"/>
            <a:extLst>
              <a:ext uri="{FF2B5EF4-FFF2-40B4-BE49-F238E27FC236}">
                <a16:creationId xmlns:a16="http://schemas.microsoft.com/office/drawing/2014/main" id="{48212DC4-212A-404E-BFA2-8F9FFE46B5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88036133"/>
      </p:ext>
    </p:extLst>
  </p:cSld>
  <p:clrMapOvr>
    <a:masterClrMapping/>
  </p:clrMapOvr>
  <mc:AlternateContent xmlns:mc="http://schemas.openxmlformats.org/markup-compatibility/2006" xmlns:p14="http://schemas.microsoft.com/office/powerpoint/2010/main">
    <mc:Choice Requires="p14">
      <p:transition spd="med" p14:dur="700" advTm="33375">
        <p:fade/>
      </p:transition>
    </mc:Choice>
    <mc:Fallback xmlns="">
      <p:transition spd="med" advTm="333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animEffect transition="in" filter="fade">
                                      <p:cBhvr>
                                        <p:cTn id="9" dur="500"/>
                                        <p:tgtEl>
                                          <p:spTgt spid="17">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3" end="3"/>
                                            </p:txEl>
                                          </p:spTgt>
                                        </p:tgtEl>
                                        <p:attrNameLst>
                                          <p:attrName>style.visibility</p:attrName>
                                        </p:attrNameLst>
                                      </p:cBhvr>
                                      <p:to>
                                        <p:strVal val="visible"/>
                                      </p:to>
                                    </p:set>
                                    <p:animEffect transition="in" filter="fade">
                                      <p:cBhvr>
                                        <p:cTn id="18"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1524000" y="3"/>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a:ln w="11430"/>
                <a:solidFill>
                  <a:srgbClr val="F8F8F8"/>
                </a:solidFill>
              </a:rPr>
              <a:t>Experiments</a:t>
            </a:r>
          </a:p>
          <a:p>
            <a:pPr lvl="0" algn="ctr">
              <a:spcBef>
                <a:spcPct val="0"/>
              </a:spcBef>
              <a:defRPr/>
            </a:pPr>
            <a:r>
              <a:rPr lang="en-US" sz="3600" b="1" spc="150">
                <a:ln w="11430"/>
                <a:solidFill>
                  <a:srgbClr val="66FF33"/>
                </a:solidFill>
              </a:rPr>
              <a:t>Datasets</a:t>
            </a:r>
          </a:p>
        </p:txBody>
      </p:sp>
      <p:sp>
        <p:nvSpPr>
          <p:cNvPr id="17" name="Title 1">
            <a:extLst>
              <a:ext uri="{FF2B5EF4-FFF2-40B4-BE49-F238E27FC236}">
                <a16:creationId xmlns:a16="http://schemas.microsoft.com/office/drawing/2014/main" id="{52443BE5-8423-425C-A0F3-C835F2624FD0}"/>
              </a:ext>
            </a:extLst>
          </p:cNvPr>
          <p:cNvSpPr txBox="1">
            <a:spLocks/>
          </p:cNvSpPr>
          <p:nvPr/>
        </p:nvSpPr>
        <p:spPr>
          <a:xfrm>
            <a:off x="395817" y="1470026"/>
            <a:ext cx="11400367" cy="5235574"/>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marL="571500" indent="-571500">
              <a:lnSpc>
                <a:spcPct val="150000"/>
              </a:lnSpc>
              <a:spcBef>
                <a:spcPct val="0"/>
              </a:spcBef>
              <a:buFont typeface="Arial" panose="020B0604020202020204" pitchFamily="34" charset="0"/>
              <a:buChar char="•"/>
              <a:defRPr/>
            </a:pPr>
            <a:r>
              <a:rPr lang="en-US" sz="2400" b="1" spc="150">
                <a:ln w="11430"/>
                <a:solidFill>
                  <a:schemeClr val="bg1"/>
                </a:solidFill>
              </a:rPr>
              <a:t>ADNI-2</a:t>
            </a:r>
            <a:r>
              <a:rPr lang="en-US" sz="2400" b="1" spc="150">
                <a:ln w="11430"/>
                <a:solidFill>
                  <a:srgbClr val="FFFF00"/>
                </a:solidFill>
              </a:rPr>
              <a:t>:</a:t>
            </a:r>
            <a:r>
              <a:rPr lang="en-US" sz="2400" spc="150">
                <a:ln w="11430"/>
                <a:solidFill>
                  <a:srgbClr val="FFFF00"/>
                </a:solidFill>
              </a:rPr>
              <a:t>  Second phase of the Alzheimer’s Disease Neuroimaging Initiative</a:t>
            </a:r>
          </a:p>
          <a:p>
            <a:pPr marL="1028700" lvl="1" indent="-571500">
              <a:lnSpc>
                <a:spcPct val="150000"/>
              </a:lnSpc>
              <a:spcBef>
                <a:spcPct val="0"/>
              </a:spcBef>
              <a:buFont typeface="Arial" panose="020B0604020202020204" pitchFamily="34" charset="0"/>
              <a:buChar char="•"/>
              <a:defRPr/>
            </a:pPr>
            <a:r>
              <a:rPr lang="en-US" sz="2000" spc="150">
                <a:ln w="11430"/>
                <a:solidFill>
                  <a:srgbClr val="7030A0"/>
                </a:solidFill>
              </a:rPr>
              <a:t>Wyman et al (2013).</a:t>
            </a:r>
            <a:r>
              <a:rPr lang="en-US" sz="2000" spc="150">
                <a:ln w="11430"/>
                <a:solidFill>
                  <a:srgbClr val="FFC000"/>
                </a:solidFill>
              </a:rPr>
              <a:t> </a:t>
            </a:r>
            <a:r>
              <a:rPr lang="en-US" sz="2000">
                <a:hlinkClick r:id="rId5"/>
              </a:rPr>
              <a:t>http://adni.loni.usc.edu</a:t>
            </a:r>
            <a:endParaRPr lang="en-US" sz="2000" spc="150">
              <a:ln w="11430"/>
              <a:solidFill>
                <a:srgbClr val="FFC000"/>
              </a:solidFill>
            </a:endParaRPr>
          </a:p>
          <a:p>
            <a:pPr marL="1028700" lvl="1" indent="-571500">
              <a:lnSpc>
                <a:spcPct val="150000"/>
              </a:lnSpc>
              <a:spcBef>
                <a:spcPct val="0"/>
              </a:spcBef>
              <a:buFont typeface="Arial" panose="020B0604020202020204" pitchFamily="34" charset="0"/>
              <a:buChar char="•"/>
              <a:defRPr/>
            </a:pPr>
            <a:r>
              <a:rPr lang="en-US" sz="2000" spc="150">
                <a:ln w="11430"/>
                <a:solidFill>
                  <a:srgbClr val="FFC000"/>
                </a:solidFill>
              </a:rPr>
              <a:t>213 subjects (cognitively normal, mild cognitive impairment, and AD)</a:t>
            </a:r>
            <a:endParaRPr lang="en-US" sz="2400" b="1" spc="150">
              <a:ln w="11430"/>
              <a:solidFill>
                <a:srgbClr val="FFFF00"/>
              </a:solidFill>
            </a:endParaRPr>
          </a:p>
          <a:p>
            <a:pPr marL="571500" indent="-571500">
              <a:lnSpc>
                <a:spcPct val="150000"/>
              </a:lnSpc>
              <a:spcBef>
                <a:spcPct val="0"/>
              </a:spcBef>
              <a:buFont typeface="Arial" panose="020B0604020202020204" pitchFamily="34" charset="0"/>
              <a:buChar char="•"/>
              <a:defRPr/>
            </a:pPr>
            <a:r>
              <a:rPr lang="en-US" sz="2400" b="1" spc="150">
                <a:ln w="11430"/>
                <a:solidFill>
                  <a:schemeClr val="bg1"/>
                </a:solidFill>
              </a:rPr>
              <a:t>OASIS-3</a:t>
            </a:r>
            <a:r>
              <a:rPr lang="en-US" sz="2400" b="1" spc="150">
                <a:ln w="11430"/>
                <a:solidFill>
                  <a:srgbClr val="FFFF00"/>
                </a:solidFill>
              </a:rPr>
              <a:t>:  </a:t>
            </a:r>
            <a:r>
              <a:rPr lang="en-US" sz="2400" spc="150">
                <a:ln w="11430"/>
                <a:solidFill>
                  <a:srgbClr val="FFFF00"/>
                </a:solidFill>
              </a:rPr>
              <a:t>Third release in the Open Access Series of Imaging Studies</a:t>
            </a:r>
          </a:p>
          <a:p>
            <a:pPr marL="1028700" lvl="1" indent="-571500">
              <a:lnSpc>
                <a:spcPct val="150000"/>
              </a:lnSpc>
              <a:spcBef>
                <a:spcPct val="0"/>
              </a:spcBef>
              <a:buFont typeface="Arial" panose="020B0604020202020204" pitchFamily="34" charset="0"/>
              <a:buChar char="•"/>
              <a:defRPr/>
            </a:pPr>
            <a:r>
              <a:rPr lang="en-US" sz="2000" spc="150" err="1">
                <a:ln w="11430"/>
                <a:solidFill>
                  <a:srgbClr val="7030A0"/>
                </a:solidFill>
              </a:rPr>
              <a:t>Fotenos</a:t>
            </a:r>
            <a:r>
              <a:rPr lang="en-US" sz="2000" spc="150">
                <a:ln w="11430"/>
                <a:solidFill>
                  <a:srgbClr val="7030A0"/>
                </a:solidFill>
              </a:rPr>
              <a:t> et al (2005). </a:t>
            </a:r>
            <a:r>
              <a:rPr lang="en-US" sz="2000">
                <a:hlinkClick r:id="rId6"/>
              </a:rPr>
              <a:t>https://www.oasis-brains.org</a:t>
            </a:r>
            <a:endParaRPr lang="en-US" sz="2000" spc="150">
              <a:ln w="11430"/>
              <a:solidFill>
                <a:srgbClr val="7030A0"/>
              </a:solidFill>
            </a:endParaRPr>
          </a:p>
          <a:p>
            <a:pPr marL="1028700" lvl="1" indent="-571500">
              <a:lnSpc>
                <a:spcPct val="150000"/>
              </a:lnSpc>
              <a:spcBef>
                <a:spcPct val="0"/>
              </a:spcBef>
              <a:buFont typeface="Arial" panose="020B0604020202020204" pitchFamily="34" charset="0"/>
              <a:buChar char="•"/>
              <a:defRPr/>
            </a:pPr>
            <a:r>
              <a:rPr lang="en-US" sz="2000" spc="150">
                <a:ln w="11430"/>
                <a:solidFill>
                  <a:srgbClr val="FFC000"/>
                </a:solidFill>
              </a:rPr>
              <a:t>270 subjects (cognitively normal, mild cognitive impairment, and AD; its largest subset of subjects sharing identical scan description)</a:t>
            </a:r>
            <a:endParaRPr lang="en-US" sz="2400" b="1" spc="150">
              <a:ln w="11430"/>
              <a:solidFill>
                <a:srgbClr val="FFFF00"/>
              </a:solidFill>
            </a:endParaRPr>
          </a:p>
          <a:p>
            <a:pPr marL="571500" indent="-571500">
              <a:lnSpc>
                <a:spcPct val="150000"/>
              </a:lnSpc>
              <a:spcBef>
                <a:spcPct val="0"/>
              </a:spcBef>
              <a:buFont typeface="Arial" panose="020B0604020202020204" pitchFamily="34" charset="0"/>
              <a:buChar char="•"/>
              <a:defRPr/>
            </a:pPr>
            <a:r>
              <a:rPr lang="en-US" sz="2400" b="1" spc="150">
                <a:ln w="11430"/>
                <a:solidFill>
                  <a:schemeClr val="bg1"/>
                </a:solidFill>
              </a:rPr>
              <a:t>HCP</a:t>
            </a:r>
            <a:r>
              <a:rPr lang="en-US" sz="2400" b="1" spc="150">
                <a:ln w="11430"/>
                <a:solidFill>
                  <a:srgbClr val="FFFF00"/>
                </a:solidFill>
              </a:rPr>
              <a:t>: </a:t>
            </a:r>
            <a:r>
              <a:rPr lang="en-US" sz="2400" spc="150">
                <a:ln w="11430"/>
                <a:solidFill>
                  <a:srgbClr val="FFFF00"/>
                </a:solidFill>
              </a:rPr>
              <a:t> </a:t>
            </a:r>
            <a:r>
              <a:rPr lang="en-US" sz="2400" spc="150" err="1">
                <a:ln w="11430"/>
                <a:solidFill>
                  <a:srgbClr val="FFFF00"/>
                </a:solidFill>
              </a:rPr>
              <a:t>WashU</a:t>
            </a:r>
            <a:r>
              <a:rPr lang="en-US" sz="2400" spc="150">
                <a:ln w="11430"/>
                <a:solidFill>
                  <a:srgbClr val="FFFF00"/>
                </a:solidFill>
              </a:rPr>
              <a:t>-UMN Human Connectome Project</a:t>
            </a:r>
          </a:p>
          <a:p>
            <a:pPr marL="1028700" lvl="1" indent="-571500">
              <a:lnSpc>
                <a:spcPct val="150000"/>
              </a:lnSpc>
              <a:spcBef>
                <a:spcPct val="0"/>
              </a:spcBef>
              <a:buFont typeface="Arial" panose="020B0604020202020204" pitchFamily="34" charset="0"/>
              <a:buChar char="•"/>
              <a:defRPr/>
            </a:pPr>
            <a:r>
              <a:rPr lang="en-US" sz="2000" spc="150">
                <a:ln w="11430"/>
                <a:solidFill>
                  <a:srgbClr val="7030A0"/>
                </a:solidFill>
              </a:rPr>
              <a:t>Van Essen et al (2013). </a:t>
            </a:r>
            <a:r>
              <a:rPr lang="en-US" sz="2000">
                <a:hlinkClick r:id="rId7"/>
              </a:rPr>
              <a:t>https://www.humanconnectome.org</a:t>
            </a:r>
            <a:endParaRPr lang="en-US" sz="2000" spc="150">
              <a:ln w="11430"/>
              <a:solidFill>
                <a:srgbClr val="7030A0"/>
              </a:solidFill>
            </a:endParaRPr>
          </a:p>
          <a:p>
            <a:pPr marL="1028700" lvl="1" indent="-571500">
              <a:lnSpc>
                <a:spcPct val="150000"/>
              </a:lnSpc>
              <a:spcBef>
                <a:spcPct val="0"/>
              </a:spcBef>
              <a:buFont typeface="Arial" panose="020B0604020202020204" pitchFamily="34" charset="0"/>
              <a:buChar char="•"/>
              <a:defRPr/>
            </a:pPr>
            <a:r>
              <a:rPr lang="en-US" sz="2000" spc="150">
                <a:ln w="11430"/>
                <a:solidFill>
                  <a:srgbClr val="FFC000"/>
                </a:solidFill>
              </a:rPr>
              <a:t>100 young adult subjects</a:t>
            </a:r>
            <a:endParaRPr lang="en-US" sz="2400" b="1" spc="150">
              <a:ln w="11430"/>
              <a:solidFill>
                <a:srgbClr val="FFFF00"/>
              </a:solidFill>
            </a:endParaRPr>
          </a:p>
        </p:txBody>
      </p:sp>
      <p:pic>
        <p:nvPicPr>
          <p:cNvPr id="13" name="Audio 12">
            <a:hlinkClick r:id="" action="ppaction://media"/>
            <a:extLst>
              <a:ext uri="{FF2B5EF4-FFF2-40B4-BE49-F238E27FC236}">
                <a16:creationId xmlns:a16="http://schemas.microsoft.com/office/drawing/2014/main" id="{05B83ED3-44A0-4D89-9CD4-F41779DA83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76529596"/>
      </p:ext>
    </p:extLst>
  </p:cSld>
  <p:clrMapOvr>
    <a:masterClrMapping/>
  </p:clrMapOvr>
  <mc:AlternateContent xmlns:mc="http://schemas.openxmlformats.org/markup-compatibility/2006" xmlns:p14="http://schemas.microsoft.com/office/powerpoint/2010/main">
    <mc:Choice Requires="p14">
      <p:transition spd="med" p14:dur="700" advTm="25486">
        <p:fade/>
      </p:transition>
    </mc:Choice>
    <mc:Fallback xmlns="">
      <p:transition spd="med" advTm="254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1|16.6|15.3|16.6"/>
</p:tagLst>
</file>

<file path=ppt/tags/tag2.xml><?xml version="1.0" encoding="utf-8"?>
<p:tagLst xmlns:a="http://schemas.openxmlformats.org/drawingml/2006/main" xmlns:r="http://schemas.openxmlformats.org/officeDocument/2006/relationships" xmlns:p="http://schemas.openxmlformats.org/presentationml/2006/main">
  <p:tag name="TIMING" val="|12|7.8|17.3|31.8"/>
</p:tagLst>
</file>

<file path=ppt/tags/tag3.xml><?xml version="1.0" encoding="utf-8"?>
<p:tagLst xmlns:a="http://schemas.openxmlformats.org/drawingml/2006/main" xmlns:r="http://schemas.openxmlformats.org/officeDocument/2006/relationships" xmlns:p="http://schemas.openxmlformats.org/presentationml/2006/main">
  <p:tag name="TIMING" val="|18.4|6.1"/>
</p:tagLst>
</file>

<file path=ppt/tags/tag4.xml><?xml version="1.0" encoding="utf-8"?>
<p:tagLst xmlns:a="http://schemas.openxmlformats.org/drawingml/2006/main" xmlns:r="http://schemas.openxmlformats.org/officeDocument/2006/relationships" xmlns:p="http://schemas.openxmlformats.org/presentationml/2006/main">
  <p:tag name="TIMING" val="|8.6"/>
</p:tagLst>
</file>

<file path=ppt/tags/tag5.xml><?xml version="1.0" encoding="utf-8"?>
<p:tagLst xmlns:a="http://schemas.openxmlformats.org/drawingml/2006/main" xmlns:r="http://schemas.openxmlformats.org/officeDocument/2006/relationships" xmlns:p="http://schemas.openxmlformats.org/presentationml/2006/main">
  <p:tag name="TIMING" val="|17.9"/>
</p:tagLst>
</file>

<file path=ppt/tags/tag6.xml><?xml version="1.0" encoding="utf-8"?>
<p:tagLst xmlns:a="http://schemas.openxmlformats.org/drawingml/2006/main" xmlns:r="http://schemas.openxmlformats.org/officeDocument/2006/relationships" xmlns:p="http://schemas.openxmlformats.org/presentationml/2006/main">
  <p:tag name="TIMING" val="|13.7|15.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504A13B3785947ACD5325EADCAB933" ma:contentTypeVersion="13" ma:contentTypeDescription="Create a new document." ma:contentTypeScope="" ma:versionID="5dbcf201570c21c312ff5506714f7dbd">
  <xsd:schema xmlns:xsd="http://www.w3.org/2001/XMLSchema" xmlns:xs="http://www.w3.org/2001/XMLSchema" xmlns:p="http://schemas.microsoft.com/office/2006/metadata/properties" xmlns:ns3="fe48ad0d-72ba-409a-834f-bc5687bb8d8d" xmlns:ns4="dc3d0cc2-52a2-477d-9ee9-3f1b626729e1" targetNamespace="http://schemas.microsoft.com/office/2006/metadata/properties" ma:root="true" ma:fieldsID="0f16ec47c3f9bca0dc38f5f49b2a65db" ns3:_="" ns4:_="">
    <xsd:import namespace="fe48ad0d-72ba-409a-834f-bc5687bb8d8d"/>
    <xsd:import namespace="dc3d0cc2-52a2-477d-9ee9-3f1b626729e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48ad0d-72ba-409a-834f-bc5687bb8d8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3d0cc2-52a2-477d-9ee9-3f1b626729e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87A00F7-B140-4873-985C-39481C2D29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48ad0d-72ba-409a-834f-bc5687bb8d8d"/>
    <ds:schemaRef ds:uri="dc3d0cc2-52a2-477d-9ee9-3f1b626729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1EE132-45CF-48A0-983D-23BFE4EC657E}">
  <ds:schemaRefs>
    <ds:schemaRef ds:uri="http://schemas.microsoft.com/sharepoint/v3/contenttype/forms"/>
  </ds:schemaRefs>
</ds:datastoreItem>
</file>

<file path=customXml/itemProps3.xml><?xml version="1.0" encoding="utf-8"?>
<ds:datastoreItem xmlns:ds="http://schemas.openxmlformats.org/officeDocument/2006/customXml" ds:itemID="{0BCC8257-7EF1-46A9-B2BB-ADF46EA4D118}">
  <ds:schemaRefs>
    <ds:schemaRef ds:uri="http://purl.org/dc/elements/1.1/"/>
    <ds:schemaRef ds:uri="http://schemas.openxmlformats.org/package/2006/metadata/core-properties"/>
    <ds:schemaRef ds:uri="fe48ad0d-72ba-409a-834f-bc5687bb8d8d"/>
    <ds:schemaRef ds:uri="http://purl.org/dc/terms/"/>
    <ds:schemaRef ds:uri="http://schemas.microsoft.com/office/2006/documentManagement/types"/>
    <ds:schemaRef ds:uri="http://schemas.microsoft.com/office/2006/metadata/properties"/>
    <ds:schemaRef ds:uri="http://schemas.microsoft.com/office/infopath/2007/PartnerControls"/>
    <ds:schemaRef ds:uri="dc3d0cc2-52a2-477d-9ee9-3f1b626729e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20</TotalTime>
  <Words>2610</Words>
  <Application>Microsoft Office PowerPoint</Application>
  <PresentationFormat>Widescreen</PresentationFormat>
  <Paragraphs>169</Paragraphs>
  <Slides>18</Slides>
  <Notes>18</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Cambria Math</vt:lpstr>
      <vt:lpstr>Wingdings</vt:lpstr>
      <vt:lpstr>Office Theme</vt:lpstr>
      <vt:lpstr>Compensatory Brain Connection Discovery in Alzheimer’s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Compensatory Brain Connection Discovery in Alzheimer’s Disease</dc:title>
  <dc:creator>Iman</dc:creator>
  <cp:lastModifiedBy>Aganj, Iman,Ph.D.</cp:lastModifiedBy>
  <cp:revision>2</cp:revision>
  <dcterms:created xsi:type="dcterms:W3CDTF">2006-08-16T00:00:00Z</dcterms:created>
  <dcterms:modified xsi:type="dcterms:W3CDTF">2020-03-30T23:01:00Z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0x0101008D504A13B3785947ACD5325EADCAB933</vt:lpwstr>
  </property>
</Properties>
</file>