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8" r:id="rId2"/>
    <p:sldId id="273" r:id="rId3"/>
    <p:sldId id="259" r:id="rId4"/>
    <p:sldId id="272" r:id="rId5"/>
    <p:sldId id="260" r:id="rId6"/>
    <p:sldId id="261" r:id="rId7"/>
    <p:sldId id="265" r:id="rId8"/>
    <p:sldId id="262" r:id="rId9"/>
    <p:sldId id="266" r:id="rId10"/>
    <p:sldId id="263" r:id="rId11"/>
    <p:sldId id="264" r:id="rId12"/>
    <p:sldId id="267" r:id="rId13"/>
    <p:sldId id="269" r:id="rId14"/>
    <p:sldId id="270" r:id="rId15"/>
    <p:sldId id="268" r:id="rId16"/>
    <p:sldId id="274" r:id="rId17"/>
    <p:sldId id="275" r:id="rId18"/>
    <p:sldId id="271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man" initials="I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00DE64"/>
    <a:srgbClr val="C8CC1E"/>
    <a:srgbClr val="2DFF8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33" autoAdjust="0"/>
    <p:restoredTop sz="94714" autoAdjust="0"/>
  </p:normalViewPr>
  <p:slideViewPr>
    <p:cSldViewPr snapToGrid="0">
      <p:cViewPr varScale="1">
        <p:scale>
          <a:sx n="88" d="100"/>
          <a:sy n="88" d="100"/>
        </p:scale>
        <p:origin x="-10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-2802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51C2F49-BF00-4BF8-BDB7-B161FB69373F}" type="datetimeFigureOut">
              <a:rPr lang="en-US"/>
              <a:pPr>
                <a:defRPr/>
              </a:pPr>
              <a:t>5/16/2008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C740E53-5C5A-4C8A-A93A-80A58A483E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2B3D1EC-F220-484F-9866-62FCEB644E8E}" type="datetimeFigureOut">
              <a:rPr lang="en-US"/>
              <a:pPr>
                <a:defRPr/>
              </a:pPr>
              <a:t>5/16/2008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  <a:endParaRPr lang="en-US" noProof="0"/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67EB29-AB3C-424A-A20C-0C56FA4A2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67EB29-AB3C-424A-A20C-0C56FA4A23D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DEAD9C-523A-4228-8ED9-A4F2E3C8A117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0A629-07FD-4D5A-BDFD-85515AF01EE6}" type="datetimeFigureOut">
              <a:rPr lang="en-US"/>
              <a:pPr>
                <a:defRPr/>
              </a:pPr>
              <a:t>5/16/2008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ECF56-99AC-47F5-8F93-6F93FAB8C1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CA9087-74A4-4588-95D7-6F5FA3E210F7}" type="datetimeFigureOut">
              <a:rPr lang="en-US"/>
              <a:pPr>
                <a:defRPr/>
              </a:pPr>
              <a:t>5/16/2008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64E62-F658-4DDC-8040-A36A6D0877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DCF46-CCE0-44E4-B704-4A6DD1F59AB2}" type="datetimeFigureOut">
              <a:rPr lang="en-US"/>
              <a:pPr>
                <a:defRPr/>
              </a:pPr>
              <a:t>5/16/2008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06D5F-2B56-4A0F-BDEE-58BE4437B6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54F4F-F311-46F2-8901-428CD49DC3AC}" type="datetimeFigureOut">
              <a:rPr lang="en-US"/>
              <a:pPr>
                <a:defRPr/>
              </a:pPr>
              <a:t>5/16/2008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4B9A2-C5DD-4058-B86F-87B008416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A361F-4D98-45D6-BF4D-663F4F059EB9}" type="datetimeFigureOut">
              <a:rPr lang="en-US"/>
              <a:pPr>
                <a:defRPr/>
              </a:pPr>
              <a:t>5/16/2008</a:t>
            </a:fld>
            <a:endParaRPr lang="en-US"/>
          </a:p>
        </p:txBody>
      </p:sp>
      <p:sp>
        <p:nvSpPr>
          <p:cNvPr id="8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28497D-BB9C-4317-BAAF-7EC50BB01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1B456-146B-4DAB-8FBA-6F33E93A28E2}" type="datetimeFigureOut">
              <a:rPr lang="en-US"/>
              <a:pPr>
                <a:defRPr/>
              </a:pPr>
              <a:t>5/16/2008</a:t>
            </a:fld>
            <a:endParaRPr lang="en-US"/>
          </a:p>
        </p:txBody>
      </p:sp>
      <p:sp>
        <p:nvSpPr>
          <p:cNvPr id="4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C7057-133E-4F17-8015-031A0D592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59191-C863-4EDA-A573-58594901739D}" type="datetimeFigureOut">
              <a:rPr lang="en-US"/>
              <a:pPr>
                <a:defRPr/>
              </a:pPr>
              <a:t>5/16/2008</a:t>
            </a:fld>
            <a:endParaRPr lang="en-US"/>
          </a:p>
        </p:txBody>
      </p:sp>
      <p:sp>
        <p:nvSpPr>
          <p:cNvPr id="3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11C9D1-F2EC-43BA-A4FC-B7362F0E1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498B0-D6CA-47AC-B44F-5EA5F9FB2AA2}" type="datetimeFigureOut">
              <a:rPr lang="en-US"/>
              <a:pPr>
                <a:defRPr/>
              </a:pPr>
              <a:t>5/16/2008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F162D-81DF-4A19-A2D2-241F7EBEB3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1CBBC-ABD0-4586-B81C-8690941A0453}" type="datetimeFigureOut">
              <a:rPr lang="en-US"/>
              <a:pPr>
                <a:defRPr/>
              </a:pPr>
              <a:t>5/16/2008</a:t>
            </a:fld>
            <a:endParaRPr lang="en-US"/>
          </a:p>
        </p:txBody>
      </p:sp>
      <p:sp>
        <p:nvSpPr>
          <p:cNvPr id="6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9E007-4090-4E71-A618-E348B57DD8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9DD3E99-6861-4351-BC27-0378E739A8BA}" type="datetimeFigureOut">
              <a:rPr lang="en-US"/>
              <a:pPr>
                <a:defRPr/>
              </a:pPr>
              <a:t>5/16/2008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8F09E0-2C46-48FF-A650-3A3441DD79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latinLnBrk="0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latinLnBrk="0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latinLnBrk="0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latinLnBrk="0">
        <a:spcBef>
          <a:spcPct val="200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73162"/>
          </a:xfrm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chemeClr val="tx2"/>
                </a:solidFill>
              </a:rPr>
              <a:t>Segmentation-Free Measurement of Cortical Thickness from MRI by Minimum Line Integrals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2209800"/>
            <a:ext cx="9144000" cy="1143000"/>
          </a:xfrm>
          <a:noFill/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2000" dirty="0" smtClean="0"/>
          </a:p>
          <a:p>
            <a:pPr algn="ctr"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Iman Aganj,</a:t>
            </a:r>
            <a:r>
              <a:rPr lang="en-US" sz="18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Guillermo Sapiro,</a:t>
            </a:r>
            <a:r>
              <a:rPr lang="en-US" sz="18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Neelroop Parikshak,</a:t>
            </a:r>
            <a:r>
              <a:rPr lang="en-US" sz="18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Sarah K. Madsen,</a:t>
            </a:r>
            <a:r>
              <a:rPr lang="en-US" sz="18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Paul M. Thompson</a:t>
            </a:r>
            <a:r>
              <a:rPr lang="en-US" sz="1800" baseline="30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endParaRPr lang="en-US" sz="1800" dirty="0" smtClean="0"/>
          </a:p>
          <a:p>
            <a:pPr marL="514350" indent="-514350" eaLnBrk="1" fontAlgn="auto" hangingPunct="1">
              <a:spcAft>
                <a:spcPts val="0"/>
              </a:spcAft>
              <a:buFont typeface="Arial"/>
              <a:buAutoNum type="arabicPeriod"/>
              <a:defRPr/>
            </a:pPr>
            <a:endParaRPr lang="en-US" sz="2000" i="1" dirty="0" smtClean="0"/>
          </a:p>
        </p:txBody>
      </p:sp>
      <p:sp>
        <p:nvSpPr>
          <p:cNvPr id="10246" name="Rectangle 4"/>
          <p:cNvSpPr>
            <a:spLocks noChangeArrowheads="1"/>
          </p:cNvSpPr>
          <p:nvPr/>
        </p:nvSpPr>
        <p:spPr bwMode="auto">
          <a:xfrm>
            <a:off x="533400" y="3581400"/>
            <a:ext cx="84582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>
              <a:buFont typeface="Arial" charset="0"/>
              <a:buAutoNum type="arabicPeriod"/>
            </a:pPr>
            <a:r>
              <a:rPr lang="en-US" sz="1500" i="1" dirty="0"/>
              <a:t>Department of Electrical </a:t>
            </a:r>
            <a:r>
              <a:rPr lang="en-US" sz="1500" i="1" dirty="0" smtClean="0"/>
              <a:t>and Computer Engineering</a:t>
            </a:r>
            <a:r>
              <a:rPr lang="en-US" sz="1500" i="1" dirty="0"/>
              <a:t>, University of Minnesota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US" sz="1500" i="1" dirty="0"/>
              <a:t>Laboratory of </a:t>
            </a:r>
            <a:r>
              <a:rPr lang="en-US" sz="1500" i="1" dirty="0" err="1"/>
              <a:t>Neuro</a:t>
            </a:r>
            <a:r>
              <a:rPr lang="en-US" sz="1500" i="1" dirty="0"/>
              <a:t> Imaging, University of </a:t>
            </a:r>
            <a:r>
              <a:rPr lang="en-US" sz="1500" i="1" dirty="0" smtClean="0"/>
              <a:t>California - Los </a:t>
            </a:r>
            <a:r>
              <a:rPr lang="en-US" sz="1500" i="1" dirty="0"/>
              <a:t>Angeles</a:t>
            </a:r>
          </a:p>
        </p:txBody>
      </p:sp>
    </p:spTree>
  </p:cSld>
  <p:clrMapOvr>
    <a:masterClrMapping/>
  </p:clrMapOvr>
  <p:transition advTm="2295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Childhood development</a:t>
            </a:r>
          </a:p>
          <a:p>
            <a:pPr algn="just"/>
            <a:r>
              <a:rPr lang="en-US" dirty="0" smtClean="0"/>
              <a:t>Progression of diseases (Alzheimer’s, AIDS, epilepsy)</a:t>
            </a:r>
          </a:p>
          <a:p>
            <a:pPr algn="just"/>
            <a:r>
              <a:rPr lang="en-US" dirty="0" smtClean="0"/>
              <a:t>Quantify treatment effects, drug trials</a:t>
            </a:r>
          </a:p>
          <a:p>
            <a:pPr lvl="0" algn="just"/>
            <a:endParaRPr lang="en-US" sz="1600" dirty="0" smtClean="0"/>
          </a:p>
          <a:p>
            <a:pPr lvl="0" algn="just">
              <a:buFont typeface="Wingdings" pitchFamily="2" charset="2"/>
              <a:buChar char="Ø"/>
            </a:pPr>
            <a:endParaRPr lang="en-US" sz="1600" dirty="0" smtClean="0"/>
          </a:p>
          <a:p>
            <a:pPr lvl="0" algn="just">
              <a:buNone/>
            </a:pPr>
            <a:endParaRPr lang="en-US" sz="1600" dirty="0" smtClean="0"/>
          </a:p>
          <a:p>
            <a:pPr lvl="0" algn="just">
              <a:buFont typeface="Wingdings" pitchFamily="2" charset="2"/>
              <a:buChar char="Ø"/>
            </a:pPr>
            <a:endParaRPr lang="en-US" sz="1600" dirty="0" smtClean="0"/>
          </a:p>
          <a:p>
            <a:pPr lvl="0" algn="just">
              <a:buFont typeface="Wingdings" pitchFamily="2" charset="2"/>
              <a:buChar char="Ø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P. M. Thompson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“Abnormal cortical complexity and thickness profiles mapped in Williams syndrome,”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J.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Neuroscience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vol. 25, no. 16, pp. 4146–4158, Apr. 2005.</a:t>
            </a:r>
          </a:p>
          <a:p>
            <a:pPr lvl="0" algn="just">
              <a:buFont typeface="Wingdings" pitchFamily="2" charset="2"/>
              <a:buChar char="Ø"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P. M. Thompson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 et al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“Mapping cortical change in Alzheimer’s disease, brain development, and schizophrenia,”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NeuroImage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vol. 23, pp. 2–18, Sep. 2004.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endParaRPr lang="en-US" dirty="0" smtClean="0"/>
          </a:p>
        </p:txBody>
      </p:sp>
      <p:sp>
        <p:nvSpPr>
          <p:cNvPr id="4" name="Rectangle 1"/>
          <p:cNvSpPr txBox="1">
            <a:spLocks/>
          </p:cNvSpPr>
          <p:nvPr/>
        </p:nvSpPr>
        <p:spPr bwMode="auto">
          <a:xfrm>
            <a:off x="457200" y="274638"/>
            <a:ext cx="82296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3600" dirty="0" smtClean="0">
                <a:solidFill>
                  <a:schemeClr val="tx2"/>
                </a:solidFill>
              </a:rPr>
              <a:t>Importance of Cortical Thickness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Tm="23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2"/>
          <p:cNvSpPr>
            <a:spLocks/>
          </p:cNvSpPr>
          <p:nvPr/>
        </p:nvSpPr>
        <p:spPr bwMode="auto">
          <a:xfrm>
            <a:off x="674914" y="1525980"/>
            <a:ext cx="4572000" cy="3378159"/>
          </a:xfrm>
          <a:custGeom>
            <a:avLst/>
            <a:gdLst/>
            <a:ahLst/>
            <a:cxnLst>
              <a:cxn ang="0">
                <a:pos x="4617" y="0"/>
              </a:cxn>
              <a:cxn ang="0">
                <a:pos x="4603" y="874"/>
              </a:cxn>
              <a:cxn ang="0">
                <a:pos x="4596" y="1495"/>
              </a:cxn>
              <a:cxn ang="0">
                <a:pos x="4589" y="1891"/>
              </a:cxn>
              <a:cxn ang="0">
                <a:pos x="4562" y="2403"/>
              </a:cxn>
              <a:cxn ang="0">
                <a:pos x="4371" y="3031"/>
              </a:cxn>
              <a:cxn ang="0">
                <a:pos x="4037" y="3358"/>
              </a:cxn>
              <a:cxn ang="0">
                <a:pos x="3501" y="3360"/>
              </a:cxn>
              <a:cxn ang="0">
                <a:pos x="3129" y="3170"/>
              </a:cxn>
              <a:cxn ang="0">
                <a:pos x="2912" y="2803"/>
              </a:cxn>
              <a:cxn ang="0">
                <a:pos x="2886" y="1977"/>
              </a:cxn>
              <a:cxn ang="0">
                <a:pos x="2907" y="1263"/>
              </a:cxn>
              <a:cxn ang="0">
                <a:pos x="2949" y="712"/>
              </a:cxn>
              <a:cxn ang="0">
                <a:pos x="2949" y="524"/>
              </a:cxn>
              <a:cxn ang="0">
                <a:pos x="2811" y="512"/>
              </a:cxn>
              <a:cxn ang="0">
                <a:pos x="2436" y="512"/>
              </a:cxn>
              <a:cxn ang="0">
                <a:pos x="2073" y="512"/>
              </a:cxn>
              <a:cxn ang="0">
                <a:pos x="1910" y="524"/>
              </a:cxn>
              <a:cxn ang="0">
                <a:pos x="1872" y="637"/>
              </a:cxn>
              <a:cxn ang="0">
                <a:pos x="1860" y="1063"/>
              </a:cxn>
              <a:cxn ang="0">
                <a:pos x="1860" y="1651"/>
              </a:cxn>
              <a:cxn ang="0">
                <a:pos x="1847" y="2265"/>
              </a:cxn>
              <a:cxn ang="0">
                <a:pos x="1835" y="2553"/>
              </a:cxn>
              <a:cxn ang="0">
                <a:pos x="1810" y="2953"/>
              </a:cxn>
              <a:cxn ang="0">
                <a:pos x="1618" y="3305"/>
              </a:cxn>
              <a:cxn ang="0">
                <a:pos x="1209" y="3379"/>
              </a:cxn>
              <a:cxn ang="0">
                <a:pos x="843" y="3310"/>
              </a:cxn>
              <a:cxn ang="0">
                <a:pos x="683" y="3116"/>
              </a:cxn>
              <a:cxn ang="0">
                <a:pos x="683" y="2603"/>
              </a:cxn>
              <a:cxn ang="0">
                <a:pos x="683" y="2415"/>
              </a:cxn>
              <a:cxn ang="0">
                <a:pos x="582" y="2215"/>
              </a:cxn>
              <a:cxn ang="0">
                <a:pos x="420" y="2089"/>
              </a:cxn>
              <a:cxn ang="0">
                <a:pos x="82" y="2039"/>
              </a:cxn>
              <a:cxn ang="0">
                <a:pos x="19" y="1814"/>
              </a:cxn>
              <a:cxn ang="0">
                <a:pos x="194" y="1689"/>
              </a:cxn>
              <a:cxn ang="0">
                <a:pos x="445" y="1614"/>
              </a:cxn>
              <a:cxn ang="0">
                <a:pos x="645" y="1388"/>
              </a:cxn>
              <a:cxn ang="0">
                <a:pos x="708" y="1113"/>
              </a:cxn>
              <a:cxn ang="0">
                <a:pos x="708" y="637"/>
              </a:cxn>
              <a:cxn ang="0">
                <a:pos x="695" y="23"/>
              </a:cxn>
            </a:cxnLst>
            <a:rect l="0" t="0" r="r" b="b"/>
            <a:pathLst>
              <a:path w="4617" h="3413">
                <a:moveTo>
                  <a:pt x="4617" y="0"/>
                </a:moveTo>
                <a:cubicBezTo>
                  <a:pt x="4615" y="146"/>
                  <a:pt x="4606" y="625"/>
                  <a:pt x="4603" y="874"/>
                </a:cubicBezTo>
                <a:cubicBezTo>
                  <a:pt x="4600" y="1123"/>
                  <a:pt x="4598" y="1326"/>
                  <a:pt x="4596" y="1495"/>
                </a:cubicBezTo>
                <a:cubicBezTo>
                  <a:pt x="4594" y="1664"/>
                  <a:pt x="4595" y="1740"/>
                  <a:pt x="4589" y="1891"/>
                </a:cubicBezTo>
                <a:cubicBezTo>
                  <a:pt x="4583" y="2042"/>
                  <a:pt x="4598" y="2213"/>
                  <a:pt x="4562" y="2403"/>
                </a:cubicBezTo>
                <a:cubicBezTo>
                  <a:pt x="4526" y="2593"/>
                  <a:pt x="4458" y="2872"/>
                  <a:pt x="4371" y="3031"/>
                </a:cubicBezTo>
                <a:cubicBezTo>
                  <a:pt x="4284" y="3190"/>
                  <a:pt x="4182" y="3303"/>
                  <a:pt x="4037" y="3358"/>
                </a:cubicBezTo>
                <a:cubicBezTo>
                  <a:pt x="3892" y="3413"/>
                  <a:pt x="3652" y="3391"/>
                  <a:pt x="3501" y="3360"/>
                </a:cubicBezTo>
                <a:cubicBezTo>
                  <a:pt x="3350" y="3329"/>
                  <a:pt x="3227" y="3263"/>
                  <a:pt x="3129" y="3170"/>
                </a:cubicBezTo>
                <a:cubicBezTo>
                  <a:pt x="3031" y="3077"/>
                  <a:pt x="2952" y="3002"/>
                  <a:pt x="2912" y="2803"/>
                </a:cubicBezTo>
                <a:cubicBezTo>
                  <a:pt x="2872" y="2604"/>
                  <a:pt x="2887" y="2234"/>
                  <a:pt x="2886" y="1977"/>
                </a:cubicBezTo>
                <a:cubicBezTo>
                  <a:pt x="2885" y="1720"/>
                  <a:pt x="2897" y="1474"/>
                  <a:pt x="2907" y="1263"/>
                </a:cubicBezTo>
                <a:cubicBezTo>
                  <a:pt x="2917" y="1052"/>
                  <a:pt x="2942" y="835"/>
                  <a:pt x="2949" y="712"/>
                </a:cubicBezTo>
                <a:cubicBezTo>
                  <a:pt x="2956" y="589"/>
                  <a:pt x="2972" y="557"/>
                  <a:pt x="2949" y="524"/>
                </a:cubicBezTo>
                <a:cubicBezTo>
                  <a:pt x="2926" y="491"/>
                  <a:pt x="2896" y="514"/>
                  <a:pt x="2811" y="512"/>
                </a:cubicBezTo>
                <a:cubicBezTo>
                  <a:pt x="2726" y="510"/>
                  <a:pt x="2559" y="512"/>
                  <a:pt x="2436" y="512"/>
                </a:cubicBezTo>
                <a:cubicBezTo>
                  <a:pt x="2313" y="512"/>
                  <a:pt x="2161" y="510"/>
                  <a:pt x="2073" y="512"/>
                </a:cubicBezTo>
                <a:cubicBezTo>
                  <a:pt x="1985" y="514"/>
                  <a:pt x="1943" y="503"/>
                  <a:pt x="1910" y="524"/>
                </a:cubicBezTo>
                <a:cubicBezTo>
                  <a:pt x="1877" y="545"/>
                  <a:pt x="1880" y="547"/>
                  <a:pt x="1872" y="637"/>
                </a:cubicBezTo>
                <a:cubicBezTo>
                  <a:pt x="1864" y="727"/>
                  <a:pt x="1862" y="894"/>
                  <a:pt x="1860" y="1063"/>
                </a:cubicBezTo>
                <a:cubicBezTo>
                  <a:pt x="1858" y="1232"/>
                  <a:pt x="1862" y="1451"/>
                  <a:pt x="1860" y="1651"/>
                </a:cubicBezTo>
                <a:cubicBezTo>
                  <a:pt x="1858" y="1851"/>
                  <a:pt x="1851" y="2115"/>
                  <a:pt x="1847" y="2265"/>
                </a:cubicBezTo>
                <a:cubicBezTo>
                  <a:pt x="1843" y="2415"/>
                  <a:pt x="1841" y="2438"/>
                  <a:pt x="1835" y="2553"/>
                </a:cubicBezTo>
                <a:cubicBezTo>
                  <a:pt x="1829" y="2668"/>
                  <a:pt x="1846" y="2828"/>
                  <a:pt x="1810" y="2953"/>
                </a:cubicBezTo>
                <a:cubicBezTo>
                  <a:pt x="1774" y="3078"/>
                  <a:pt x="1718" y="3234"/>
                  <a:pt x="1618" y="3305"/>
                </a:cubicBezTo>
                <a:cubicBezTo>
                  <a:pt x="1518" y="3376"/>
                  <a:pt x="1338" y="3378"/>
                  <a:pt x="1209" y="3379"/>
                </a:cubicBezTo>
                <a:cubicBezTo>
                  <a:pt x="1080" y="3380"/>
                  <a:pt x="931" y="3354"/>
                  <a:pt x="843" y="3310"/>
                </a:cubicBezTo>
                <a:cubicBezTo>
                  <a:pt x="755" y="3266"/>
                  <a:pt x="710" y="3234"/>
                  <a:pt x="683" y="3116"/>
                </a:cubicBezTo>
                <a:cubicBezTo>
                  <a:pt x="656" y="2998"/>
                  <a:pt x="683" y="2720"/>
                  <a:pt x="683" y="2603"/>
                </a:cubicBezTo>
                <a:cubicBezTo>
                  <a:pt x="683" y="2486"/>
                  <a:pt x="700" y="2479"/>
                  <a:pt x="683" y="2415"/>
                </a:cubicBezTo>
                <a:cubicBezTo>
                  <a:pt x="666" y="2351"/>
                  <a:pt x="626" y="2269"/>
                  <a:pt x="582" y="2215"/>
                </a:cubicBezTo>
                <a:cubicBezTo>
                  <a:pt x="538" y="2161"/>
                  <a:pt x="503" y="2118"/>
                  <a:pt x="420" y="2089"/>
                </a:cubicBezTo>
                <a:cubicBezTo>
                  <a:pt x="337" y="2060"/>
                  <a:pt x="149" y="2085"/>
                  <a:pt x="82" y="2039"/>
                </a:cubicBezTo>
                <a:cubicBezTo>
                  <a:pt x="15" y="1993"/>
                  <a:pt x="0" y="1872"/>
                  <a:pt x="19" y="1814"/>
                </a:cubicBezTo>
                <a:cubicBezTo>
                  <a:pt x="38" y="1756"/>
                  <a:pt x="123" y="1722"/>
                  <a:pt x="194" y="1689"/>
                </a:cubicBezTo>
                <a:cubicBezTo>
                  <a:pt x="265" y="1656"/>
                  <a:pt x="370" y="1664"/>
                  <a:pt x="445" y="1614"/>
                </a:cubicBezTo>
                <a:cubicBezTo>
                  <a:pt x="520" y="1564"/>
                  <a:pt x="601" y="1471"/>
                  <a:pt x="645" y="1388"/>
                </a:cubicBezTo>
                <a:cubicBezTo>
                  <a:pt x="689" y="1305"/>
                  <a:pt x="698" y="1238"/>
                  <a:pt x="708" y="1113"/>
                </a:cubicBezTo>
                <a:cubicBezTo>
                  <a:pt x="718" y="988"/>
                  <a:pt x="710" y="819"/>
                  <a:pt x="708" y="637"/>
                </a:cubicBezTo>
                <a:cubicBezTo>
                  <a:pt x="706" y="455"/>
                  <a:pt x="693" y="125"/>
                  <a:pt x="695" y="23"/>
                </a:cubicBezTo>
              </a:path>
            </a:pathLst>
          </a:custGeom>
          <a:solidFill>
            <a:srgbClr val="D8D8D8"/>
          </a:solidFill>
          <a:ln w="9525">
            <a:solidFill>
              <a:srgbClr val="5A5A5A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9" name="Freeform 37"/>
          <p:cNvSpPr>
            <a:spLocks/>
          </p:cNvSpPr>
          <p:nvPr/>
        </p:nvSpPr>
        <p:spPr bwMode="auto">
          <a:xfrm>
            <a:off x="1392848" y="2654342"/>
            <a:ext cx="318862" cy="1903370"/>
          </a:xfrm>
          <a:custGeom>
            <a:avLst/>
            <a:gdLst/>
            <a:ahLst/>
            <a:cxnLst>
              <a:cxn ang="0">
                <a:pos x="168" y="0"/>
              </a:cxn>
              <a:cxn ang="0">
                <a:pos x="163" y="170"/>
              </a:cxn>
              <a:cxn ang="0">
                <a:pos x="134" y="327"/>
              </a:cxn>
              <a:cxn ang="0">
                <a:pos x="82" y="483"/>
              </a:cxn>
              <a:cxn ang="0">
                <a:pos x="13" y="646"/>
              </a:cxn>
              <a:cxn ang="0">
                <a:pos x="9" y="746"/>
              </a:cxn>
              <a:cxn ang="0">
                <a:pos x="69" y="921"/>
              </a:cxn>
              <a:cxn ang="0">
                <a:pos x="112" y="1092"/>
              </a:cxn>
              <a:cxn ang="0">
                <a:pos x="134" y="1229"/>
              </a:cxn>
              <a:cxn ang="0">
                <a:pos x="134" y="1357"/>
              </a:cxn>
              <a:cxn ang="0">
                <a:pos x="134" y="1490"/>
              </a:cxn>
              <a:cxn ang="0">
                <a:pos x="159" y="1623"/>
              </a:cxn>
              <a:cxn ang="0">
                <a:pos x="193" y="1794"/>
              </a:cxn>
              <a:cxn ang="0">
                <a:pos x="322" y="1923"/>
              </a:cxn>
            </a:cxnLst>
            <a:rect l="0" t="0" r="r" b="b"/>
            <a:pathLst>
              <a:path w="322" h="1923">
                <a:moveTo>
                  <a:pt x="168" y="0"/>
                </a:moveTo>
                <a:cubicBezTo>
                  <a:pt x="168" y="57"/>
                  <a:pt x="169" y="115"/>
                  <a:pt x="163" y="170"/>
                </a:cubicBezTo>
                <a:cubicBezTo>
                  <a:pt x="157" y="225"/>
                  <a:pt x="147" y="275"/>
                  <a:pt x="134" y="327"/>
                </a:cubicBezTo>
                <a:cubicBezTo>
                  <a:pt x="121" y="379"/>
                  <a:pt x="102" y="430"/>
                  <a:pt x="82" y="483"/>
                </a:cubicBezTo>
                <a:cubicBezTo>
                  <a:pt x="62" y="536"/>
                  <a:pt x="25" y="602"/>
                  <a:pt x="13" y="646"/>
                </a:cubicBezTo>
                <a:cubicBezTo>
                  <a:pt x="1" y="690"/>
                  <a:pt x="0" y="700"/>
                  <a:pt x="9" y="746"/>
                </a:cubicBezTo>
                <a:cubicBezTo>
                  <a:pt x="18" y="792"/>
                  <a:pt x="52" y="863"/>
                  <a:pt x="69" y="921"/>
                </a:cubicBezTo>
                <a:cubicBezTo>
                  <a:pt x="86" y="979"/>
                  <a:pt x="101" y="1041"/>
                  <a:pt x="112" y="1092"/>
                </a:cubicBezTo>
                <a:cubicBezTo>
                  <a:pt x="123" y="1143"/>
                  <a:pt x="130" y="1185"/>
                  <a:pt x="134" y="1229"/>
                </a:cubicBezTo>
                <a:cubicBezTo>
                  <a:pt x="138" y="1273"/>
                  <a:pt x="134" y="1314"/>
                  <a:pt x="134" y="1357"/>
                </a:cubicBezTo>
                <a:cubicBezTo>
                  <a:pt x="134" y="1400"/>
                  <a:pt x="130" y="1446"/>
                  <a:pt x="134" y="1490"/>
                </a:cubicBezTo>
                <a:cubicBezTo>
                  <a:pt x="138" y="1534"/>
                  <a:pt x="149" y="1572"/>
                  <a:pt x="159" y="1623"/>
                </a:cubicBezTo>
                <a:cubicBezTo>
                  <a:pt x="169" y="1674"/>
                  <a:pt x="166" y="1744"/>
                  <a:pt x="193" y="1794"/>
                </a:cubicBezTo>
                <a:cubicBezTo>
                  <a:pt x="220" y="1844"/>
                  <a:pt x="295" y="1896"/>
                  <a:pt x="322" y="1923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50" name="Freeform 38"/>
          <p:cNvSpPr>
            <a:spLocks/>
          </p:cNvSpPr>
          <p:nvPr/>
        </p:nvSpPr>
        <p:spPr bwMode="auto">
          <a:xfrm>
            <a:off x="863062" y="3349176"/>
            <a:ext cx="529786" cy="43551"/>
          </a:xfrm>
          <a:custGeom>
            <a:avLst/>
            <a:gdLst/>
            <a:ahLst/>
            <a:cxnLst>
              <a:cxn ang="0">
                <a:pos x="535" y="0"/>
              </a:cxn>
              <a:cxn ang="0">
                <a:pos x="394" y="12"/>
              </a:cxn>
              <a:cxn ang="0">
                <a:pos x="224" y="21"/>
              </a:cxn>
              <a:cxn ang="0">
                <a:pos x="120" y="21"/>
              </a:cxn>
              <a:cxn ang="0">
                <a:pos x="0" y="44"/>
              </a:cxn>
            </a:cxnLst>
            <a:rect l="0" t="0" r="r" b="b"/>
            <a:pathLst>
              <a:path w="535" h="44">
                <a:moveTo>
                  <a:pt x="535" y="0"/>
                </a:moveTo>
                <a:cubicBezTo>
                  <a:pt x="490" y="4"/>
                  <a:pt x="446" y="9"/>
                  <a:pt x="394" y="12"/>
                </a:cubicBezTo>
                <a:cubicBezTo>
                  <a:pt x="342" y="15"/>
                  <a:pt x="270" y="19"/>
                  <a:pt x="224" y="21"/>
                </a:cubicBezTo>
                <a:cubicBezTo>
                  <a:pt x="178" y="23"/>
                  <a:pt x="157" y="17"/>
                  <a:pt x="120" y="21"/>
                </a:cubicBezTo>
                <a:cubicBezTo>
                  <a:pt x="83" y="25"/>
                  <a:pt x="20" y="40"/>
                  <a:pt x="0" y="44"/>
                </a:cubicBezTo>
              </a:path>
            </a:pathLst>
          </a:custGeom>
          <a:noFill/>
          <a:ln w="1270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Previous Work</a:t>
            </a:r>
          </a:p>
        </p:txBody>
      </p:sp>
      <p:sp useBgFill="1">
        <p:nvSpPr>
          <p:cNvPr id="13315" name="Freeform 3"/>
          <p:cNvSpPr>
            <a:spLocks/>
          </p:cNvSpPr>
          <p:nvPr/>
        </p:nvSpPr>
        <p:spPr bwMode="auto">
          <a:xfrm>
            <a:off x="1686953" y="1524000"/>
            <a:ext cx="3075727" cy="2791213"/>
          </a:xfrm>
          <a:custGeom>
            <a:avLst/>
            <a:gdLst/>
            <a:ahLst/>
            <a:cxnLst>
              <a:cxn ang="0">
                <a:pos x="3106" y="0"/>
              </a:cxn>
              <a:cxn ang="0">
                <a:pos x="3094" y="539"/>
              </a:cxn>
              <a:cxn ang="0">
                <a:pos x="3094" y="1115"/>
              </a:cxn>
              <a:cxn ang="0">
                <a:pos x="3056" y="1741"/>
              </a:cxn>
              <a:cxn ang="0">
                <a:pos x="3031" y="2142"/>
              </a:cxn>
              <a:cxn ang="0">
                <a:pos x="2943" y="2367"/>
              </a:cxn>
              <a:cxn ang="0">
                <a:pos x="2718" y="2455"/>
              </a:cxn>
              <a:cxn ang="0">
                <a:pos x="2530" y="2329"/>
              </a:cxn>
              <a:cxn ang="0">
                <a:pos x="2430" y="1904"/>
              </a:cxn>
              <a:cxn ang="0">
                <a:pos x="2442" y="1390"/>
              </a:cxn>
              <a:cxn ang="0">
                <a:pos x="2480" y="952"/>
              </a:cxn>
              <a:cxn ang="0">
                <a:pos x="2493" y="526"/>
              </a:cxn>
              <a:cxn ang="0">
                <a:pos x="2455" y="301"/>
              </a:cxn>
              <a:cxn ang="0">
                <a:pos x="2280" y="113"/>
              </a:cxn>
              <a:cxn ang="0">
                <a:pos x="1917" y="75"/>
              </a:cxn>
              <a:cxn ang="0">
                <a:pos x="1015" y="100"/>
              </a:cxn>
              <a:cxn ang="0">
                <a:pos x="727" y="126"/>
              </a:cxn>
              <a:cxn ang="0">
                <a:pos x="502" y="238"/>
              </a:cxn>
              <a:cxn ang="0">
                <a:pos x="439" y="489"/>
              </a:cxn>
              <a:cxn ang="0">
                <a:pos x="401" y="1403"/>
              </a:cxn>
              <a:cxn ang="0">
                <a:pos x="414" y="2192"/>
              </a:cxn>
              <a:cxn ang="0">
                <a:pos x="414" y="2505"/>
              </a:cxn>
              <a:cxn ang="0">
                <a:pos x="264" y="2793"/>
              </a:cxn>
              <a:cxn ang="0">
                <a:pos x="38" y="2667"/>
              </a:cxn>
              <a:cxn ang="0">
                <a:pos x="38" y="2129"/>
              </a:cxn>
              <a:cxn ang="0">
                <a:pos x="51" y="1615"/>
              </a:cxn>
              <a:cxn ang="0">
                <a:pos x="76" y="852"/>
              </a:cxn>
              <a:cxn ang="0">
                <a:pos x="88" y="301"/>
              </a:cxn>
              <a:cxn ang="0">
                <a:pos x="74" y="20"/>
              </a:cxn>
            </a:cxnLst>
            <a:rect l="0" t="0" r="r" b="b"/>
            <a:pathLst>
              <a:path w="3106" h="2820">
                <a:moveTo>
                  <a:pt x="3106" y="0"/>
                </a:moveTo>
                <a:cubicBezTo>
                  <a:pt x="3101" y="176"/>
                  <a:pt x="3096" y="353"/>
                  <a:pt x="3094" y="539"/>
                </a:cubicBezTo>
                <a:cubicBezTo>
                  <a:pt x="3092" y="725"/>
                  <a:pt x="3100" y="915"/>
                  <a:pt x="3094" y="1115"/>
                </a:cubicBezTo>
                <a:cubicBezTo>
                  <a:pt x="3088" y="1315"/>
                  <a:pt x="3066" y="1570"/>
                  <a:pt x="3056" y="1741"/>
                </a:cubicBezTo>
                <a:cubicBezTo>
                  <a:pt x="3046" y="1912"/>
                  <a:pt x="3050" y="2038"/>
                  <a:pt x="3031" y="2142"/>
                </a:cubicBezTo>
                <a:cubicBezTo>
                  <a:pt x="3012" y="2246"/>
                  <a:pt x="2995" y="2315"/>
                  <a:pt x="2943" y="2367"/>
                </a:cubicBezTo>
                <a:cubicBezTo>
                  <a:pt x="2891" y="2419"/>
                  <a:pt x="2787" y="2461"/>
                  <a:pt x="2718" y="2455"/>
                </a:cubicBezTo>
                <a:cubicBezTo>
                  <a:pt x="2649" y="2449"/>
                  <a:pt x="2578" y="2421"/>
                  <a:pt x="2530" y="2329"/>
                </a:cubicBezTo>
                <a:cubicBezTo>
                  <a:pt x="2482" y="2237"/>
                  <a:pt x="2445" y="2060"/>
                  <a:pt x="2430" y="1904"/>
                </a:cubicBezTo>
                <a:cubicBezTo>
                  <a:pt x="2415" y="1748"/>
                  <a:pt x="2434" y="1549"/>
                  <a:pt x="2442" y="1390"/>
                </a:cubicBezTo>
                <a:cubicBezTo>
                  <a:pt x="2450" y="1231"/>
                  <a:pt x="2472" y="1096"/>
                  <a:pt x="2480" y="952"/>
                </a:cubicBezTo>
                <a:cubicBezTo>
                  <a:pt x="2488" y="808"/>
                  <a:pt x="2497" y="634"/>
                  <a:pt x="2493" y="526"/>
                </a:cubicBezTo>
                <a:cubicBezTo>
                  <a:pt x="2489" y="418"/>
                  <a:pt x="2490" y="370"/>
                  <a:pt x="2455" y="301"/>
                </a:cubicBezTo>
                <a:cubicBezTo>
                  <a:pt x="2420" y="232"/>
                  <a:pt x="2370" y="151"/>
                  <a:pt x="2280" y="113"/>
                </a:cubicBezTo>
                <a:cubicBezTo>
                  <a:pt x="2190" y="75"/>
                  <a:pt x="2128" y="77"/>
                  <a:pt x="1917" y="75"/>
                </a:cubicBezTo>
                <a:cubicBezTo>
                  <a:pt x="1706" y="73"/>
                  <a:pt x="1213" y="92"/>
                  <a:pt x="1015" y="100"/>
                </a:cubicBezTo>
                <a:cubicBezTo>
                  <a:pt x="817" y="108"/>
                  <a:pt x="813" y="103"/>
                  <a:pt x="727" y="126"/>
                </a:cubicBezTo>
                <a:cubicBezTo>
                  <a:pt x="641" y="149"/>
                  <a:pt x="550" y="178"/>
                  <a:pt x="502" y="238"/>
                </a:cubicBezTo>
                <a:cubicBezTo>
                  <a:pt x="454" y="298"/>
                  <a:pt x="456" y="295"/>
                  <a:pt x="439" y="489"/>
                </a:cubicBezTo>
                <a:cubicBezTo>
                  <a:pt x="422" y="683"/>
                  <a:pt x="405" y="1119"/>
                  <a:pt x="401" y="1403"/>
                </a:cubicBezTo>
                <a:cubicBezTo>
                  <a:pt x="397" y="1687"/>
                  <a:pt x="412" y="2008"/>
                  <a:pt x="414" y="2192"/>
                </a:cubicBezTo>
                <a:cubicBezTo>
                  <a:pt x="416" y="2376"/>
                  <a:pt x="439" y="2405"/>
                  <a:pt x="414" y="2505"/>
                </a:cubicBezTo>
                <a:cubicBezTo>
                  <a:pt x="389" y="2605"/>
                  <a:pt x="327" y="2766"/>
                  <a:pt x="264" y="2793"/>
                </a:cubicBezTo>
                <a:cubicBezTo>
                  <a:pt x="201" y="2820"/>
                  <a:pt x="76" y="2778"/>
                  <a:pt x="38" y="2667"/>
                </a:cubicBezTo>
                <a:cubicBezTo>
                  <a:pt x="0" y="2556"/>
                  <a:pt x="36" y="2304"/>
                  <a:pt x="38" y="2129"/>
                </a:cubicBezTo>
                <a:cubicBezTo>
                  <a:pt x="40" y="1954"/>
                  <a:pt x="45" y="1828"/>
                  <a:pt x="51" y="1615"/>
                </a:cubicBezTo>
                <a:cubicBezTo>
                  <a:pt x="57" y="1402"/>
                  <a:pt x="70" y="1071"/>
                  <a:pt x="76" y="852"/>
                </a:cubicBezTo>
                <a:cubicBezTo>
                  <a:pt x="82" y="633"/>
                  <a:pt x="88" y="440"/>
                  <a:pt x="88" y="301"/>
                </a:cubicBezTo>
                <a:cubicBezTo>
                  <a:pt x="88" y="162"/>
                  <a:pt x="77" y="79"/>
                  <a:pt x="74" y="20"/>
                </a:cubicBezTo>
              </a:path>
            </a:pathLst>
          </a:custGeom>
          <a:ln w="9525">
            <a:solidFill>
              <a:srgbClr val="5A5A5A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3316" name="AutoShape 4"/>
          <p:cNvCxnSpPr>
            <a:cxnSpLocks noChangeShapeType="1"/>
          </p:cNvCxnSpPr>
          <p:nvPr/>
        </p:nvCxnSpPr>
        <p:spPr bwMode="auto">
          <a:xfrm rot="10800000">
            <a:off x="4747827" y="2205970"/>
            <a:ext cx="484801" cy="3831"/>
          </a:xfrm>
          <a:prstGeom prst="straightConnector1">
            <a:avLst/>
          </a:prstGeom>
          <a:noFill/>
          <a:ln w="6350">
            <a:solidFill>
              <a:srgbClr val="4E6128"/>
            </a:solidFill>
            <a:round/>
            <a:headEnd type="oval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317" name="AutoShape 5"/>
          <p:cNvCxnSpPr>
            <a:cxnSpLocks noChangeShapeType="1"/>
          </p:cNvCxnSpPr>
          <p:nvPr/>
        </p:nvCxnSpPr>
        <p:spPr bwMode="auto">
          <a:xfrm flipV="1">
            <a:off x="4382423" y="3948990"/>
            <a:ext cx="5942" cy="929415"/>
          </a:xfrm>
          <a:prstGeom prst="straightConnector1">
            <a:avLst/>
          </a:prstGeom>
          <a:noFill/>
          <a:ln w="6350">
            <a:solidFill>
              <a:srgbClr val="3F3151"/>
            </a:solidFill>
            <a:round/>
            <a:headEnd type="oval" w="sm" len="sm"/>
            <a:tailEnd type="triangl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318" name="AutoShape 6"/>
          <p:cNvCxnSpPr>
            <a:cxnSpLocks noChangeShapeType="1"/>
          </p:cNvCxnSpPr>
          <p:nvPr/>
        </p:nvCxnSpPr>
        <p:spPr bwMode="auto">
          <a:xfrm>
            <a:off x="4388364" y="3948990"/>
            <a:ext cx="797154" cy="990"/>
          </a:xfrm>
          <a:prstGeom prst="straightConnector1">
            <a:avLst/>
          </a:prstGeom>
          <a:noFill/>
          <a:ln w="6350">
            <a:solidFill>
              <a:srgbClr val="3F3151"/>
            </a:solidFill>
            <a:round/>
            <a:headEnd type="oval" w="sm" len="sm"/>
            <a:tailEnd type="triangl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319" name="AutoShape 7"/>
          <p:cNvCxnSpPr>
            <a:cxnSpLocks noChangeShapeType="1"/>
          </p:cNvCxnSpPr>
          <p:nvPr/>
        </p:nvCxnSpPr>
        <p:spPr bwMode="auto">
          <a:xfrm flipH="1" flipV="1">
            <a:off x="4643850" y="3792603"/>
            <a:ext cx="541669" cy="157377"/>
          </a:xfrm>
          <a:prstGeom prst="straightConnector1">
            <a:avLst/>
          </a:prstGeom>
          <a:noFill/>
          <a:ln w="6350">
            <a:solidFill>
              <a:srgbClr val="3F3151"/>
            </a:solidFill>
            <a:round/>
            <a:headEnd type="oval" w="sm" len="sm"/>
            <a:tailEnd type="triangl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320" name="Freeform 8"/>
          <p:cNvSpPr>
            <a:spLocks/>
          </p:cNvSpPr>
          <p:nvPr/>
        </p:nvSpPr>
        <p:spPr bwMode="auto">
          <a:xfrm>
            <a:off x="3595171" y="2259415"/>
            <a:ext cx="555532" cy="99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61" y="0"/>
              </a:cxn>
            </a:cxnLst>
            <a:rect l="0" t="0" r="r" b="b"/>
            <a:pathLst>
              <a:path w="561" h="1">
                <a:moveTo>
                  <a:pt x="0" y="0"/>
                </a:moveTo>
                <a:cubicBezTo>
                  <a:pt x="234" y="0"/>
                  <a:pt x="468" y="0"/>
                  <a:pt x="561" y="0"/>
                </a:cubicBezTo>
              </a:path>
            </a:pathLst>
          </a:custGeom>
          <a:noFill/>
          <a:ln w="6350">
            <a:solidFill>
              <a:srgbClr val="974706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1" name="Freeform 9"/>
          <p:cNvSpPr>
            <a:spLocks/>
          </p:cNvSpPr>
          <p:nvPr/>
        </p:nvSpPr>
        <p:spPr bwMode="auto">
          <a:xfrm>
            <a:off x="3562493" y="1600214"/>
            <a:ext cx="2971" cy="438478"/>
          </a:xfrm>
          <a:custGeom>
            <a:avLst/>
            <a:gdLst/>
            <a:ahLst/>
            <a:cxnLst>
              <a:cxn ang="0">
                <a:pos x="3" y="429"/>
              </a:cxn>
              <a:cxn ang="0">
                <a:pos x="0" y="372"/>
              </a:cxn>
              <a:cxn ang="0">
                <a:pos x="0" y="0"/>
              </a:cxn>
            </a:cxnLst>
            <a:rect l="0" t="0" r="r" b="b"/>
            <a:pathLst>
              <a:path w="3" h="443">
                <a:moveTo>
                  <a:pt x="3" y="429"/>
                </a:moveTo>
                <a:cubicBezTo>
                  <a:pt x="1" y="436"/>
                  <a:pt x="0" y="443"/>
                  <a:pt x="0" y="372"/>
                </a:cubicBezTo>
                <a:cubicBezTo>
                  <a:pt x="0" y="301"/>
                  <a:pt x="0" y="62"/>
                  <a:pt x="0" y="0"/>
                </a:cubicBezTo>
              </a:path>
            </a:pathLst>
          </a:custGeom>
          <a:noFill/>
          <a:ln w="6350">
            <a:solidFill>
              <a:srgbClr val="974706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2" name="Freeform 10"/>
          <p:cNvSpPr>
            <a:spLocks/>
          </p:cNvSpPr>
          <p:nvPr/>
        </p:nvSpPr>
        <p:spPr bwMode="auto">
          <a:xfrm>
            <a:off x="3601113" y="1974355"/>
            <a:ext cx="555532" cy="100959"/>
          </a:xfrm>
          <a:custGeom>
            <a:avLst/>
            <a:gdLst/>
            <a:ahLst/>
            <a:cxnLst>
              <a:cxn ang="0">
                <a:pos x="0" y="102"/>
              </a:cxn>
              <a:cxn ang="0">
                <a:pos x="279" y="39"/>
              </a:cxn>
              <a:cxn ang="0">
                <a:pos x="561" y="0"/>
              </a:cxn>
            </a:cxnLst>
            <a:rect l="0" t="0" r="r" b="b"/>
            <a:pathLst>
              <a:path w="561" h="102">
                <a:moveTo>
                  <a:pt x="0" y="102"/>
                </a:moveTo>
                <a:cubicBezTo>
                  <a:pt x="93" y="79"/>
                  <a:pt x="186" y="56"/>
                  <a:pt x="279" y="39"/>
                </a:cubicBezTo>
                <a:cubicBezTo>
                  <a:pt x="372" y="22"/>
                  <a:pt x="466" y="11"/>
                  <a:pt x="561" y="0"/>
                </a:cubicBezTo>
              </a:path>
            </a:pathLst>
          </a:custGeom>
          <a:noFill/>
          <a:ln w="6350">
            <a:solidFill>
              <a:srgbClr val="974706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3" name="Freeform 11"/>
          <p:cNvSpPr>
            <a:spLocks/>
          </p:cNvSpPr>
          <p:nvPr/>
        </p:nvSpPr>
        <p:spPr bwMode="auto">
          <a:xfrm>
            <a:off x="3595171" y="1701173"/>
            <a:ext cx="433731" cy="334550"/>
          </a:xfrm>
          <a:custGeom>
            <a:avLst/>
            <a:gdLst/>
            <a:ahLst/>
            <a:cxnLst>
              <a:cxn ang="0">
                <a:pos x="0" y="338"/>
              </a:cxn>
              <a:cxn ang="0">
                <a:pos x="219" y="177"/>
              </a:cxn>
              <a:cxn ang="0">
                <a:pos x="438" y="0"/>
              </a:cxn>
            </a:cxnLst>
            <a:rect l="0" t="0" r="r" b="b"/>
            <a:pathLst>
              <a:path w="438" h="338">
                <a:moveTo>
                  <a:pt x="0" y="338"/>
                </a:moveTo>
                <a:cubicBezTo>
                  <a:pt x="73" y="285"/>
                  <a:pt x="146" y="233"/>
                  <a:pt x="219" y="177"/>
                </a:cubicBezTo>
                <a:cubicBezTo>
                  <a:pt x="292" y="121"/>
                  <a:pt x="365" y="60"/>
                  <a:pt x="438" y="0"/>
                </a:cubicBezTo>
              </a:path>
            </a:pathLst>
          </a:custGeom>
          <a:noFill/>
          <a:ln w="6350">
            <a:solidFill>
              <a:srgbClr val="974706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4" name="Freeform 12"/>
          <p:cNvSpPr>
            <a:spLocks/>
          </p:cNvSpPr>
          <p:nvPr/>
        </p:nvSpPr>
        <p:spPr bwMode="auto">
          <a:xfrm>
            <a:off x="2433604" y="1647724"/>
            <a:ext cx="133684" cy="38799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3" y="198"/>
              </a:cxn>
              <a:cxn ang="0">
                <a:pos x="135" y="392"/>
              </a:cxn>
            </a:cxnLst>
            <a:rect l="0" t="0" r="r" b="b"/>
            <a:pathLst>
              <a:path w="135" h="392">
                <a:moveTo>
                  <a:pt x="0" y="0"/>
                </a:moveTo>
                <a:cubicBezTo>
                  <a:pt x="20" y="66"/>
                  <a:pt x="41" y="133"/>
                  <a:pt x="63" y="198"/>
                </a:cubicBezTo>
                <a:cubicBezTo>
                  <a:pt x="85" y="263"/>
                  <a:pt x="110" y="327"/>
                  <a:pt x="135" y="392"/>
                </a:cubicBezTo>
              </a:path>
            </a:pathLst>
          </a:custGeom>
          <a:noFill/>
          <a:ln w="6350">
            <a:solidFill>
              <a:srgbClr val="974706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5" name="Freeform 13"/>
          <p:cNvSpPr>
            <a:spLocks/>
          </p:cNvSpPr>
          <p:nvPr/>
        </p:nvSpPr>
        <p:spPr bwMode="auto">
          <a:xfrm>
            <a:off x="2178119" y="1769468"/>
            <a:ext cx="359462" cy="29099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95" y="153"/>
              </a:cxn>
              <a:cxn ang="0">
                <a:pos x="363" y="294"/>
              </a:cxn>
            </a:cxnLst>
            <a:rect l="0" t="0" r="r" b="b"/>
            <a:pathLst>
              <a:path w="363" h="294">
                <a:moveTo>
                  <a:pt x="0" y="0"/>
                </a:moveTo>
                <a:cubicBezTo>
                  <a:pt x="67" y="52"/>
                  <a:pt x="134" y="104"/>
                  <a:pt x="195" y="153"/>
                </a:cubicBezTo>
                <a:cubicBezTo>
                  <a:pt x="256" y="202"/>
                  <a:pt x="309" y="248"/>
                  <a:pt x="363" y="294"/>
                </a:cubicBezTo>
              </a:path>
            </a:pathLst>
          </a:custGeom>
          <a:noFill/>
          <a:ln w="6350">
            <a:solidFill>
              <a:srgbClr val="974706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6" name="Freeform 14"/>
          <p:cNvSpPr>
            <a:spLocks/>
          </p:cNvSpPr>
          <p:nvPr/>
        </p:nvSpPr>
        <p:spPr bwMode="auto">
          <a:xfrm>
            <a:off x="2118703" y="2075314"/>
            <a:ext cx="404023" cy="4454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6" y="15"/>
              </a:cxn>
              <a:cxn ang="0">
                <a:pos x="408" y="45"/>
              </a:cxn>
            </a:cxnLst>
            <a:rect l="0" t="0" r="r" b="b"/>
            <a:pathLst>
              <a:path w="408" h="45">
                <a:moveTo>
                  <a:pt x="0" y="0"/>
                </a:moveTo>
                <a:cubicBezTo>
                  <a:pt x="59" y="4"/>
                  <a:pt x="118" y="8"/>
                  <a:pt x="186" y="15"/>
                </a:cubicBezTo>
                <a:cubicBezTo>
                  <a:pt x="254" y="22"/>
                  <a:pt x="331" y="33"/>
                  <a:pt x="408" y="45"/>
                </a:cubicBezTo>
              </a:path>
            </a:pathLst>
          </a:custGeom>
          <a:noFill/>
          <a:ln w="6350">
            <a:solidFill>
              <a:srgbClr val="974706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7" name="Freeform 15"/>
          <p:cNvSpPr>
            <a:spLocks/>
          </p:cNvSpPr>
          <p:nvPr/>
        </p:nvSpPr>
        <p:spPr bwMode="auto">
          <a:xfrm>
            <a:off x="2100879" y="2282181"/>
            <a:ext cx="421848" cy="21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4" y="16"/>
              </a:cxn>
              <a:cxn ang="0">
                <a:pos x="426" y="22"/>
              </a:cxn>
            </a:cxnLst>
            <a:rect l="0" t="0" r="r" b="b"/>
            <a:pathLst>
              <a:path w="426" h="22">
                <a:moveTo>
                  <a:pt x="0" y="0"/>
                </a:moveTo>
                <a:cubicBezTo>
                  <a:pt x="66" y="6"/>
                  <a:pt x="133" y="12"/>
                  <a:pt x="204" y="16"/>
                </a:cubicBezTo>
                <a:cubicBezTo>
                  <a:pt x="275" y="20"/>
                  <a:pt x="389" y="21"/>
                  <a:pt x="426" y="22"/>
                </a:cubicBezTo>
              </a:path>
            </a:pathLst>
          </a:custGeom>
          <a:noFill/>
          <a:ln w="6350">
            <a:solidFill>
              <a:srgbClr val="974706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8" name="Freeform 16"/>
          <p:cNvSpPr>
            <a:spLocks/>
          </p:cNvSpPr>
          <p:nvPr/>
        </p:nvSpPr>
        <p:spPr bwMode="auto">
          <a:xfrm>
            <a:off x="2769300" y="1621000"/>
            <a:ext cx="6932" cy="411753"/>
          </a:xfrm>
          <a:custGeom>
            <a:avLst/>
            <a:gdLst/>
            <a:ahLst/>
            <a:cxnLst>
              <a:cxn ang="0">
                <a:pos x="6" y="416"/>
              </a:cxn>
              <a:cxn ang="0">
                <a:pos x="6" y="213"/>
              </a:cxn>
              <a:cxn ang="0">
                <a:pos x="0" y="0"/>
              </a:cxn>
            </a:cxnLst>
            <a:rect l="0" t="0" r="r" b="b"/>
            <a:pathLst>
              <a:path w="7" h="416">
                <a:moveTo>
                  <a:pt x="6" y="416"/>
                </a:moveTo>
                <a:cubicBezTo>
                  <a:pt x="6" y="349"/>
                  <a:pt x="7" y="282"/>
                  <a:pt x="6" y="213"/>
                </a:cubicBezTo>
                <a:cubicBezTo>
                  <a:pt x="5" y="144"/>
                  <a:pt x="2" y="72"/>
                  <a:pt x="0" y="0"/>
                </a:cubicBezTo>
              </a:path>
            </a:pathLst>
          </a:custGeom>
          <a:noFill/>
          <a:ln w="6350">
            <a:solidFill>
              <a:srgbClr val="974706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9" name="Freeform 17"/>
          <p:cNvSpPr>
            <a:spLocks/>
          </p:cNvSpPr>
          <p:nvPr/>
        </p:nvSpPr>
        <p:spPr bwMode="auto">
          <a:xfrm>
            <a:off x="3021815" y="1621000"/>
            <a:ext cx="10893" cy="411753"/>
          </a:xfrm>
          <a:custGeom>
            <a:avLst/>
            <a:gdLst/>
            <a:ahLst/>
            <a:cxnLst>
              <a:cxn ang="0">
                <a:pos x="9" y="416"/>
              </a:cxn>
              <a:cxn ang="0">
                <a:pos x="9" y="213"/>
              </a:cxn>
              <a:cxn ang="0">
                <a:pos x="0" y="0"/>
              </a:cxn>
            </a:cxnLst>
            <a:rect l="0" t="0" r="r" b="b"/>
            <a:pathLst>
              <a:path w="11" h="416">
                <a:moveTo>
                  <a:pt x="9" y="416"/>
                </a:moveTo>
                <a:cubicBezTo>
                  <a:pt x="10" y="349"/>
                  <a:pt x="11" y="282"/>
                  <a:pt x="9" y="213"/>
                </a:cubicBezTo>
                <a:cubicBezTo>
                  <a:pt x="7" y="144"/>
                  <a:pt x="3" y="72"/>
                  <a:pt x="0" y="0"/>
                </a:cubicBezTo>
              </a:path>
            </a:pathLst>
          </a:custGeom>
          <a:noFill/>
          <a:ln w="6350">
            <a:solidFill>
              <a:srgbClr val="974706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0" name="Freeform 18"/>
          <p:cNvSpPr>
            <a:spLocks/>
          </p:cNvSpPr>
          <p:nvPr/>
        </p:nvSpPr>
        <p:spPr bwMode="auto">
          <a:xfrm>
            <a:off x="3286212" y="1600214"/>
            <a:ext cx="2971" cy="432539"/>
          </a:xfrm>
          <a:custGeom>
            <a:avLst/>
            <a:gdLst/>
            <a:ahLst/>
            <a:cxnLst>
              <a:cxn ang="0">
                <a:pos x="3" y="437"/>
              </a:cxn>
              <a:cxn ang="0">
                <a:pos x="3" y="222"/>
              </a:cxn>
              <a:cxn ang="0">
                <a:pos x="0" y="0"/>
              </a:cxn>
            </a:cxnLst>
            <a:rect l="0" t="0" r="r" b="b"/>
            <a:pathLst>
              <a:path w="3" h="437">
                <a:moveTo>
                  <a:pt x="3" y="437"/>
                </a:moveTo>
                <a:cubicBezTo>
                  <a:pt x="3" y="366"/>
                  <a:pt x="3" y="295"/>
                  <a:pt x="3" y="222"/>
                </a:cubicBezTo>
                <a:cubicBezTo>
                  <a:pt x="3" y="149"/>
                  <a:pt x="1" y="74"/>
                  <a:pt x="0" y="0"/>
                </a:cubicBezTo>
              </a:path>
            </a:pathLst>
          </a:custGeom>
          <a:noFill/>
          <a:ln w="6350">
            <a:solidFill>
              <a:srgbClr val="974706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1" name="Oval 19"/>
          <p:cNvSpPr>
            <a:spLocks noChangeAspect="1" noChangeArrowheads="1"/>
          </p:cNvSpPr>
          <p:nvPr/>
        </p:nvSpPr>
        <p:spPr bwMode="auto">
          <a:xfrm>
            <a:off x="1428497" y="4260774"/>
            <a:ext cx="599103" cy="597834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2" name="Oval 20"/>
          <p:cNvSpPr>
            <a:spLocks noChangeAspect="1" noChangeArrowheads="1"/>
          </p:cNvSpPr>
          <p:nvPr/>
        </p:nvSpPr>
        <p:spPr bwMode="auto">
          <a:xfrm>
            <a:off x="1348286" y="4175652"/>
            <a:ext cx="501068" cy="499845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3" name="Oval 21"/>
          <p:cNvSpPr>
            <a:spLocks noChangeAspect="1" noChangeArrowheads="1"/>
          </p:cNvSpPr>
          <p:nvPr/>
        </p:nvSpPr>
        <p:spPr bwMode="auto">
          <a:xfrm>
            <a:off x="1351257" y="4062816"/>
            <a:ext cx="399072" cy="397896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4" name="Oval 22"/>
          <p:cNvSpPr>
            <a:spLocks noChangeAspect="1" noChangeArrowheads="1"/>
          </p:cNvSpPr>
          <p:nvPr/>
        </p:nvSpPr>
        <p:spPr bwMode="auto">
          <a:xfrm>
            <a:off x="1351257" y="3949980"/>
            <a:ext cx="368374" cy="367213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5" name="Oval 23"/>
          <p:cNvSpPr>
            <a:spLocks noChangeAspect="1" noChangeArrowheads="1"/>
          </p:cNvSpPr>
          <p:nvPr/>
        </p:nvSpPr>
        <p:spPr bwMode="auto">
          <a:xfrm>
            <a:off x="1351257" y="3825266"/>
            <a:ext cx="356491" cy="355335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6" name="Oval 24"/>
          <p:cNvSpPr>
            <a:spLocks noChangeAspect="1" noChangeArrowheads="1"/>
          </p:cNvSpPr>
          <p:nvPr/>
        </p:nvSpPr>
        <p:spPr bwMode="auto">
          <a:xfrm>
            <a:off x="1345316" y="3687685"/>
            <a:ext cx="368374" cy="367213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7" name="Oval 25"/>
          <p:cNvSpPr>
            <a:spLocks noChangeAspect="1" noChangeArrowheads="1"/>
          </p:cNvSpPr>
          <p:nvPr/>
        </p:nvSpPr>
        <p:spPr bwMode="auto">
          <a:xfrm>
            <a:off x="1280949" y="3495665"/>
            <a:ext cx="446604" cy="445406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8" name="Oval 26"/>
          <p:cNvSpPr>
            <a:spLocks noChangeAspect="1" noChangeArrowheads="1"/>
          </p:cNvSpPr>
          <p:nvPr/>
        </p:nvSpPr>
        <p:spPr bwMode="auto">
          <a:xfrm>
            <a:off x="1194797" y="3293748"/>
            <a:ext cx="533747" cy="532508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39" name="Oval 27"/>
          <p:cNvSpPr>
            <a:spLocks noChangeAspect="1" noChangeArrowheads="1"/>
          </p:cNvSpPr>
          <p:nvPr/>
        </p:nvSpPr>
        <p:spPr bwMode="auto">
          <a:xfrm>
            <a:off x="1084879" y="3090840"/>
            <a:ext cx="648616" cy="647324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0" name="Oval 28"/>
          <p:cNvSpPr>
            <a:spLocks noChangeAspect="1" noChangeArrowheads="1"/>
          </p:cNvSpPr>
          <p:nvPr/>
        </p:nvSpPr>
        <p:spPr bwMode="auto">
          <a:xfrm>
            <a:off x="1084879" y="2978004"/>
            <a:ext cx="648616" cy="647324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1" name="Oval 29"/>
          <p:cNvSpPr>
            <a:spLocks noChangeAspect="1" noChangeArrowheads="1"/>
          </p:cNvSpPr>
          <p:nvPr/>
        </p:nvSpPr>
        <p:spPr bwMode="auto">
          <a:xfrm>
            <a:off x="1212622" y="2871107"/>
            <a:ext cx="522854" cy="521620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2" name="Oval 30"/>
          <p:cNvSpPr>
            <a:spLocks noChangeAspect="1" noChangeArrowheads="1"/>
          </p:cNvSpPr>
          <p:nvPr/>
        </p:nvSpPr>
        <p:spPr bwMode="auto">
          <a:xfrm>
            <a:off x="1304715" y="2750352"/>
            <a:ext cx="438682" cy="437488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3" name="Oval 31"/>
          <p:cNvSpPr>
            <a:spLocks noChangeAspect="1" noChangeArrowheads="1"/>
          </p:cNvSpPr>
          <p:nvPr/>
        </p:nvSpPr>
        <p:spPr bwMode="auto">
          <a:xfrm>
            <a:off x="1354228" y="2622669"/>
            <a:ext cx="399072" cy="397896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4" name="Oval 32"/>
          <p:cNvSpPr>
            <a:spLocks noChangeAspect="1" noChangeArrowheads="1"/>
          </p:cNvSpPr>
          <p:nvPr/>
        </p:nvSpPr>
        <p:spPr bwMode="auto">
          <a:xfrm>
            <a:off x="1377004" y="2480139"/>
            <a:ext cx="379267" cy="378100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5" name="Oval 33"/>
          <p:cNvSpPr>
            <a:spLocks noChangeAspect="1" noChangeArrowheads="1"/>
          </p:cNvSpPr>
          <p:nvPr/>
        </p:nvSpPr>
        <p:spPr bwMode="auto">
          <a:xfrm>
            <a:off x="981893" y="3091830"/>
            <a:ext cx="543649" cy="542406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6" name="Oval 34"/>
          <p:cNvSpPr>
            <a:spLocks noChangeAspect="1" noChangeArrowheads="1"/>
          </p:cNvSpPr>
          <p:nvPr/>
        </p:nvSpPr>
        <p:spPr bwMode="auto">
          <a:xfrm>
            <a:off x="883857" y="3154187"/>
            <a:ext cx="429770" cy="428580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7" name="Oval 35"/>
          <p:cNvSpPr>
            <a:spLocks noChangeAspect="1" noChangeArrowheads="1"/>
          </p:cNvSpPr>
          <p:nvPr/>
        </p:nvSpPr>
        <p:spPr bwMode="auto">
          <a:xfrm>
            <a:off x="691748" y="3222483"/>
            <a:ext cx="344608" cy="343458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48" name="Oval 36"/>
          <p:cNvSpPr>
            <a:spLocks noChangeAspect="1" noChangeArrowheads="1"/>
          </p:cNvSpPr>
          <p:nvPr/>
        </p:nvSpPr>
        <p:spPr bwMode="auto">
          <a:xfrm>
            <a:off x="785822" y="3175963"/>
            <a:ext cx="400062" cy="398886"/>
          </a:xfrm>
          <a:prstGeom prst="ellipse">
            <a:avLst/>
          </a:prstGeom>
          <a:noFill/>
          <a:ln w="3175">
            <a:solidFill>
              <a:srgbClr val="31849B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3351" name="AutoShape 39"/>
          <p:cNvCxnSpPr>
            <a:cxnSpLocks noChangeShapeType="1"/>
          </p:cNvCxnSpPr>
          <p:nvPr/>
        </p:nvCxnSpPr>
        <p:spPr bwMode="auto">
          <a:xfrm rot="10800000" flipV="1">
            <a:off x="4747827" y="2407444"/>
            <a:ext cx="484801" cy="5390"/>
          </a:xfrm>
          <a:prstGeom prst="straightConnector1">
            <a:avLst/>
          </a:prstGeom>
          <a:noFill/>
          <a:ln w="6350">
            <a:solidFill>
              <a:srgbClr val="4E6128"/>
            </a:solidFill>
            <a:round/>
            <a:headEnd type="oval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3352" name="AutoShape 40"/>
          <p:cNvCxnSpPr>
            <a:cxnSpLocks noChangeShapeType="1"/>
          </p:cNvCxnSpPr>
          <p:nvPr/>
        </p:nvCxnSpPr>
        <p:spPr bwMode="auto">
          <a:xfrm rot="10800000" flipV="1">
            <a:off x="4747827" y="2616994"/>
            <a:ext cx="482419" cy="726"/>
          </a:xfrm>
          <a:prstGeom prst="straightConnector1">
            <a:avLst/>
          </a:prstGeom>
          <a:noFill/>
          <a:ln w="6350">
            <a:solidFill>
              <a:srgbClr val="4E6128"/>
            </a:solidFill>
            <a:round/>
            <a:headEnd type="oval" w="sm" len="sm"/>
            <a:tailEnd type="oval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45" name="Content Placeholder 44"/>
          <p:cNvSpPr>
            <a:spLocks noGrp="1"/>
          </p:cNvSpPr>
          <p:nvPr>
            <p:ph idx="1"/>
          </p:nvPr>
        </p:nvSpPr>
        <p:spPr>
          <a:xfrm>
            <a:off x="5374888" y="1089103"/>
            <a:ext cx="3624146" cy="5616498"/>
          </a:xfrm>
          <a:ln>
            <a:noFill/>
          </a:ln>
          <a:effectLst/>
        </p:spPr>
        <p:txBody>
          <a:bodyPr/>
          <a:lstStyle/>
          <a:p>
            <a:pPr lvl="0" algn="just">
              <a:buFont typeface="Wingdings" pitchFamily="2" charset="2"/>
              <a:buChar char="Ø"/>
            </a:pP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B.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Fischl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and A. M. Dale, “Measuring the thickness of the human cerebral cortex from magnetic resonance images,” </a:t>
            </a:r>
            <a:r>
              <a:rPr lang="en-US" sz="1000" i="1" dirty="0" smtClean="0">
                <a:latin typeface="Times New Roman" pitchFamily="18" charset="0"/>
                <a:cs typeface="Times New Roman" pitchFamily="18" charset="0"/>
              </a:rPr>
              <a:t>Proc. Nat. Acad. Sci.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vol. 97, no. 20, pp. 11 050–11 055, 2000.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D. MacDonald, N.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Kabani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D. Avis, and A. C. Evans, “Automated 3-D extraction of inner and outer surfaces of cerebral cortex from MRI,” </a:t>
            </a:r>
            <a:r>
              <a:rPr lang="en-US" sz="1000" i="1" dirty="0" err="1" smtClean="0">
                <a:latin typeface="Times New Roman" pitchFamily="18" charset="0"/>
                <a:cs typeface="Times New Roman" pitchFamily="18" charset="0"/>
              </a:rPr>
              <a:t>NeuroImage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vol. 12, pp. 340–356, 2000.</a:t>
            </a:r>
          </a:p>
          <a:p>
            <a:pPr lvl="0" algn="just">
              <a:buFont typeface="Wingdings" pitchFamily="2" charset="2"/>
              <a:buChar char="Ø"/>
            </a:pP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M. I. Miller, A. B. Massie, J. T.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Ratnanather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K. N.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Botteron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and J. G.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Csernansky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“Bayesian construction of geometrically based cortical thickness metrics,” </a:t>
            </a:r>
            <a:r>
              <a:rPr lang="en-US" sz="1000" i="1" dirty="0" err="1" smtClean="0">
                <a:latin typeface="Times New Roman" pitchFamily="18" charset="0"/>
                <a:cs typeface="Times New Roman" pitchFamily="18" charset="0"/>
              </a:rPr>
              <a:t>NeuroImage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vol. 12, pp. 676–687, 2000.</a:t>
            </a:r>
          </a:p>
          <a:p>
            <a:pPr lvl="0" algn="just">
              <a:buFont typeface="Wingdings" pitchFamily="2" charset="2"/>
              <a:buChar char="Ø"/>
            </a:pP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M. L. J. Scott and N. A. Thacker, “Cerebral cortical thickness measurements,” Imaging Science and Biomedical Engineering Division, University of Manchester, Manchester, England, TINA Memo 2004-007, 2004.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S. E. Jones, B. R.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Buchbinder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and I.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Aharon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“Three-dimensional mapping of the cortical thickness using Laplace's equation,” </a:t>
            </a:r>
            <a:r>
              <a:rPr lang="en-US" sz="1000" i="1" dirty="0" smtClean="0">
                <a:latin typeface="Times New Roman" pitchFamily="18" charset="0"/>
                <a:cs typeface="Times New Roman" pitchFamily="18" charset="0"/>
              </a:rPr>
              <a:t>Hum. Brain Mapping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vol. 11, pp. 12–32, 2000.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A. J.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Yezzi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and J. L. Prince, “An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Eulerian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PDE approach for computing tissue thickness,” </a:t>
            </a:r>
            <a:r>
              <a:rPr lang="en-US" sz="1000" i="1" dirty="0" smtClean="0">
                <a:latin typeface="Times New Roman" pitchFamily="18" charset="0"/>
                <a:cs typeface="Times New Roman" pitchFamily="18" charset="0"/>
              </a:rPr>
              <a:t>IEEE Trans. Med. </a:t>
            </a:r>
            <a:r>
              <a:rPr lang="en-US" sz="1000" i="1" dirty="0" err="1" smtClean="0">
                <a:latin typeface="Times New Roman" pitchFamily="18" charset="0"/>
                <a:cs typeface="Times New Roman" pitchFamily="18" charset="0"/>
              </a:rPr>
              <a:t>Imag</a:t>
            </a:r>
            <a:r>
              <a:rPr lang="en-US" sz="1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vol. 22, pp. 1332–1339, Oct. 2003.</a:t>
            </a:r>
          </a:p>
          <a:p>
            <a:pPr lvl="0" algn="just">
              <a:buFont typeface="Wingdings" pitchFamily="2" charset="2"/>
              <a:buChar char="Ø"/>
            </a:pP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H.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Haidar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J. S. Soul, “Measurement of cortical thickness in 3D brain MRI data: Validation of the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Laplacian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method,” </a:t>
            </a:r>
            <a:r>
              <a:rPr lang="en-US" sz="1000" i="1" dirty="0" err="1" smtClean="0">
                <a:latin typeface="Times New Roman" pitchFamily="18" charset="0"/>
                <a:cs typeface="Times New Roman" pitchFamily="18" charset="0"/>
              </a:rPr>
              <a:t>NeuroImage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vol. 16, pp. 146–153, 2006.</a:t>
            </a:r>
          </a:p>
          <a:p>
            <a:pPr lvl="0" algn="just">
              <a:buFont typeface="Wingdings" pitchFamily="2" charset="2"/>
              <a:buChar char="Ø"/>
            </a:pP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N.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Thorstensen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M. Hofer, G. Sapiro, H.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Pottmann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“Measuring cortical thickness from volumetric MRI data,” unpublished, 2006.</a:t>
            </a:r>
          </a:p>
          <a:p>
            <a:pPr lvl="0" algn="just">
              <a:buFont typeface="Wingdings" pitchFamily="2" charset="2"/>
              <a:buChar char="Ø"/>
            </a:pP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S.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Pizer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D.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Eberly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D. Fritsch, and B. Morse, “Zoom-invariant vision of figural shape: The mathematics of cores,” </a:t>
            </a:r>
            <a:r>
              <a:rPr lang="en-US" sz="1000" i="1" dirty="0" err="1" smtClean="0">
                <a:latin typeface="Times New Roman" pitchFamily="18" charset="0"/>
                <a:cs typeface="Times New Roman" pitchFamily="18" charset="0"/>
              </a:rPr>
              <a:t>Comput</a:t>
            </a:r>
            <a:r>
              <a:rPr lang="en-US" sz="1000" i="1" dirty="0" smtClean="0">
                <a:latin typeface="Times New Roman" pitchFamily="18" charset="0"/>
                <a:cs typeface="Times New Roman" pitchFamily="18" charset="0"/>
              </a:rPr>
              <a:t>. Vision Image Understanding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, vol. 69, no. 1, pp. 55-71, 1998.</a:t>
            </a:r>
          </a:p>
          <a:p>
            <a:pPr lvl="0" algn="just">
              <a:buFont typeface="Wingdings" pitchFamily="2" charset="2"/>
              <a:buChar char="Ø"/>
            </a:pPr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Rectangle 1"/>
          <p:cNvSpPr txBox="1">
            <a:spLocks/>
          </p:cNvSpPr>
          <p:nvPr/>
        </p:nvSpPr>
        <p:spPr bwMode="auto">
          <a:xfrm>
            <a:off x="609598" y="5151439"/>
            <a:ext cx="4844143" cy="1488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kern="0" noProof="0" dirty="0" smtClean="0">
                <a:solidFill>
                  <a:schemeClr val="accent6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M</a:t>
            </a:r>
            <a:r>
              <a:rPr kumimoji="0" lang="en-US" sz="2400" b="0" i="1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ostly based on pre-segmentation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Information is discarded and not used in measurement.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600" b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Voxel misclassification results in considerable error.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10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8046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0" dur="10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8046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6" dur="10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8046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8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88" dur="10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8046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3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3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3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1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52" dur="1000" fill="hold"/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8046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54" dur="1000" fill="hold"/>
                                        <p:tgtEl>
                                          <p:spTgt spid="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8046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56" dur="1000" fill="hold"/>
                                        <p:tgtEl>
                                          <p:spTgt spid="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8046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3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6" dur="1000" fill="hold"/>
                                        <p:tgtEl>
                                          <p:spTgt spid="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8046C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6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8" dur="1000" fill="hold"/>
                                        <p:tgtEl>
                                          <p:spTgt spid="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8046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000"/>
                            </p:stCondLst>
                            <p:childTnLst>
                              <p:par>
                                <p:cTn id="1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49" grpId="0" animBg="1"/>
      <p:bldP spid="13350" grpId="0" animBg="1"/>
      <p:bldP spid="13320" grpId="0" animBg="1"/>
      <p:bldP spid="13321" grpId="0" animBg="1"/>
      <p:bldP spid="13322" grpId="0" animBg="1"/>
      <p:bldP spid="13323" grpId="0" animBg="1"/>
      <p:bldP spid="13324" grpId="0" animBg="1"/>
      <p:bldP spid="13325" grpId="0" animBg="1"/>
      <p:bldP spid="13326" grpId="0" animBg="1"/>
      <p:bldP spid="13327" grpId="0" animBg="1"/>
      <p:bldP spid="13328" grpId="0" animBg="1"/>
      <p:bldP spid="13329" grpId="0" animBg="1"/>
      <p:bldP spid="13330" grpId="0" animBg="1"/>
      <p:bldP spid="13331" grpId="0" animBg="1"/>
      <p:bldP spid="13332" grpId="0" animBg="1"/>
      <p:bldP spid="13333" grpId="0" animBg="1"/>
      <p:bldP spid="13334" grpId="0" animBg="1"/>
      <p:bldP spid="13335" grpId="0" animBg="1"/>
      <p:bldP spid="13336" grpId="0" animBg="1"/>
      <p:bldP spid="13337" grpId="0" animBg="1"/>
      <p:bldP spid="13338" grpId="0" animBg="1"/>
      <p:bldP spid="13339" grpId="0" animBg="1"/>
      <p:bldP spid="13340" grpId="0" animBg="1"/>
      <p:bldP spid="13341" grpId="0" animBg="1"/>
      <p:bldP spid="13342" grpId="0" animBg="1"/>
      <p:bldP spid="13343" grpId="0" animBg="1"/>
      <p:bldP spid="13344" grpId="0" animBg="1"/>
      <p:bldP spid="13345" grpId="0" animBg="1"/>
      <p:bldP spid="13346" grpId="0" animBg="1"/>
      <p:bldP spid="13347" grpId="0" animBg="1"/>
      <p:bldP spid="133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/>
          <p:cNvGrpSpPr/>
          <p:nvPr/>
        </p:nvGrpSpPr>
        <p:grpSpPr>
          <a:xfrm>
            <a:off x="2743884" y="2589467"/>
            <a:ext cx="3730752" cy="1007354"/>
            <a:chOff x="596901" y="4770365"/>
            <a:chExt cx="3730752" cy="1007354"/>
          </a:xfrm>
          <a:effectLst/>
        </p:grpSpPr>
        <p:sp>
          <p:nvSpPr>
            <p:cNvPr id="30789" name="Freeform 69"/>
            <p:cNvSpPr>
              <a:spLocks noChangeAspect="1"/>
            </p:cNvSpPr>
            <p:nvPr/>
          </p:nvSpPr>
          <p:spPr bwMode="auto">
            <a:xfrm>
              <a:off x="596901" y="4770365"/>
              <a:ext cx="3730752" cy="1007354"/>
            </a:xfrm>
            <a:custGeom>
              <a:avLst/>
              <a:gdLst/>
              <a:ahLst/>
              <a:cxnLst>
                <a:cxn ang="0">
                  <a:pos x="0" y="966"/>
                </a:cxn>
                <a:cxn ang="0">
                  <a:pos x="0" y="0"/>
                </a:cxn>
                <a:cxn ang="0">
                  <a:pos x="3486" y="30"/>
                </a:cxn>
                <a:cxn ang="0">
                  <a:pos x="3544" y="36"/>
                </a:cxn>
                <a:cxn ang="0">
                  <a:pos x="3544" y="900"/>
                </a:cxn>
                <a:cxn ang="0">
                  <a:pos x="0" y="966"/>
                </a:cxn>
              </a:cxnLst>
              <a:rect l="0" t="0" r="r" b="b"/>
              <a:pathLst>
                <a:path w="3544" h="966">
                  <a:moveTo>
                    <a:pt x="0" y="966"/>
                  </a:moveTo>
                  <a:lnTo>
                    <a:pt x="0" y="0"/>
                  </a:lnTo>
                  <a:lnTo>
                    <a:pt x="3486" y="30"/>
                  </a:lnTo>
                  <a:lnTo>
                    <a:pt x="3544" y="36"/>
                  </a:lnTo>
                  <a:lnTo>
                    <a:pt x="3544" y="900"/>
                  </a:lnTo>
                  <a:lnTo>
                    <a:pt x="0" y="966"/>
                  </a:lnTo>
                  <a:close/>
                </a:path>
              </a:pathLst>
            </a:custGeom>
            <a:solidFill>
              <a:srgbClr val="A5A5A5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30790" name="Freeform 70"/>
            <p:cNvSpPr>
              <a:spLocks noChangeAspect="1"/>
            </p:cNvSpPr>
            <p:nvPr/>
          </p:nvSpPr>
          <p:spPr bwMode="auto">
            <a:xfrm>
              <a:off x="614632" y="4770365"/>
              <a:ext cx="3696334" cy="16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2" y="150"/>
                </a:cxn>
                <a:cxn ang="0">
                  <a:pos x="3544" y="38"/>
                </a:cxn>
              </a:cxnLst>
              <a:rect l="0" t="0" r="r" b="b"/>
              <a:pathLst>
                <a:path w="3544" h="156">
                  <a:moveTo>
                    <a:pt x="0" y="0"/>
                  </a:moveTo>
                  <a:cubicBezTo>
                    <a:pt x="600" y="72"/>
                    <a:pt x="1201" y="144"/>
                    <a:pt x="1792" y="150"/>
                  </a:cubicBezTo>
                  <a:cubicBezTo>
                    <a:pt x="2383" y="156"/>
                    <a:pt x="3219" y="0"/>
                    <a:pt x="3544" y="38"/>
                  </a:cubicBezTo>
                </a:path>
              </a:pathLst>
            </a:custGeom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30791" name="Freeform 71"/>
            <p:cNvSpPr>
              <a:spLocks noChangeAspect="1"/>
            </p:cNvSpPr>
            <p:nvPr/>
          </p:nvSpPr>
          <p:spPr bwMode="auto">
            <a:xfrm>
              <a:off x="614632" y="5592099"/>
              <a:ext cx="3696334" cy="18562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002" y="34"/>
                </a:cxn>
                <a:cxn ang="0">
                  <a:pos x="1800" y="10"/>
                </a:cxn>
                <a:cxn ang="0">
                  <a:pos x="2502" y="4"/>
                </a:cxn>
                <a:cxn ang="0">
                  <a:pos x="2898" y="34"/>
                </a:cxn>
                <a:cxn ang="0">
                  <a:pos x="3544" y="112"/>
                </a:cxn>
              </a:cxnLst>
              <a:rect l="0" t="0" r="r" b="b"/>
              <a:pathLst>
                <a:path w="3544" h="178">
                  <a:moveTo>
                    <a:pt x="0" y="178"/>
                  </a:moveTo>
                  <a:cubicBezTo>
                    <a:pt x="351" y="120"/>
                    <a:pt x="702" y="62"/>
                    <a:pt x="1002" y="34"/>
                  </a:cubicBezTo>
                  <a:cubicBezTo>
                    <a:pt x="1302" y="6"/>
                    <a:pt x="1550" y="15"/>
                    <a:pt x="1800" y="10"/>
                  </a:cubicBezTo>
                  <a:cubicBezTo>
                    <a:pt x="2050" y="5"/>
                    <a:pt x="2319" y="0"/>
                    <a:pt x="2502" y="4"/>
                  </a:cubicBezTo>
                  <a:cubicBezTo>
                    <a:pt x="2685" y="8"/>
                    <a:pt x="2724" y="16"/>
                    <a:pt x="2898" y="34"/>
                  </a:cubicBezTo>
                  <a:cubicBezTo>
                    <a:pt x="3072" y="52"/>
                    <a:pt x="3436" y="109"/>
                    <a:pt x="3544" y="112"/>
                  </a:cubicBezTo>
                </a:path>
              </a:pathLst>
            </a:custGeom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Intuitive Method</a:t>
            </a:r>
          </a:p>
        </p:txBody>
      </p:sp>
      <p:grpSp>
        <p:nvGrpSpPr>
          <p:cNvPr id="3" name="Group 102"/>
          <p:cNvGrpSpPr/>
          <p:nvPr/>
        </p:nvGrpSpPr>
        <p:grpSpPr>
          <a:xfrm>
            <a:off x="3878516" y="1619577"/>
            <a:ext cx="2596120" cy="2310253"/>
            <a:chOff x="3878516" y="1619577"/>
            <a:chExt cx="2596120" cy="231025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4" name="Group 72"/>
            <p:cNvGrpSpPr>
              <a:grpSpLocks noChangeAspect="1"/>
            </p:cNvGrpSpPr>
            <p:nvPr/>
          </p:nvGrpSpPr>
          <p:grpSpPr bwMode="auto">
            <a:xfrm>
              <a:off x="3878516" y="1619577"/>
              <a:ext cx="2596120" cy="1113500"/>
              <a:chOff x="5391" y="12375"/>
              <a:chExt cx="2490" cy="1068"/>
            </a:xfrm>
          </p:grpSpPr>
          <p:sp>
            <p:nvSpPr>
              <p:cNvPr id="30793" name="Freeform 73"/>
              <p:cNvSpPr>
                <a:spLocks noChangeAspect="1"/>
              </p:cNvSpPr>
              <p:nvPr/>
            </p:nvSpPr>
            <p:spPr bwMode="auto">
              <a:xfrm>
                <a:off x="5568" y="12375"/>
                <a:ext cx="2313" cy="5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313" y="0"/>
                  </a:cxn>
                  <a:cxn ang="0">
                    <a:pos x="2313" y="108"/>
                  </a:cxn>
                  <a:cxn ang="0">
                    <a:pos x="1555" y="88"/>
                  </a:cxn>
                  <a:cxn ang="0">
                    <a:pos x="711" y="263"/>
                  </a:cxn>
                  <a:cxn ang="0">
                    <a:pos x="243" y="534"/>
                  </a:cxn>
                  <a:cxn ang="0">
                    <a:pos x="0" y="0"/>
                  </a:cxn>
                </a:cxnLst>
                <a:rect l="0" t="0" r="r" b="b"/>
                <a:pathLst>
                  <a:path w="2313" h="534">
                    <a:moveTo>
                      <a:pt x="0" y="0"/>
                    </a:moveTo>
                    <a:lnTo>
                      <a:pt x="2313" y="0"/>
                    </a:lnTo>
                    <a:lnTo>
                      <a:pt x="2313" y="108"/>
                    </a:lnTo>
                    <a:lnTo>
                      <a:pt x="1555" y="88"/>
                    </a:lnTo>
                    <a:lnTo>
                      <a:pt x="711" y="263"/>
                    </a:lnTo>
                    <a:lnTo>
                      <a:pt x="243" y="5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D8D8D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94" name="Freeform 74"/>
              <p:cNvSpPr>
                <a:spLocks noChangeAspect="1"/>
              </p:cNvSpPr>
              <p:nvPr/>
            </p:nvSpPr>
            <p:spPr bwMode="auto">
              <a:xfrm>
                <a:off x="5391" y="12375"/>
                <a:ext cx="530" cy="1068"/>
              </a:xfrm>
              <a:custGeom>
                <a:avLst/>
                <a:gdLst/>
                <a:ahLst/>
                <a:cxnLst>
                  <a:cxn ang="0">
                    <a:pos x="179" y="0"/>
                  </a:cxn>
                  <a:cxn ang="0">
                    <a:pos x="29" y="271"/>
                  </a:cxn>
                  <a:cxn ang="0">
                    <a:pos x="7" y="479"/>
                  </a:cxn>
                  <a:cxn ang="0">
                    <a:pos x="18" y="585"/>
                  </a:cxn>
                  <a:cxn ang="0">
                    <a:pos x="51" y="632"/>
                  </a:cxn>
                  <a:cxn ang="0">
                    <a:pos x="58" y="720"/>
                  </a:cxn>
                  <a:cxn ang="0">
                    <a:pos x="58" y="987"/>
                  </a:cxn>
                  <a:cxn ang="0">
                    <a:pos x="179" y="1053"/>
                  </a:cxn>
                  <a:cxn ang="0">
                    <a:pos x="285" y="1049"/>
                  </a:cxn>
                  <a:cxn ang="0">
                    <a:pos x="431" y="939"/>
                  </a:cxn>
                  <a:cxn ang="0">
                    <a:pos x="490" y="863"/>
                  </a:cxn>
                  <a:cxn ang="0">
                    <a:pos x="519" y="705"/>
                  </a:cxn>
                  <a:cxn ang="0">
                    <a:pos x="530" y="614"/>
                  </a:cxn>
                </a:cxnLst>
                <a:rect l="0" t="0" r="r" b="b"/>
                <a:pathLst>
                  <a:path w="530" h="1068">
                    <a:moveTo>
                      <a:pt x="179" y="0"/>
                    </a:moveTo>
                    <a:cubicBezTo>
                      <a:pt x="118" y="95"/>
                      <a:pt x="58" y="191"/>
                      <a:pt x="29" y="271"/>
                    </a:cubicBezTo>
                    <a:cubicBezTo>
                      <a:pt x="0" y="351"/>
                      <a:pt x="9" y="427"/>
                      <a:pt x="7" y="479"/>
                    </a:cubicBezTo>
                    <a:cubicBezTo>
                      <a:pt x="5" y="531"/>
                      <a:pt x="11" y="560"/>
                      <a:pt x="18" y="585"/>
                    </a:cubicBezTo>
                    <a:cubicBezTo>
                      <a:pt x="25" y="610"/>
                      <a:pt x="44" y="610"/>
                      <a:pt x="51" y="632"/>
                    </a:cubicBezTo>
                    <a:cubicBezTo>
                      <a:pt x="58" y="654"/>
                      <a:pt x="57" y="661"/>
                      <a:pt x="58" y="720"/>
                    </a:cubicBezTo>
                    <a:cubicBezTo>
                      <a:pt x="59" y="779"/>
                      <a:pt x="38" y="932"/>
                      <a:pt x="58" y="987"/>
                    </a:cubicBezTo>
                    <a:cubicBezTo>
                      <a:pt x="78" y="1042"/>
                      <a:pt x="141" y="1043"/>
                      <a:pt x="179" y="1053"/>
                    </a:cubicBezTo>
                    <a:cubicBezTo>
                      <a:pt x="217" y="1063"/>
                      <a:pt x="243" y="1068"/>
                      <a:pt x="285" y="1049"/>
                    </a:cubicBezTo>
                    <a:cubicBezTo>
                      <a:pt x="327" y="1030"/>
                      <a:pt x="397" y="970"/>
                      <a:pt x="431" y="939"/>
                    </a:cubicBezTo>
                    <a:cubicBezTo>
                      <a:pt x="465" y="908"/>
                      <a:pt x="475" y="902"/>
                      <a:pt x="490" y="863"/>
                    </a:cubicBezTo>
                    <a:cubicBezTo>
                      <a:pt x="505" y="824"/>
                      <a:pt x="512" y="746"/>
                      <a:pt x="519" y="705"/>
                    </a:cubicBezTo>
                    <a:cubicBezTo>
                      <a:pt x="526" y="664"/>
                      <a:pt x="528" y="639"/>
                      <a:pt x="530" y="614"/>
                    </a:cubicBezTo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95" name="Freeform 75"/>
              <p:cNvSpPr>
                <a:spLocks noChangeAspect="1"/>
              </p:cNvSpPr>
              <p:nvPr/>
            </p:nvSpPr>
            <p:spPr bwMode="auto">
              <a:xfrm>
                <a:off x="5676" y="12638"/>
                <a:ext cx="603" cy="365"/>
              </a:xfrm>
              <a:custGeom>
                <a:avLst/>
                <a:gdLst/>
                <a:ahLst/>
                <a:cxnLst>
                  <a:cxn ang="0">
                    <a:pos x="0" y="300"/>
                  </a:cxn>
                  <a:cxn ang="0">
                    <a:pos x="99" y="344"/>
                  </a:cxn>
                  <a:cxn ang="0">
                    <a:pos x="245" y="347"/>
                  </a:cxn>
                  <a:cxn ang="0">
                    <a:pos x="409" y="238"/>
                  </a:cxn>
                  <a:cxn ang="0">
                    <a:pos x="497" y="132"/>
                  </a:cxn>
                  <a:cxn ang="0">
                    <a:pos x="603" y="0"/>
                  </a:cxn>
                </a:cxnLst>
                <a:rect l="0" t="0" r="r" b="b"/>
                <a:pathLst>
                  <a:path w="603" h="365">
                    <a:moveTo>
                      <a:pt x="0" y="300"/>
                    </a:moveTo>
                    <a:cubicBezTo>
                      <a:pt x="29" y="318"/>
                      <a:pt x="58" y="336"/>
                      <a:pt x="99" y="344"/>
                    </a:cubicBezTo>
                    <a:cubicBezTo>
                      <a:pt x="140" y="352"/>
                      <a:pt x="193" y="365"/>
                      <a:pt x="245" y="347"/>
                    </a:cubicBezTo>
                    <a:cubicBezTo>
                      <a:pt x="297" y="329"/>
                      <a:pt x="367" y="274"/>
                      <a:pt x="409" y="238"/>
                    </a:cubicBezTo>
                    <a:cubicBezTo>
                      <a:pt x="451" y="202"/>
                      <a:pt x="465" y="172"/>
                      <a:pt x="497" y="132"/>
                    </a:cubicBezTo>
                    <a:cubicBezTo>
                      <a:pt x="529" y="92"/>
                      <a:pt x="566" y="46"/>
                      <a:pt x="603" y="0"/>
                    </a:cubicBezTo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96" name="Freeform 76"/>
              <p:cNvSpPr>
                <a:spLocks noChangeAspect="1"/>
              </p:cNvSpPr>
              <p:nvPr/>
            </p:nvSpPr>
            <p:spPr bwMode="auto">
              <a:xfrm>
                <a:off x="6071" y="12463"/>
                <a:ext cx="1052" cy="186"/>
              </a:xfrm>
              <a:custGeom>
                <a:avLst/>
                <a:gdLst/>
                <a:ahLst/>
                <a:cxnLst>
                  <a:cxn ang="0">
                    <a:pos x="0" y="69"/>
                  </a:cxn>
                  <a:cxn ang="0">
                    <a:pos x="113" y="131"/>
                  </a:cxn>
                  <a:cxn ang="0">
                    <a:pos x="208" y="175"/>
                  </a:cxn>
                  <a:cxn ang="0">
                    <a:pos x="343" y="175"/>
                  </a:cxn>
                  <a:cxn ang="0">
                    <a:pos x="676" y="109"/>
                  </a:cxn>
                  <a:cxn ang="0">
                    <a:pos x="884" y="58"/>
                  </a:cxn>
                  <a:cxn ang="0">
                    <a:pos x="1052" y="0"/>
                  </a:cxn>
                </a:cxnLst>
                <a:rect l="0" t="0" r="r" b="b"/>
                <a:pathLst>
                  <a:path w="1052" h="186">
                    <a:moveTo>
                      <a:pt x="0" y="69"/>
                    </a:moveTo>
                    <a:cubicBezTo>
                      <a:pt x="39" y="91"/>
                      <a:pt x="78" y="113"/>
                      <a:pt x="113" y="131"/>
                    </a:cubicBezTo>
                    <a:cubicBezTo>
                      <a:pt x="148" y="149"/>
                      <a:pt x="170" y="168"/>
                      <a:pt x="208" y="175"/>
                    </a:cubicBezTo>
                    <a:cubicBezTo>
                      <a:pt x="246" y="182"/>
                      <a:pt x="265" y="186"/>
                      <a:pt x="343" y="175"/>
                    </a:cubicBezTo>
                    <a:cubicBezTo>
                      <a:pt x="421" y="164"/>
                      <a:pt x="586" y="128"/>
                      <a:pt x="676" y="109"/>
                    </a:cubicBezTo>
                    <a:cubicBezTo>
                      <a:pt x="766" y="90"/>
                      <a:pt x="821" y="76"/>
                      <a:pt x="884" y="58"/>
                    </a:cubicBezTo>
                    <a:cubicBezTo>
                      <a:pt x="947" y="40"/>
                      <a:pt x="999" y="20"/>
                      <a:pt x="1052" y="0"/>
                    </a:cubicBezTo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97" name="Freeform 77"/>
              <p:cNvSpPr>
                <a:spLocks noChangeAspect="1"/>
              </p:cNvSpPr>
              <p:nvPr/>
            </p:nvSpPr>
            <p:spPr bwMode="auto">
              <a:xfrm>
                <a:off x="7006" y="12375"/>
                <a:ext cx="870" cy="1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7" y="88"/>
                  </a:cxn>
                  <a:cxn ang="0">
                    <a:pos x="468" y="113"/>
                  </a:cxn>
                  <a:cxn ang="0">
                    <a:pos x="771" y="106"/>
                  </a:cxn>
                  <a:cxn ang="0">
                    <a:pos x="870" y="106"/>
                  </a:cxn>
                </a:cxnLst>
                <a:rect l="0" t="0" r="r" b="b"/>
                <a:pathLst>
                  <a:path w="870" h="116">
                    <a:moveTo>
                      <a:pt x="0" y="0"/>
                    </a:moveTo>
                    <a:cubicBezTo>
                      <a:pt x="19" y="34"/>
                      <a:pt x="39" y="69"/>
                      <a:pt x="117" y="88"/>
                    </a:cubicBezTo>
                    <a:cubicBezTo>
                      <a:pt x="195" y="107"/>
                      <a:pt x="359" y="110"/>
                      <a:pt x="468" y="113"/>
                    </a:cubicBezTo>
                    <a:cubicBezTo>
                      <a:pt x="577" y="116"/>
                      <a:pt x="704" y="107"/>
                      <a:pt x="771" y="106"/>
                    </a:cubicBezTo>
                    <a:cubicBezTo>
                      <a:pt x="838" y="105"/>
                      <a:pt x="854" y="105"/>
                      <a:pt x="870" y="106"/>
                    </a:cubicBezTo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98" name="Freeform 78"/>
              <p:cNvSpPr>
                <a:spLocks noChangeAspect="1"/>
              </p:cNvSpPr>
              <p:nvPr/>
            </p:nvSpPr>
            <p:spPr bwMode="auto">
              <a:xfrm>
                <a:off x="5451" y="13125"/>
                <a:ext cx="53" cy="23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3" y="175"/>
                  </a:cxn>
                  <a:cxn ang="0">
                    <a:pos x="2" y="233"/>
                  </a:cxn>
                </a:cxnLst>
                <a:rect l="0" t="0" r="r" b="b"/>
                <a:pathLst>
                  <a:path w="53" h="233">
                    <a:moveTo>
                      <a:pt x="0" y="0"/>
                    </a:moveTo>
                    <a:cubicBezTo>
                      <a:pt x="10" y="29"/>
                      <a:pt x="53" y="136"/>
                      <a:pt x="53" y="175"/>
                    </a:cubicBezTo>
                    <a:cubicBezTo>
                      <a:pt x="53" y="214"/>
                      <a:pt x="13" y="221"/>
                      <a:pt x="2" y="233"/>
                    </a:cubicBezTo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5" name="Group 79"/>
            <p:cNvGrpSpPr>
              <a:grpSpLocks noChangeAspect="1"/>
            </p:cNvGrpSpPr>
            <p:nvPr/>
          </p:nvGrpSpPr>
          <p:grpSpPr bwMode="auto">
            <a:xfrm>
              <a:off x="4967346" y="2897501"/>
              <a:ext cx="1498963" cy="1032329"/>
              <a:chOff x="6444" y="13589"/>
              <a:chExt cx="1437" cy="989"/>
            </a:xfrm>
          </p:grpSpPr>
          <p:sp>
            <p:nvSpPr>
              <p:cNvPr id="30800" name="Freeform 80"/>
              <p:cNvSpPr>
                <a:spLocks noChangeAspect="1"/>
              </p:cNvSpPr>
              <p:nvPr/>
            </p:nvSpPr>
            <p:spPr bwMode="auto">
              <a:xfrm>
                <a:off x="7377" y="13602"/>
                <a:ext cx="504" cy="915"/>
              </a:xfrm>
              <a:custGeom>
                <a:avLst/>
                <a:gdLst/>
                <a:ahLst/>
                <a:cxnLst>
                  <a:cxn ang="0">
                    <a:pos x="498" y="0"/>
                  </a:cxn>
                  <a:cxn ang="0">
                    <a:pos x="504" y="915"/>
                  </a:cxn>
                  <a:cxn ang="0">
                    <a:pos x="0" y="270"/>
                  </a:cxn>
                  <a:cxn ang="0">
                    <a:pos x="312" y="39"/>
                  </a:cxn>
                  <a:cxn ang="0">
                    <a:pos x="498" y="0"/>
                  </a:cxn>
                </a:cxnLst>
                <a:rect l="0" t="0" r="r" b="b"/>
                <a:pathLst>
                  <a:path w="504" h="915">
                    <a:moveTo>
                      <a:pt x="498" y="0"/>
                    </a:moveTo>
                    <a:lnTo>
                      <a:pt x="504" y="915"/>
                    </a:lnTo>
                    <a:lnTo>
                      <a:pt x="0" y="270"/>
                    </a:lnTo>
                    <a:lnTo>
                      <a:pt x="312" y="39"/>
                    </a:lnTo>
                    <a:lnTo>
                      <a:pt x="498" y="0"/>
                    </a:lnTo>
                    <a:close/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D8D8D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01" name="Freeform 81"/>
              <p:cNvSpPr>
                <a:spLocks noChangeAspect="1"/>
              </p:cNvSpPr>
              <p:nvPr/>
            </p:nvSpPr>
            <p:spPr bwMode="auto">
              <a:xfrm>
                <a:off x="6444" y="13822"/>
                <a:ext cx="1432" cy="756"/>
              </a:xfrm>
              <a:custGeom>
                <a:avLst/>
                <a:gdLst/>
                <a:ahLst/>
                <a:cxnLst>
                  <a:cxn ang="0">
                    <a:pos x="946" y="0"/>
                  </a:cxn>
                  <a:cxn ang="0">
                    <a:pos x="730" y="30"/>
                  </a:cxn>
                  <a:cxn ang="0">
                    <a:pos x="497" y="22"/>
                  </a:cxn>
                  <a:cxn ang="0">
                    <a:pos x="208" y="147"/>
                  </a:cxn>
                  <a:cxn ang="0">
                    <a:pos x="40" y="333"/>
                  </a:cxn>
                  <a:cxn ang="0">
                    <a:pos x="3" y="483"/>
                  </a:cxn>
                  <a:cxn ang="0">
                    <a:pos x="58" y="614"/>
                  </a:cxn>
                  <a:cxn ang="0">
                    <a:pos x="124" y="658"/>
                  </a:cxn>
                  <a:cxn ang="0">
                    <a:pos x="285" y="658"/>
                  </a:cxn>
                  <a:cxn ang="0">
                    <a:pos x="486" y="607"/>
                  </a:cxn>
                  <a:cxn ang="0">
                    <a:pos x="617" y="607"/>
                  </a:cxn>
                  <a:cxn ang="0">
                    <a:pos x="778" y="669"/>
                  </a:cxn>
                  <a:cxn ang="0">
                    <a:pos x="902" y="728"/>
                  </a:cxn>
                  <a:cxn ang="0">
                    <a:pos x="1070" y="753"/>
                  </a:cxn>
                  <a:cxn ang="0">
                    <a:pos x="1184" y="746"/>
                  </a:cxn>
                  <a:cxn ang="0">
                    <a:pos x="1253" y="709"/>
                  </a:cxn>
                  <a:cxn ang="0">
                    <a:pos x="1385" y="695"/>
                  </a:cxn>
                  <a:cxn ang="0">
                    <a:pos x="1432" y="698"/>
                  </a:cxn>
                </a:cxnLst>
                <a:rect l="0" t="0" r="r" b="b"/>
                <a:pathLst>
                  <a:path w="1432" h="756">
                    <a:moveTo>
                      <a:pt x="946" y="0"/>
                    </a:moveTo>
                    <a:cubicBezTo>
                      <a:pt x="875" y="13"/>
                      <a:pt x="805" y="26"/>
                      <a:pt x="730" y="30"/>
                    </a:cubicBezTo>
                    <a:cubicBezTo>
                      <a:pt x="655" y="34"/>
                      <a:pt x="584" y="3"/>
                      <a:pt x="497" y="22"/>
                    </a:cubicBezTo>
                    <a:cubicBezTo>
                      <a:pt x="410" y="41"/>
                      <a:pt x="284" y="95"/>
                      <a:pt x="208" y="147"/>
                    </a:cubicBezTo>
                    <a:cubicBezTo>
                      <a:pt x="132" y="199"/>
                      <a:pt x="74" y="277"/>
                      <a:pt x="40" y="333"/>
                    </a:cubicBezTo>
                    <a:cubicBezTo>
                      <a:pt x="6" y="389"/>
                      <a:pt x="0" y="436"/>
                      <a:pt x="3" y="483"/>
                    </a:cubicBezTo>
                    <a:cubicBezTo>
                      <a:pt x="6" y="530"/>
                      <a:pt x="38" y="585"/>
                      <a:pt x="58" y="614"/>
                    </a:cubicBezTo>
                    <a:cubicBezTo>
                      <a:pt x="78" y="643"/>
                      <a:pt x="86" y="651"/>
                      <a:pt x="124" y="658"/>
                    </a:cubicBezTo>
                    <a:cubicBezTo>
                      <a:pt x="162" y="665"/>
                      <a:pt x="225" y="666"/>
                      <a:pt x="285" y="658"/>
                    </a:cubicBezTo>
                    <a:cubicBezTo>
                      <a:pt x="345" y="650"/>
                      <a:pt x="431" y="616"/>
                      <a:pt x="486" y="607"/>
                    </a:cubicBezTo>
                    <a:cubicBezTo>
                      <a:pt x="541" y="598"/>
                      <a:pt x="568" y="597"/>
                      <a:pt x="617" y="607"/>
                    </a:cubicBezTo>
                    <a:cubicBezTo>
                      <a:pt x="666" y="617"/>
                      <a:pt x="731" y="649"/>
                      <a:pt x="778" y="669"/>
                    </a:cubicBezTo>
                    <a:cubicBezTo>
                      <a:pt x="825" y="689"/>
                      <a:pt x="853" y="714"/>
                      <a:pt x="902" y="728"/>
                    </a:cubicBezTo>
                    <a:cubicBezTo>
                      <a:pt x="951" y="742"/>
                      <a:pt x="1023" y="750"/>
                      <a:pt x="1070" y="753"/>
                    </a:cubicBezTo>
                    <a:cubicBezTo>
                      <a:pt x="1117" y="756"/>
                      <a:pt x="1154" y="753"/>
                      <a:pt x="1184" y="746"/>
                    </a:cubicBezTo>
                    <a:cubicBezTo>
                      <a:pt x="1214" y="739"/>
                      <a:pt x="1220" y="717"/>
                      <a:pt x="1253" y="709"/>
                    </a:cubicBezTo>
                    <a:cubicBezTo>
                      <a:pt x="1286" y="701"/>
                      <a:pt x="1355" y="697"/>
                      <a:pt x="1385" y="695"/>
                    </a:cubicBezTo>
                    <a:cubicBezTo>
                      <a:pt x="1415" y="693"/>
                      <a:pt x="1422" y="697"/>
                      <a:pt x="1432" y="698"/>
                    </a:cubicBezTo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02" name="Freeform 82"/>
              <p:cNvSpPr>
                <a:spLocks noChangeAspect="1"/>
              </p:cNvSpPr>
              <p:nvPr/>
            </p:nvSpPr>
            <p:spPr bwMode="auto">
              <a:xfrm>
                <a:off x="6474" y="14118"/>
                <a:ext cx="358" cy="366"/>
              </a:xfrm>
              <a:custGeom>
                <a:avLst/>
                <a:gdLst/>
                <a:ahLst/>
                <a:cxnLst>
                  <a:cxn ang="0">
                    <a:pos x="335" y="344"/>
                  </a:cxn>
                  <a:cxn ang="0">
                    <a:pos x="357" y="275"/>
                  </a:cxn>
                  <a:cxn ang="0">
                    <a:pos x="342" y="205"/>
                  </a:cxn>
                  <a:cxn ang="0">
                    <a:pos x="295" y="92"/>
                  </a:cxn>
                  <a:cxn ang="0">
                    <a:pos x="247" y="26"/>
                  </a:cxn>
                  <a:cxn ang="0">
                    <a:pos x="185" y="4"/>
                  </a:cxn>
                  <a:cxn ang="0">
                    <a:pos x="79" y="52"/>
                  </a:cxn>
                  <a:cxn ang="0">
                    <a:pos x="17" y="99"/>
                  </a:cxn>
                  <a:cxn ang="0">
                    <a:pos x="2" y="150"/>
                  </a:cxn>
                  <a:cxn ang="0">
                    <a:pos x="32" y="231"/>
                  </a:cxn>
                  <a:cxn ang="0">
                    <a:pos x="68" y="282"/>
                  </a:cxn>
                  <a:cxn ang="0">
                    <a:pos x="138" y="340"/>
                  </a:cxn>
                  <a:cxn ang="0">
                    <a:pos x="185" y="366"/>
                  </a:cxn>
                  <a:cxn ang="0">
                    <a:pos x="335" y="344"/>
                  </a:cxn>
                </a:cxnLst>
                <a:rect l="0" t="0" r="r" b="b"/>
                <a:pathLst>
                  <a:path w="358" h="366">
                    <a:moveTo>
                      <a:pt x="335" y="344"/>
                    </a:moveTo>
                    <a:cubicBezTo>
                      <a:pt x="345" y="321"/>
                      <a:pt x="356" y="298"/>
                      <a:pt x="357" y="275"/>
                    </a:cubicBezTo>
                    <a:cubicBezTo>
                      <a:pt x="358" y="252"/>
                      <a:pt x="352" y="235"/>
                      <a:pt x="342" y="205"/>
                    </a:cubicBezTo>
                    <a:cubicBezTo>
                      <a:pt x="332" y="175"/>
                      <a:pt x="311" y="122"/>
                      <a:pt x="295" y="92"/>
                    </a:cubicBezTo>
                    <a:cubicBezTo>
                      <a:pt x="279" y="62"/>
                      <a:pt x="265" y="41"/>
                      <a:pt x="247" y="26"/>
                    </a:cubicBezTo>
                    <a:cubicBezTo>
                      <a:pt x="229" y="11"/>
                      <a:pt x="213" y="0"/>
                      <a:pt x="185" y="4"/>
                    </a:cubicBezTo>
                    <a:cubicBezTo>
                      <a:pt x="157" y="8"/>
                      <a:pt x="107" y="36"/>
                      <a:pt x="79" y="52"/>
                    </a:cubicBezTo>
                    <a:cubicBezTo>
                      <a:pt x="51" y="68"/>
                      <a:pt x="30" y="83"/>
                      <a:pt x="17" y="99"/>
                    </a:cubicBezTo>
                    <a:cubicBezTo>
                      <a:pt x="4" y="115"/>
                      <a:pt x="0" y="128"/>
                      <a:pt x="2" y="150"/>
                    </a:cubicBezTo>
                    <a:cubicBezTo>
                      <a:pt x="4" y="172"/>
                      <a:pt x="21" y="209"/>
                      <a:pt x="32" y="231"/>
                    </a:cubicBezTo>
                    <a:cubicBezTo>
                      <a:pt x="43" y="253"/>
                      <a:pt x="50" y="264"/>
                      <a:pt x="68" y="282"/>
                    </a:cubicBezTo>
                    <a:cubicBezTo>
                      <a:pt x="86" y="300"/>
                      <a:pt x="118" y="326"/>
                      <a:pt x="138" y="340"/>
                    </a:cubicBezTo>
                    <a:cubicBezTo>
                      <a:pt x="158" y="354"/>
                      <a:pt x="171" y="360"/>
                      <a:pt x="185" y="366"/>
                    </a:cubicBezTo>
                    <a:cubicBezTo>
                      <a:pt x="185" y="366"/>
                      <a:pt x="335" y="344"/>
                      <a:pt x="335" y="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03" name="Freeform 83"/>
              <p:cNvSpPr>
                <a:spLocks noChangeAspect="1"/>
              </p:cNvSpPr>
              <p:nvPr/>
            </p:nvSpPr>
            <p:spPr bwMode="auto">
              <a:xfrm>
                <a:off x="7251" y="13589"/>
                <a:ext cx="625" cy="358"/>
              </a:xfrm>
              <a:custGeom>
                <a:avLst/>
                <a:gdLst/>
                <a:ahLst/>
                <a:cxnLst>
                  <a:cxn ang="0">
                    <a:pos x="625" y="3"/>
                  </a:cxn>
                  <a:cxn ang="0">
                    <a:pos x="428" y="32"/>
                  </a:cxn>
                  <a:cxn ang="0">
                    <a:pos x="205" y="193"/>
                  </a:cxn>
                  <a:cxn ang="0">
                    <a:pos x="0" y="358"/>
                  </a:cxn>
                </a:cxnLst>
                <a:rect l="0" t="0" r="r" b="b"/>
                <a:pathLst>
                  <a:path w="625" h="358">
                    <a:moveTo>
                      <a:pt x="625" y="3"/>
                    </a:moveTo>
                    <a:cubicBezTo>
                      <a:pt x="561" y="1"/>
                      <a:pt x="498" y="0"/>
                      <a:pt x="428" y="32"/>
                    </a:cubicBezTo>
                    <a:cubicBezTo>
                      <a:pt x="358" y="64"/>
                      <a:pt x="276" y="139"/>
                      <a:pt x="205" y="193"/>
                    </a:cubicBezTo>
                    <a:cubicBezTo>
                      <a:pt x="134" y="247"/>
                      <a:pt x="31" y="330"/>
                      <a:pt x="0" y="358"/>
                    </a:cubicBezTo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" name="Group 101"/>
          <p:cNvGrpSpPr/>
          <p:nvPr/>
        </p:nvGrpSpPr>
        <p:grpSpPr>
          <a:xfrm>
            <a:off x="4255889" y="1600200"/>
            <a:ext cx="2212775" cy="2858934"/>
            <a:chOff x="4255889" y="1600200"/>
            <a:chExt cx="2212775" cy="285893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" name="Group 24"/>
            <p:cNvGrpSpPr>
              <a:grpSpLocks noChangeAspect="1"/>
            </p:cNvGrpSpPr>
            <p:nvPr/>
          </p:nvGrpSpPr>
          <p:grpSpPr bwMode="auto">
            <a:xfrm>
              <a:off x="4441328" y="1600200"/>
              <a:ext cx="2027336" cy="1146910"/>
              <a:chOff x="5938" y="8751"/>
              <a:chExt cx="1941" cy="1098"/>
            </a:xfrm>
          </p:grpSpPr>
          <p:sp>
            <p:nvSpPr>
              <p:cNvPr id="30745" name="Freeform 25"/>
              <p:cNvSpPr>
                <a:spLocks noChangeAspect="1"/>
              </p:cNvSpPr>
              <p:nvPr/>
            </p:nvSpPr>
            <p:spPr bwMode="auto">
              <a:xfrm>
                <a:off x="6303" y="8751"/>
                <a:ext cx="1576" cy="67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76" y="0"/>
                  </a:cxn>
                  <a:cxn ang="0">
                    <a:pos x="1575" y="671"/>
                  </a:cxn>
                  <a:cxn ang="0">
                    <a:pos x="1256" y="537"/>
                  </a:cxn>
                  <a:cxn ang="0">
                    <a:pos x="888" y="359"/>
                  </a:cxn>
                  <a:cxn ang="0">
                    <a:pos x="696" y="335"/>
                  </a:cxn>
                  <a:cxn ang="0">
                    <a:pos x="93" y="395"/>
                  </a:cxn>
                  <a:cxn ang="0">
                    <a:pos x="0" y="0"/>
                  </a:cxn>
                </a:cxnLst>
                <a:rect l="0" t="0" r="r" b="b"/>
                <a:pathLst>
                  <a:path w="1576" h="671">
                    <a:moveTo>
                      <a:pt x="0" y="0"/>
                    </a:moveTo>
                    <a:lnTo>
                      <a:pt x="1576" y="0"/>
                    </a:lnTo>
                    <a:lnTo>
                      <a:pt x="1575" y="671"/>
                    </a:lnTo>
                    <a:lnTo>
                      <a:pt x="1256" y="537"/>
                    </a:lnTo>
                    <a:lnTo>
                      <a:pt x="888" y="359"/>
                    </a:lnTo>
                    <a:lnTo>
                      <a:pt x="696" y="335"/>
                    </a:lnTo>
                    <a:lnTo>
                      <a:pt x="93" y="39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D8D8D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46" name="Freeform 26"/>
              <p:cNvSpPr>
                <a:spLocks noChangeAspect="1"/>
              </p:cNvSpPr>
              <p:nvPr/>
            </p:nvSpPr>
            <p:spPr bwMode="auto">
              <a:xfrm>
                <a:off x="5938" y="8754"/>
                <a:ext cx="678" cy="1095"/>
              </a:xfrm>
              <a:custGeom>
                <a:avLst/>
                <a:gdLst/>
                <a:ahLst/>
                <a:cxnLst>
                  <a:cxn ang="0">
                    <a:pos x="369" y="0"/>
                  </a:cxn>
                  <a:cxn ang="0">
                    <a:pos x="209" y="222"/>
                  </a:cxn>
                  <a:cxn ang="0">
                    <a:pos x="134" y="388"/>
                  </a:cxn>
                  <a:cxn ang="0">
                    <a:pos x="130" y="514"/>
                  </a:cxn>
                  <a:cxn ang="0">
                    <a:pos x="74" y="656"/>
                  </a:cxn>
                  <a:cxn ang="0">
                    <a:pos x="55" y="786"/>
                  </a:cxn>
                  <a:cxn ang="0">
                    <a:pos x="31" y="865"/>
                  </a:cxn>
                  <a:cxn ang="0">
                    <a:pos x="31" y="987"/>
                  </a:cxn>
                  <a:cxn ang="0">
                    <a:pos x="220" y="1090"/>
                  </a:cxn>
                  <a:cxn ang="0">
                    <a:pos x="410" y="1015"/>
                  </a:cxn>
                  <a:cxn ang="0">
                    <a:pos x="524" y="904"/>
                  </a:cxn>
                  <a:cxn ang="0">
                    <a:pos x="678" y="585"/>
                  </a:cxn>
                </a:cxnLst>
                <a:rect l="0" t="0" r="r" b="b"/>
                <a:pathLst>
                  <a:path w="678" h="1095">
                    <a:moveTo>
                      <a:pt x="369" y="0"/>
                    </a:moveTo>
                    <a:cubicBezTo>
                      <a:pt x="342" y="37"/>
                      <a:pt x="248" y="157"/>
                      <a:pt x="209" y="222"/>
                    </a:cubicBezTo>
                    <a:cubicBezTo>
                      <a:pt x="170" y="287"/>
                      <a:pt x="147" y="339"/>
                      <a:pt x="134" y="388"/>
                    </a:cubicBezTo>
                    <a:cubicBezTo>
                      <a:pt x="121" y="437"/>
                      <a:pt x="140" y="469"/>
                      <a:pt x="130" y="514"/>
                    </a:cubicBezTo>
                    <a:cubicBezTo>
                      <a:pt x="120" y="559"/>
                      <a:pt x="86" y="611"/>
                      <a:pt x="74" y="656"/>
                    </a:cubicBezTo>
                    <a:cubicBezTo>
                      <a:pt x="62" y="701"/>
                      <a:pt x="62" y="751"/>
                      <a:pt x="55" y="786"/>
                    </a:cubicBezTo>
                    <a:cubicBezTo>
                      <a:pt x="48" y="821"/>
                      <a:pt x="35" y="832"/>
                      <a:pt x="31" y="865"/>
                    </a:cubicBezTo>
                    <a:cubicBezTo>
                      <a:pt x="27" y="898"/>
                      <a:pt x="0" y="950"/>
                      <a:pt x="31" y="987"/>
                    </a:cubicBezTo>
                    <a:cubicBezTo>
                      <a:pt x="62" y="1024"/>
                      <a:pt x="157" y="1085"/>
                      <a:pt x="220" y="1090"/>
                    </a:cubicBezTo>
                    <a:cubicBezTo>
                      <a:pt x="283" y="1095"/>
                      <a:pt x="359" y="1046"/>
                      <a:pt x="410" y="1015"/>
                    </a:cubicBezTo>
                    <a:cubicBezTo>
                      <a:pt x="461" y="984"/>
                      <a:pt x="479" y="976"/>
                      <a:pt x="524" y="904"/>
                    </a:cubicBezTo>
                    <a:cubicBezTo>
                      <a:pt x="569" y="832"/>
                      <a:pt x="623" y="708"/>
                      <a:pt x="678" y="585"/>
                    </a:cubicBezTo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47" name="Freeform 27"/>
              <p:cNvSpPr>
                <a:spLocks noChangeAspect="1"/>
              </p:cNvSpPr>
              <p:nvPr/>
            </p:nvSpPr>
            <p:spPr bwMode="auto">
              <a:xfrm>
                <a:off x="6226" y="9086"/>
                <a:ext cx="773" cy="264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63" y="119"/>
                  </a:cxn>
                  <a:cxn ang="0">
                    <a:pos x="189" y="221"/>
                  </a:cxn>
                  <a:cxn ang="0">
                    <a:pos x="343" y="253"/>
                  </a:cxn>
                  <a:cxn ang="0">
                    <a:pos x="390" y="249"/>
                  </a:cxn>
                  <a:cxn ang="0">
                    <a:pos x="560" y="162"/>
                  </a:cxn>
                  <a:cxn ang="0">
                    <a:pos x="773" y="0"/>
                  </a:cxn>
                </a:cxnLst>
                <a:rect l="0" t="0" r="r" b="b"/>
                <a:pathLst>
                  <a:path w="773" h="264">
                    <a:moveTo>
                      <a:pt x="0" y="12"/>
                    </a:moveTo>
                    <a:cubicBezTo>
                      <a:pt x="16" y="48"/>
                      <a:pt x="32" y="84"/>
                      <a:pt x="63" y="119"/>
                    </a:cubicBezTo>
                    <a:cubicBezTo>
                      <a:pt x="94" y="154"/>
                      <a:pt x="142" y="199"/>
                      <a:pt x="189" y="221"/>
                    </a:cubicBezTo>
                    <a:cubicBezTo>
                      <a:pt x="236" y="243"/>
                      <a:pt x="310" y="248"/>
                      <a:pt x="343" y="253"/>
                    </a:cubicBezTo>
                    <a:cubicBezTo>
                      <a:pt x="376" y="258"/>
                      <a:pt x="354" y="264"/>
                      <a:pt x="390" y="249"/>
                    </a:cubicBezTo>
                    <a:cubicBezTo>
                      <a:pt x="426" y="234"/>
                      <a:pt x="496" y="203"/>
                      <a:pt x="560" y="162"/>
                    </a:cubicBezTo>
                    <a:cubicBezTo>
                      <a:pt x="624" y="121"/>
                      <a:pt x="736" y="30"/>
                      <a:pt x="773" y="0"/>
                    </a:cubicBezTo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48" name="Freeform 28"/>
              <p:cNvSpPr>
                <a:spLocks noChangeAspect="1"/>
              </p:cNvSpPr>
              <p:nvPr/>
            </p:nvSpPr>
            <p:spPr bwMode="auto">
              <a:xfrm>
                <a:off x="6876" y="8893"/>
                <a:ext cx="841" cy="39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134"/>
                  </a:cxn>
                  <a:cxn ang="0">
                    <a:pos x="123" y="193"/>
                  </a:cxn>
                  <a:cxn ang="0">
                    <a:pos x="257" y="237"/>
                  </a:cxn>
                  <a:cxn ang="0">
                    <a:pos x="391" y="300"/>
                  </a:cxn>
                  <a:cxn ang="0">
                    <a:pos x="470" y="351"/>
                  </a:cxn>
                  <a:cxn ang="0">
                    <a:pos x="707" y="391"/>
                  </a:cxn>
                  <a:cxn ang="0">
                    <a:pos x="841" y="375"/>
                  </a:cxn>
                </a:cxnLst>
                <a:rect l="0" t="0" r="r" b="b"/>
                <a:pathLst>
                  <a:path w="841" h="395">
                    <a:moveTo>
                      <a:pt x="0" y="0"/>
                    </a:moveTo>
                    <a:cubicBezTo>
                      <a:pt x="20" y="51"/>
                      <a:pt x="40" y="102"/>
                      <a:pt x="60" y="134"/>
                    </a:cubicBezTo>
                    <a:cubicBezTo>
                      <a:pt x="80" y="166"/>
                      <a:pt x="90" y="176"/>
                      <a:pt x="123" y="193"/>
                    </a:cubicBezTo>
                    <a:cubicBezTo>
                      <a:pt x="156" y="210"/>
                      <a:pt x="212" y="219"/>
                      <a:pt x="257" y="237"/>
                    </a:cubicBezTo>
                    <a:cubicBezTo>
                      <a:pt x="302" y="255"/>
                      <a:pt x="356" y="281"/>
                      <a:pt x="391" y="300"/>
                    </a:cubicBezTo>
                    <a:cubicBezTo>
                      <a:pt x="426" y="319"/>
                      <a:pt x="417" y="336"/>
                      <a:pt x="470" y="351"/>
                    </a:cubicBezTo>
                    <a:cubicBezTo>
                      <a:pt x="523" y="366"/>
                      <a:pt x="645" y="387"/>
                      <a:pt x="707" y="391"/>
                    </a:cubicBezTo>
                    <a:cubicBezTo>
                      <a:pt x="769" y="395"/>
                      <a:pt x="805" y="385"/>
                      <a:pt x="841" y="375"/>
                    </a:cubicBezTo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49" name="Freeform 29"/>
              <p:cNvSpPr>
                <a:spLocks noChangeAspect="1"/>
              </p:cNvSpPr>
              <p:nvPr/>
            </p:nvSpPr>
            <p:spPr bwMode="auto">
              <a:xfrm>
                <a:off x="7559" y="9288"/>
                <a:ext cx="316" cy="131"/>
              </a:xfrm>
              <a:custGeom>
                <a:avLst/>
                <a:gdLst/>
                <a:ahLst/>
                <a:cxnLst>
                  <a:cxn ang="0">
                    <a:pos x="316" y="122"/>
                  </a:cxn>
                  <a:cxn ang="0">
                    <a:pos x="158" y="126"/>
                  </a:cxn>
                  <a:cxn ang="0">
                    <a:pos x="95" y="90"/>
                  </a:cxn>
                  <a:cxn ang="0">
                    <a:pos x="0" y="0"/>
                  </a:cxn>
                </a:cxnLst>
                <a:rect l="0" t="0" r="r" b="b"/>
                <a:pathLst>
                  <a:path w="316" h="131">
                    <a:moveTo>
                      <a:pt x="316" y="122"/>
                    </a:moveTo>
                    <a:cubicBezTo>
                      <a:pt x="290" y="123"/>
                      <a:pt x="195" y="131"/>
                      <a:pt x="158" y="126"/>
                    </a:cubicBezTo>
                    <a:cubicBezTo>
                      <a:pt x="121" y="121"/>
                      <a:pt x="121" y="111"/>
                      <a:pt x="95" y="90"/>
                    </a:cubicBezTo>
                    <a:cubicBezTo>
                      <a:pt x="69" y="69"/>
                      <a:pt x="1" y="15"/>
                      <a:pt x="0" y="0"/>
                    </a:cubicBezTo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8" name="Group 30"/>
            <p:cNvGrpSpPr>
              <a:grpSpLocks noChangeAspect="1"/>
            </p:cNvGrpSpPr>
            <p:nvPr/>
          </p:nvGrpSpPr>
          <p:grpSpPr bwMode="auto">
            <a:xfrm>
              <a:off x="4255889" y="3429000"/>
              <a:ext cx="2204442" cy="1030134"/>
              <a:chOff x="5759" y="10501"/>
              <a:chExt cx="2112" cy="986"/>
            </a:xfrm>
          </p:grpSpPr>
          <p:sp>
            <p:nvSpPr>
              <p:cNvPr id="30751" name="Freeform 31"/>
              <p:cNvSpPr>
                <a:spLocks noChangeAspect="1"/>
              </p:cNvSpPr>
              <p:nvPr/>
            </p:nvSpPr>
            <p:spPr bwMode="auto">
              <a:xfrm>
                <a:off x="6788" y="10664"/>
                <a:ext cx="1083" cy="823"/>
              </a:xfrm>
              <a:custGeom>
                <a:avLst/>
                <a:gdLst/>
                <a:ahLst/>
                <a:cxnLst>
                  <a:cxn ang="0">
                    <a:pos x="38" y="823"/>
                  </a:cxn>
                  <a:cxn ang="0">
                    <a:pos x="1083" y="823"/>
                  </a:cxn>
                  <a:cxn ang="0">
                    <a:pos x="1083" y="55"/>
                  </a:cxn>
                  <a:cxn ang="0">
                    <a:pos x="630" y="49"/>
                  </a:cxn>
                  <a:cxn ang="0">
                    <a:pos x="498" y="52"/>
                  </a:cxn>
                  <a:cxn ang="0">
                    <a:pos x="285" y="37"/>
                  </a:cxn>
                  <a:cxn ang="0">
                    <a:pos x="0" y="0"/>
                  </a:cxn>
                  <a:cxn ang="0">
                    <a:pos x="38" y="823"/>
                  </a:cxn>
                </a:cxnLst>
                <a:rect l="0" t="0" r="r" b="b"/>
                <a:pathLst>
                  <a:path w="1083" h="823">
                    <a:moveTo>
                      <a:pt x="38" y="823"/>
                    </a:moveTo>
                    <a:lnTo>
                      <a:pt x="1083" y="823"/>
                    </a:lnTo>
                    <a:lnTo>
                      <a:pt x="1083" y="55"/>
                    </a:lnTo>
                    <a:lnTo>
                      <a:pt x="630" y="49"/>
                    </a:lnTo>
                    <a:lnTo>
                      <a:pt x="498" y="52"/>
                    </a:lnTo>
                    <a:lnTo>
                      <a:pt x="285" y="37"/>
                    </a:lnTo>
                    <a:lnTo>
                      <a:pt x="0" y="0"/>
                    </a:lnTo>
                    <a:lnTo>
                      <a:pt x="38" y="823"/>
                    </a:lnTo>
                    <a:close/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D8D8D8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52" name="Freeform 32"/>
              <p:cNvSpPr>
                <a:spLocks noChangeAspect="1"/>
              </p:cNvSpPr>
              <p:nvPr/>
            </p:nvSpPr>
            <p:spPr bwMode="auto">
              <a:xfrm>
                <a:off x="5759" y="10501"/>
                <a:ext cx="1067" cy="986"/>
              </a:xfrm>
              <a:custGeom>
                <a:avLst/>
                <a:gdLst/>
                <a:ahLst/>
                <a:cxnLst>
                  <a:cxn ang="0">
                    <a:pos x="1053" y="163"/>
                  </a:cxn>
                  <a:cxn ang="0">
                    <a:pos x="885" y="91"/>
                  </a:cxn>
                  <a:cxn ang="0">
                    <a:pos x="657" y="37"/>
                  </a:cxn>
                  <a:cxn ang="0">
                    <a:pos x="429" y="1"/>
                  </a:cxn>
                  <a:cxn ang="0">
                    <a:pos x="204" y="43"/>
                  </a:cxn>
                  <a:cxn ang="0">
                    <a:pos x="40" y="163"/>
                  </a:cxn>
                  <a:cxn ang="0">
                    <a:pos x="0" y="277"/>
                  </a:cxn>
                  <a:cxn ang="0">
                    <a:pos x="40" y="391"/>
                  </a:cxn>
                  <a:cxn ang="0">
                    <a:pos x="150" y="454"/>
                  </a:cxn>
                  <a:cxn ang="0">
                    <a:pos x="255" y="505"/>
                  </a:cxn>
                  <a:cxn ang="0">
                    <a:pos x="429" y="568"/>
                  </a:cxn>
                  <a:cxn ang="0">
                    <a:pos x="540" y="598"/>
                  </a:cxn>
                  <a:cxn ang="0">
                    <a:pos x="612" y="751"/>
                  </a:cxn>
                  <a:cxn ang="0">
                    <a:pos x="684" y="868"/>
                  </a:cxn>
                  <a:cxn ang="0">
                    <a:pos x="1067" y="986"/>
                  </a:cxn>
                </a:cxnLst>
                <a:rect l="0" t="0" r="r" b="b"/>
                <a:pathLst>
                  <a:path w="1067" h="986">
                    <a:moveTo>
                      <a:pt x="1053" y="163"/>
                    </a:moveTo>
                    <a:cubicBezTo>
                      <a:pt x="1002" y="137"/>
                      <a:pt x="951" y="112"/>
                      <a:pt x="885" y="91"/>
                    </a:cubicBezTo>
                    <a:cubicBezTo>
                      <a:pt x="819" y="70"/>
                      <a:pt x="733" y="52"/>
                      <a:pt x="657" y="37"/>
                    </a:cubicBezTo>
                    <a:cubicBezTo>
                      <a:pt x="581" y="22"/>
                      <a:pt x="504" y="0"/>
                      <a:pt x="429" y="1"/>
                    </a:cubicBezTo>
                    <a:cubicBezTo>
                      <a:pt x="354" y="2"/>
                      <a:pt x="269" y="16"/>
                      <a:pt x="204" y="43"/>
                    </a:cubicBezTo>
                    <a:cubicBezTo>
                      <a:pt x="139" y="70"/>
                      <a:pt x="74" y="124"/>
                      <a:pt x="40" y="163"/>
                    </a:cubicBezTo>
                    <a:cubicBezTo>
                      <a:pt x="6" y="202"/>
                      <a:pt x="0" y="239"/>
                      <a:pt x="0" y="277"/>
                    </a:cubicBezTo>
                    <a:cubicBezTo>
                      <a:pt x="0" y="315"/>
                      <a:pt x="15" y="362"/>
                      <a:pt x="40" y="391"/>
                    </a:cubicBezTo>
                    <a:cubicBezTo>
                      <a:pt x="65" y="420"/>
                      <a:pt x="114" y="435"/>
                      <a:pt x="150" y="454"/>
                    </a:cubicBezTo>
                    <a:cubicBezTo>
                      <a:pt x="186" y="473"/>
                      <a:pt x="209" y="486"/>
                      <a:pt x="255" y="505"/>
                    </a:cubicBezTo>
                    <a:cubicBezTo>
                      <a:pt x="301" y="524"/>
                      <a:pt x="382" y="553"/>
                      <a:pt x="429" y="568"/>
                    </a:cubicBezTo>
                    <a:cubicBezTo>
                      <a:pt x="476" y="583"/>
                      <a:pt x="510" y="568"/>
                      <a:pt x="540" y="598"/>
                    </a:cubicBezTo>
                    <a:cubicBezTo>
                      <a:pt x="570" y="628"/>
                      <a:pt x="588" y="706"/>
                      <a:pt x="612" y="751"/>
                    </a:cubicBezTo>
                    <a:cubicBezTo>
                      <a:pt x="636" y="796"/>
                      <a:pt x="608" y="829"/>
                      <a:pt x="684" y="868"/>
                    </a:cubicBezTo>
                    <a:cubicBezTo>
                      <a:pt x="760" y="907"/>
                      <a:pt x="987" y="962"/>
                      <a:pt x="1067" y="986"/>
                    </a:cubicBezTo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53" name="Freeform 33"/>
              <p:cNvSpPr>
                <a:spLocks noChangeAspect="1"/>
              </p:cNvSpPr>
              <p:nvPr/>
            </p:nvSpPr>
            <p:spPr bwMode="auto">
              <a:xfrm>
                <a:off x="5769" y="10608"/>
                <a:ext cx="393" cy="403"/>
              </a:xfrm>
              <a:custGeom>
                <a:avLst/>
                <a:gdLst/>
                <a:ahLst/>
                <a:cxnLst>
                  <a:cxn ang="0">
                    <a:pos x="335" y="385"/>
                  </a:cxn>
                  <a:cxn ang="0">
                    <a:pos x="369" y="173"/>
                  </a:cxn>
                  <a:cxn ang="0">
                    <a:pos x="192" y="13"/>
                  </a:cxn>
                  <a:cxn ang="0">
                    <a:pos x="30" y="92"/>
                  </a:cxn>
                  <a:cxn ang="0">
                    <a:pos x="11" y="188"/>
                  </a:cxn>
                  <a:cxn ang="0">
                    <a:pos x="61" y="278"/>
                  </a:cxn>
                  <a:cxn ang="0">
                    <a:pos x="335" y="385"/>
                  </a:cxn>
                </a:cxnLst>
                <a:rect l="0" t="0" r="r" b="b"/>
                <a:pathLst>
                  <a:path w="393" h="403">
                    <a:moveTo>
                      <a:pt x="335" y="385"/>
                    </a:moveTo>
                    <a:cubicBezTo>
                      <a:pt x="386" y="368"/>
                      <a:pt x="393" y="235"/>
                      <a:pt x="369" y="173"/>
                    </a:cubicBezTo>
                    <a:cubicBezTo>
                      <a:pt x="345" y="111"/>
                      <a:pt x="248" y="26"/>
                      <a:pt x="192" y="13"/>
                    </a:cubicBezTo>
                    <a:cubicBezTo>
                      <a:pt x="136" y="0"/>
                      <a:pt x="60" y="63"/>
                      <a:pt x="30" y="92"/>
                    </a:cubicBezTo>
                    <a:cubicBezTo>
                      <a:pt x="0" y="121"/>
                      <a:pt x="6" y="157"/>
                      <a:pt x="11" y="188"/>
                    </a:cubicBezTo>
                    <a:cubicBezTo>
                      <a:pt x="16" y="219"/>
                      <a:pt x="7" y="245"/>
                      <a:pt x="61" y="278"/>
                    </a:cubicBezTo>
                    <a:cubicBezTo>
                      <a:pt x="115" y="311"/>
                      <a:pt x="303" y="403"/>
                      <a:pt x="335" y="38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54" name="Freeform 34"/>
              <p:cNvSpPr>
                <a:spLocks noChangeAspect="1"/>
              </p:cNvSpPr>
              <p:nvPr/>
            </p:nvSpPr>
            <p:spPr bwMode="auto">
              <a:xfrm>
                <a:off x="6752" y="10664"/>
                <a:ext cx="1119" cy="49"/>
              </a:xfrm>
              <a:custGeom>
                <a:avLst/>
                <a:gdLst/>
                <a:ahLst/>
                <a:cxnLst>
                  <a:cxn ang="0">
                    <a:pos x="1119" y="48"/>
                  </a:cxn>
                  <a:cxn ang="0">
                    <a:pos x="702" y="45"/>
                  </a:cxn>
                  <a:cxn ang="0">
                    <a:pos x="462" y="42"/>
                  </a:cxn>
                  <a:cxn ang="0">
                    <a:pos x="108" y="3"/>
                  </a:cxn>
                  <a:cxn ang="0">
                    <a:pos x="0" y="24"/>
                  </a:cxn>
                </a:cxnLst>
                <a:rect l="0" t="0" r="r" b="b"/>
                <a:pathLst>
                  <a:path w="1119" h="49">
                    <a:moveTo>
                      <a:pt x="1119" y="48"/>
                    </a:moveTo>
                    <a:cubicBezTo>
                      <a:pt x="1051" y="48"/>
                      <a:pt x="811" y="46"/>
                      <a:pt x="702" y="45"/>
                    </a:cubicBezTo>
                    <a:cubicBezTo>
                      <a:pt x="593" y="44"/>
                      <a:pt x="561" y="49"/>
                      <a:pt x="462" y="42"/>
                    </a:cubicBezTo>
                    <a:cubicBezTo>
                      <a:pt x="363" y="35"/>
                      <a:pt x="185" y="6"/>
                      <a:pt x="108" y="3"/>
                    </a:cubicBezTo>
                    <a:cubicBezTo>
                      <a:pt x="31" y="0"/>
                      <a:pt x="12" y="17"/>
                      <a:pt x="0" y="24"/>
                    </a:cubicBezTo>
                  </a:path>
                </a:pathLst>
              </a:custGeom>
              <a:solidFill>
                <a:srgbClr val="D8D8D8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9" name="Group 56"/>
          <p:cNvGrpSpPr>
            <a:grpSpLocks noChangeAspect="1"/>
          </p:cNvGrpSpPr>
          <p:nvPr/>
        </p:nvGrpSpPr>
        <p:grpSpPr bwMode="auto">
          <a:xfrm>
            <a:off x="3900732" y="2043918"/>
            <a:ext cx="2573220" cy="2417694"/>
            <a:chOff x="5422" y="5188"/>
            <a:chExt cx="2468" cy="2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777" name="Freeform 57"/>
            <p:cNvSpPr>
              <a:spLocks noChangeAspect="1"/>
            </p:cNvSpPr>
            <p:nvPr/>
          </p:nvSpPr>
          <p:spPr bwMode="auto">
            <a:xfrm>
              <a:off x="5637" y="5188"/>
              <a:ext cx="2253" cy="2307"/>
            </a:xfrm>
            <a:custGeom>
              <a:avLst/>
              <a:gdLst/>
              <a:ahLst/>
              <a:cxnLst>
                <a:cxn ang="0">
                  <a:pos x="0" y="2307"/>
                </a:cxn>
                <a:cxn ang="0">
                  <a:pos x="2253" y="2303"/>
                </a:cxn>
                <a:cxn ang="0">
                  <a:pos x="2253" y="0"/>
                </a:cxn>
                <a:cxn ang="0">
                  <a:pos x="1840" y="627"/>
                </a:cxn>
                <a:cxn ang="0">
                  <a:pos x="2022" y="745"/>
                </a:cxn>
                <a:cxn ang="0">
                  <a:pos x="2131" y="1067"/>
                </a:cxn>
                <a:cxn ang="0">
                  <a:pos x="2072" y="1727"/>
                </a:cxn>
                <a:cxn ang="0">
                  <a:pos x="1863" y="2076"/>
                </a:cxn>
                <a:cxn ang="0">
                  <a:pos x="1688" y="2276"/>
                </a:cxn>
                <a:cxn ang="0">
                  <a:pos x="1492" y="2303"/>
                </a:cxn>
                <a:cxn ang="0">
                  <a:pos x="991" y="2303"/>
                </a:cxn>
                <a:cxn ang="0">
                  <a:pos x="46" y="1948"/>
                </a:cxn>
                <a:cxn ang="0">
                  <a:pos x="0" y="2307"/>
                </a:cxn>
              </a:cxnLst>
              <a:rect l="0" t="0" r="r" b="b"/>
              <a:pathLst>
                <a:path w="2253" h="2307">
                  <a:moveTo>
                    <a:pt x="0" y="2307"/>
                  </a:moveTo>
                  <a:lnTo>
                    <a:pt x="2253" y="2303"/>
                  </a:lnTo>
                  <a:lnTo>
                    <a:pt x="2253" y="0"/>
                  </a:lnTo>
                  <a:lnTo>
                    <a:pt x="1840" y="627"/>
                  </a:lnTo>
                  <a:lnTo>
                    <a:pt x="2022" y="745"/>
                  </a:lnTo>
                  <a:lnTo>
                    <a:pt x="2131" y="1067"/>
                  </a:lnTo>
                  <a:lnTo>
                    <a:pt x="2072" y="1727"/>
                  </a:lnTo>
                  <a:lnTo>
                    <a:pt x="1863" y="2076"/>
                  </a:lnTo>
                  <a:lnTo>
                    <a:pt x="1688" y="2276"/>
                  </a:lnTo>
                  <a:lnTo>
                    <a:pt x="1492" y="2303"/>
                  </a:lnTo>
                  <a:lnTo>
                    <a:pt x="991" y="2303"/>
                  </a:lnTo>
                  <a:lnTo>
                    <a:pt x="46" y="1948"/>
                  </a:lnTo>
                  <a:lnTo>
                    <a:pt x="0" y="2307"/>
                  </a:lnTo>
                  <a:close/>
                </a:path>
              </a:pathLst>
            </a:custGeom>
            <a:solidFill>
              <a:srgbClr val="D8D8D8"/>
            </a:solidFill>
            <a:ln w="9525">
              <a:solidFill>
                <a:srgbClr val="D8D8D8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8" name="Freeform 58"/>
            <p:cNvSpPr>
              <a:spLocks noChangeAspect="1"/>
            </p:cNvSpPr>
            <p:nvPr/>
          </p:nvSpPr>
          <p:spPr bwMode="auto">
            <a:xfrm>
              <a:off x="6527" y="5188"/>
              <a:ext cx="1363" cy="790"/>
            </a:xfrm>
            <a:custGeom>
              <a:avLst/>
              <a:gdLst/>
              <a:ahLst/>
              <a:cxnLst>
                <a:cxn ang="0">
                  <a:pos x="1363" y="4"/>
                </a:cxn>
                <a:cxn ang="0">
                  <a:pos x="1055" y="9"/>
                </a:cxn>
                <a:cxn ang="0">
                  <a:pos x="705" y="59"/>
                </a:cxn>
                <a:cxn ang="0">
                  <a:pos x="373" y="231"/>
                </a:cxn>
                <a:cxn ang="0">
                  <a:pos x="78" y="368"/>
                </a:cxn>
                <a:cxn ang="0">
                  <a:pos x="10" y="495"/>
                </a:cxn>
                <a:cxn ang="0">
                  <a:pos x="19" y="617"/>
                </a:cxn>
                <a:cxn ang="0">
                  <a:pos x="101" y="726"/>
                </a:cxn>
                <a:cxn ang="0">
                  <a:pos x="191" y="781"/>
                </a:cxn>
                <a:cxn ang="0">
                  <a:pos x="310" y="781"/>
                </a:cxn>
                <a:cxn ang="0">
                  <a:pos x="500" y="731"/>
                </a:cxn>
                <a:cxn ang="0">
                  <a:pos x="641" y="704"/>
                </a:cxn>
                <a:cxn ang="0">
                  <a:pos x="723" y="704"/>
                </a:cxn>
                <a:cxn ang="0">
                  <a:pos x="855" y="708"/>
                </a:cxn>
                <a:cxn ang="0">
                  <a:pos x="936" y="722"/>
                </a:cxn>
              </a:cxnLst>
              <a:rect l="0" t="0" r="r" b="b"/>
              <a:pathLst>
                <a:path w="1363" h="790">
                  <a:moveTo>
                    <a:pt x="1363" y="4"/>
                  </a:moveTo>
                  <a:cubicBezTo>
                    <a:pt x="1264" y="2"/>
                    <a:pt x="1165" y="0"/>
                    <a:pt x="1055" y="9"/>
                  </a:cubicBezTo>
                  <a:cubicBezTo>
                    <a:pt x="945" y="18"/>
                    <a:pt x="819" y="22"/>
                    <a:pt x="705" y="59"/>
                  </a:cubicBezTo>
                  <a:cubicBezTo>
                    <a:pt x="591" y="96"/>
                    <a:pt x="477" y="180"/>
                    <a:pt x="373" y="231"/>
                  </a:cubicBezTo>
                  <a:cubicBezTo>
                    <a:pt x="269" y="282"/>
                    <a:pt x="139" y="324"/>
                    <a:pt x="78" y="368"/>
                  </a:cubicBezTo>
                  <a:cubicBezTo>
                    <a:pt x="17" y="412"/>
                    <a:pt x="20" y="454"/>
                    <a:pt x="10" y="495"/>
                  </a:cubicBezTo>
                  <a:cubicBezTo>
                    <a:pt x="0" y="536"/>
                    <a:pt x="4" y="579"/>
                    <a:pt x="19" y="617"/>
                  </a:cubicBezTo>
                  <a:cubicBezTo>
                    <a:pt x="34" y="655"/>
                    <a:pt x="72" y="699"/>
                    <a:pt x="101" y="726"/>
                  </a:cubicBezTo>
                  <a:cubicBezTo>
                    <a:pt x="130" y="753"/>
                    <a:pt x="156" y="772"/>
                    <a:pt x="191" y="781"/>
                  </a:cubicBezTo>
                  <a:cubicBezTo>
                    <a:pt x="226" y="790"/>
                    <a:pt x="259" y="789"/>
                    <a:pt x="310" y="781"/>
                  </a:cubicBezTo>
                  <a:cubicBezTo>
                    <a:pt x="361" y="773"/>
                    <a:pt x="445" y="744"/>
                    <a:pt x="500" y="731"/>
                  </a:cubicBezTo>
                  <a:cubicBezTo>
                    <a:pt x="555" y="718"/>
                    <a:pt x="604" y="708"/>
                    <a:pt x="641" y="704"/>
                  </a:cubicBezTo>
                  <a:cubicBezTo>
                    <a:pt x="678" y="700"/>
                    <a:pt x="687" y="703"/>
                    <a:pt x="723" y="704"/>
                  </a:cubicBezTo>
                  <a:cubicBezTo>
                    <a:pt x="759" y="705"/>
                    <a:pt x="819" y="705"/>
                    <a:pt x="855" y="708"/>
                  </a:cubicBezTo>
                  <a:cubicBezTo>
                    <a:pt x="891" y="711"/>
                    <a:pt x="913" y="716"/>
                    <a:pt x="936" y="722"/>
                  </a:cubicBezTo>
                </a:path>
              </a:pathLst>
            </a:custGeom>
            <a:solidFill>
              <a:srgbClr val="D8D8D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79" name="Freeform 59"/>
            <p:cNvSpPr>
              <a:spLocks noChangeAspect="1"/>
            </p:cNvSpPr>
            <p:nvPr/>
          </p:nvSpPr>
          <p:spPr bwMode="auto">
            <a:xfrm>
              <a:off x="7129" y="5465"/>
              <a:ext cx="530" cy="468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7" y="195"/>
                </a:cxn>
                <a:cxn ang="0">
                  <a:pos x="66" y="340"/>
                </a:cxn>
                <a:cxn ang="0">
                  <a:pos x="334" y="440"/>
                </a:cxn>
                <a:cxn ang="0">
                  <a:pos x="530" y="468"/>
                </a:cxn>
              </a:cxnLst>
              <a:rect l="0" t="0" r="r" b="b"/>
              <a:pathLst>
                <a:path w="530" h="468">
                  <a:moveTo>
                    <a:pt x="26" y="0"/>
                  </a:moveTo>
                  <a:cubicBezTo>
                    <a:pt x="13" y="69"/>
                    <a:pt x="0" y="138"/>
                    <a:pt x="7" y="195"/>
                  </a:cubicBezTo>
                  <a:cubicBezTo>
                    <a:pt x="14" y="252"/>
                    <a:pt x="11" y="299"/>
                    <a:pt x="66" y="340"/>
                  </a:cubicBezTo>
                  <a:cubicBezTo>
                    <a:pt x="121" y="381"/>
                    <a:pt x="257" y="419"/>
                    <a:pt x="334" y="440"/>
                  </a:cubicBezTo>
                  <a:cubicBezTo>
                    <a:pt x="411" y="461"/>
                    <a:pt x="470" y="464"/>
                    <a:pt x="530" y="468"/>
                  </a:cubicBezTo>
                </a:path>
              </a:pathLst>
            </a:custGeom>
            <a:solidFill>
              <a:srgbClr val="D8D8D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0" name="Freeform 60"/>
            <p:cNvSpPr>
              <a:spLocks noChangeAspect="1"/>
            </p:cNvSpPr>
            <p:nvPr/>
          </p:nvSpPr>
          <p:spPr bwMode="auto">
            <a:xfrm>
              <a:off x="7644" y="5546"/>
              <a:ext cx="124" cy="709"/>
            </a:xfrm>
            <a:custGeom>
              <a:avLst/>
              <a:gdLst/>
              <a:ahLst/>
              <a:cxnLst>
                <a:cxn ang="0">
                  <a:pos x="106" y="0"/>
                </a:cxn>
                <a:cxn ang="0">
                  <a:pos x="15" y="137"/>
                </a:cxn>
                <a:cxn ang="0">
                  <a:pos x="15" y="387"/>
                </a:cxn>
                <a:cxn ang="0">
                  <a:pos x="38" y="586"/>
                </a:cxn>
                <a:cxn ang="0">
                  <a:pos x="124" y="709"/>
                </a:cxn>
              </a:cxnLst>
              <a:rect l="0" t="0" r="r" b="b"/>
              <a:pathLst>
                <a:path w="124" h="709">
                  <a:moveTo>
                    <a:pt x="106" y="0"/>
                  </a:moveTo>
                  <a:cubicBezTo>
                    <a:pt x="68" y="36"/>
                    <a:pt x="30" y="73"/>
                    <a:pt x="15" y="137"/>
                  </a:cubicBezTo>
                  <a:cubicBezTo>
                    <a:pt x="0" y="201"/>
                    <a:pt x="11" y="312"/>
                    <a:pt x="15" y="387"/>
                  </a:cubicBezTo>
                  <a:cubicBezTo>
                    <a:pt x="19" y="462"/>
                    <a:pt x="20" y="532"/>
                    <a:pt x="38" y="586"/>
                  </a:cubicBezTo>
                  <a:cubicBezTo>
                    <a:pt x="56" y="640"/>
                    <a:pt x="90" y="674"/>
                    <a:pt x="124" y="709"/>
                  </a:cubicBezTo>
                </a:path>
              </a:pathLst>
            </a:custGeom>
            <a:solidFill>
              <a:srgbClr val="D8D8D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1" name="Freeform 61"/>
            <p:cNvSpPr>
              <a:spLocks noChangeAspect="1"/>
            </p:cNvSpPr>
            <p:nvPr/>
          </p:nvSpPr>
          <p:spPr bwMode="auto">
            <a:xfrm>
              <a:off x="7709" y="6223"/>
              <a:ext cx="181" cy="692"/>
            </a:xfrm>
            <a:custGeom>
              <a:avLst/>
              <a:gdLst/>
              <a:ahLst/>
              <a:cxnLst>
                <a:cxn ang="0">
                  <a:pos x="181" y="32"/>
                </a:cxn>
                <a:cxn ang="0">
                  <a:pos x="59" y="32"/>
                </a:cxn>
                <a:cxn ang="0">
                  <a:pos x="9" y="223"/>
                </a:cxn>
                <a:cxn ang="0">
                  <a:pos x="4" y="423"/>
                </a:cxn>
                <a:cxn ang="0">
                  <a:pos x="7" y="692"/>
                </a:cxn>
              </a:cxnLst>
              <a:rect l="0" t="0" r="r" b="b"/>
              <a:pathLst>
                <a:path w="181" h="692">
                  <a:moveTo>
                    <a:pt x="181" y="32"/>
                  </a:moveTo>
                  <a:cubicBezTo>
                    <a:pt x="134" y="16"/>
                    <a:pt x="88" y="0"/>
                    <a:pt x="59" y="32"/>
                  </a:cubicBezTo>
                  <a:cubicBezTo>
                    <a:pt x="30" y="64"/>
                    <a:pt x="18" y="158"/>
                    <a:pt x="9" y="223"/>
                  </a:cubicBezTo>
                  <a:cubicBezTo>
                    <a:pt x="0" y="288"/>
                    <a:pt x="4" y="345"/>
                    <a:pt x="4" y="423"/>
                  </a:cubicBezTo>
                  <a:cubicBezTo>
                    <a:pt x="4" y="501"/>
                    <a:pt x="7" y="636"/>
                    <a:pt x="7" y="692"/>
                  </a:cubicBezTo>
                </a:path>
              </a:pathLst>
            </a:custGeom>
            <a:solidFill>
              <a:srgbClr val="D8D8D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2" name="Freeform 62"/>
            <p:cNvSpPr>
              <a:spLocks noChangeAspect="1"/>
            </p:cNvSpPr>
            <p:nvPr/>
          </p:nvSpPr>
          <p:spPr bwMode="auto">
            <a:xfrm>
              <a:off x="5422" y="6434"/>
              <a:ext cx="1206" cy="1057"/>
            </a:xfrm>
            <a:custGeom>
              <a:avLst/>
              <a:gdLst/>
              <a:ahLst/>
              <a:cxnLst>
                <a:cxn ang="0">
                  <a:pos x="1206" y="1057"/>
                </a:cxn>
                <a:cxn ang="0">
                  <a:pos x="1078" y="939"/>
                </a:cxn>
                <a:cxn ang="0">
                  <a:pos x="906" y="684"/>
                </a:cxn>
                <a:cxn ang="0">
                  <a:pos x="779" y="403"/>
                </a:cxn>
                <a:cxn ang="0">
                  <a:pos x="547" y="148"/>
                </a:cxn>
                <a:cxn ang="0">
                  <a:pos x="320" y="16"/>
                </a:cxn>
                <a:cxn ang="0">
                  <a:pos x="111" y="53"/>
                </a:cxn>
                <a:cxn ang="0">
                  <a:pos x="11" y="235"/>
                </a:cxn>
                <a:cxn ang="0">
                  <a:pos x="43" y="394"/>
                </a:cxn>
                <a:cxn ang="0">
                  <a:pos x="115" y="466"/>
                </a:cxn>
                <a:cxn ang="0">
                  <a:pos x="179" y="662"/>
                </a:cxn>
                <a:cxn ang="0">
                  <a:pos x="202" y="711"/>
                </a:cxn>
              </a:cxnLst>
              <a:rect l="0" t="0" r="r" b="b"/>
              <a:pathLst>
                <a:path w="1206" h="1057">
                  <a:moveTo>
                    <a:pt x="1206" y="1057"/>
                  </a:moveTo>
                  <a:cubicBezTo>
                    <a:pt x="1185" y="1037"/>
                    <a:pt x="1128" y="1001"/>
                    <a:pt x="1078" y="939"/>
                  </a:cubicBezTo>
                  <a:cubicBezTo>
                    <a:pt x="1028" y="877"/>
                    <a:pt x="956" y="773"/>
                    <a:pt x="906" y="684"/>
                  </a:cubicBezTo>
                  <a:cubicBezTo>
                    <a:pt x="856" y="595"/>
                    <a:pt x="839" y="492"/>
                    <a:pt x="779" y="403"/>
                  </a:cubicBezTo>
                  <a:cubicBezTo>
                    <a:pt x="719" y="314"/>
                    <a:pt x="623" y="212"/>
                    <a:pt x="547" y="148"/>
                  </a:cubicBezTo>
                  <a:cubicBezTo>
                    <a:pt x="471" y="84"/>
                    <a:pt x="393" y="32"/>
                    <a:pt x="320" y="16"/>
                  </a:cubicBezTo>
                  <a:cubicBezTo>
                    <a:pt x="247" y="0"/>
                    <a:pt x="162" y="17"/>
                    <a:pt x="111" y="53"/>
                  </a:cubicBezTo>
                  <a:cubicBezTo>
                    <a:pt x="60" y="89"/>
                    <a:pt x="22" y="178"/>
                    <a:pt x="11" y="235"/>
                  </a:cubicBezTo>
                  <a:cubicBezTo>
                    <a:pt x="0" y="292"/>
                    <a:pt x="26" y="356"/>
                    <a:pt x="43" y="394"/>
                  </a:cubicBezTo>
                  <a:cubicBezTo>
                    <a:pt x="60" y="432"/>
                    <a:pt x="92" y="421"/>
                    <a:pt x="115" y="466"/>
                  </a:cubicBezTo>
                  <a:cubicBezTo>
                    <a:pt x="138" y="511"/>
                    <a:pt x="165" y="621"/>
                    <a:pt x="179" y="662"/>
                  </a:cubicBezTo>
                  <a:cubicBezTo>
                    <a:pt x="193" y="703"/>
                    <a:pt x="197" y="707"/>
                    <a:pt x="202" y="711"/>
                  </a:cubicBezTo>
                </a:path>
              </a:pathLst>
            </a:custGeom>
            <a:solidFill>
              <a:srgbClr val="D8D8D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3" name="Freeform 63"/>
            <p:cNvSpPr>
              <a:spLocks noChangeAspect="1"/>
            </p:cNvSpPr>
            <p:nvPr/>
          </p:nvSpPr>
          <p:spPr bwMode="auto">
            <a:xfrm>
              <a:off x="5590" y="7027"/>
              <a:ext cx="143" cy="473"/>
            </a:xfrm>
            <a:custGeom>
              <a:avLst/>
              <a:gdLst/>
              <a:ahLst/>
              <a:cxnLst>
                <a:cxn ang="0">
                  <a:pos x="143" y="0"/>
                </a:cxn>
                <a:cxn ang="0">
                  <a:pos x="34" y="114"/>
                </a:cxn>
                <a:cxn ang="0">
                  <a:pos x="2" y="291"/>
                </a:cxn>
                <a:cxn ang="0">
                  <a:pos x="47" y="473"/>
                </a:cxn>
              </a:cxnLst>
              <a:rect l="0" t="0" r="r" b="b"/>
              <a:pathLst>
                <a:path w="143" h="473">
                  <a:moveTo>
                    <a:pt x="143" y="0"/>
                  </a:moveTo>
                  <a:cubicBezTo>
                    <a:pt x="100" y="33"/>
                    <a:pt x="57" y="66"/>
                    <a:pt x="34" y="114"/>
                  </a:cubicBezTo>
                  <a:cubicBezTo>
                    <a:pt x="11" y="162"/>
                    <a:pt x="0" y="231"/>
                    <a:pt x="2" y="291"/>
                  </a:cubicBezTo>
                  <a:cubicBezTo>
                    <a:pt x="4" y="351"/>
                    <a:pt x="38" y="435"/>
                    <a:pt x="47" y="473"/>
                  </a:cubicBezTo>
                </a:path>
              </a:pathLst>
            </a:custGeom>
            <a:solidFill>
              <a:srgbClr val="D8D8D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4" name="Freeform 64"/>
            <p:cNvSpPr>
              <a:spLocks noChangeAspect="1"/>
            </p:cNvSpPr>
            <p:nvPr/>
          </p:nvSpPr>
          <p:spPr bwMode="auto">
            <a:xfrm>
              <a:off x="5466" y="6510"/>
              <a:ext cx="315" cy="449"/>
            </a:xfrm>
            <a:custGeom>
              <a:avLst/>
              <a:gdLst/>
              <a:ahLst/>
              <a:cxnLst>
                <a:cxn ang="0">
                  <a:pos x="124" y="413"/>
                </a:cxn>
                <a:cxn ang="0">
                  <a:pos x="299" y="136"/>
                </a:cxn>
                <a:cxn ang="0">
                  <a:pos x="221" y="18"/>
                </a:cxn>
                <a:cxn ang="0">
                  <a:pos x="67" y="27"/>
                </a:cxn>
                <a:cxn ang="0">
                  <a:pos x="8" y="140"/>
                </a:cxn>
                <a:cxn ang="0">
                  <a:pos x="17" y="258"/>
                </a:cxn>
                <a:cxn ang="0">
                  <a:pos x="76" y="354"/>
                </a:cxn>
                <a:cxn ang="0">
                  <a:pos x="124" y="413"/>
                </a:cxn>
              </a:cxnLst>
              <a:rect l="0" t="0" r="r" b="b"/>
              <a:pathLst>
                <a:path w="315" h="449">
                  <a:moveTo>
                    <a:pt x="124" y="413"/>
                  </a:moveTo>
                  <a:cubicBezTo>
                    <a:pt x="161" y="377"/>
                    <a:pt x="283" y="202"/>
                    <a:pt x="299" y="136"/>
                  </a:cubicBezTo>
                  <a:cubicBezTo>
                    <a:pt x="315" y="70"/>
                    <a:pt x="260" y="36"/>
                    <a:pt x="221" y="18"/>
                  </a:cubicBezTo>
                  <a:cubicBezTo>
                    <a:pt x="182" y="0"/>
                    <a:pt x="102" y="7"/>
                    <a:pt x="67" y="27"/>
                  </a:cubicBezTo>
                  <a:cubicBezTo>
                    <a:pt x="32" y="47"/>
                    <a:pt x="16" y="102"/>
                    <a:pt x="8" y="140"/>
                  </a:cubicBezTo>
                  <a:cubicBezTo>
                    <a:pt x="0" y="178"/>
                    <a:pt x="6" y="222"/>
                    <a:pt x="17" y="258"/>
                  </a:cubicBezTo>
                  <a:cubicBezTo>
                    <a:pt x="28" y="294"/>
                    <a:pt x="58" y="328"/>
                    <a:pt x="76" y="354"/>
                  </a:cubicBezTo>
                  <a:cubicBezTo>
                    <a:pt x="94" y="380"/>
                    <a:pt x="87" y="449"/>
                    <a:pt x="124" y="41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5" name="Freeform 65"/>
            <p:cNvSpPr>
              <a:spLocks noChangeAspect="1"/>
            </p:cNvSpPr>
            <p:nvPr/>
          </p:nvSpPr>
          <p:spPr bwMode="auto">
            <a:xfrm>
              <a:off x="7325" y="6885"/>
              <a:ext cx="565" cy="580"/>
            </a:xfrm>
            <a:custGeom>
              <a:avLst/>
              <a:gdLst/>
              <a:ahLst/>
              <a:cxnLst>
                <a:cxn ang="0">
                  <a:pos x="565" y="0"/>
                </a:cxn>
                <a:cxn ang="0">
                  <a:pos x="384" y="38"/>
                </a:cxn>
                <a:cxn ang="0">
                  <a:pos x="319" y="115"/>
                </a:cxn>
                <a:cxn ang="0">
                  <a:pos x="170" y="375"/>
                </a:cxn>
                <a:cxn ang="0">
                  <a:pos x="0" y="580"/>
                </a:cxn>
              </a:cxnLst>
              <a:rect l="0" t="0" r="r" b="b"/>
              <a:pathLst>
                <a:path w="565" h="580">
                  <a:moveTo>
                    <a:pt x="565" y="0"/>
                  </a:moveTo>
                  <a:cubicBezTo>
                    <a:pt x="495" y="9"/>
                    <a:pt x="425" y="19"/>
                    <a:pt x="384" y="38"/>
                  </a:cubicBezTo>
                  <a:cubicBezTo>
                    <a:pt x="343" y="57"/>
                    <a:pt x="355" y="59"/>
                    <a:pt x="319" y="115"/>
                  </a:cubicBezTo>
                  <a:cubicBezTo>
                    <a:pt x="283" y="171"/>
                    <a:pt x="223" y="298"/>
                    <a:pt x="170" y="375"/>
                  </a:cubicBezTo>
                  <a:cubicBezTo>
                    <a:pt x="117" y="452"/>
                    <a:pt x="16" y="548"/>
                    <a:pt x="0" y="580"/>
                  </a:cubicBezTo>
                </a:path>
              </a:pathLst>
            </a:custGeom>
            <a:solidFill>
              <a:srgbClr val="D8D8D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86" name="Freeform 66"/>
            <p:cNvSpPr>
              <a:spLocks noChangeAspect="1"/>
            </p:cNvSpPr>
            <p:nvPr/>
          </p:nvSpPr>
          <p:spPr bwMode="auto">
            <a:xfrm>
              <a:off x="6628" y="7464"/>
              <a:ext cx="697" cy="31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431" y="27"/>
                </a:cxn>
                <a:cxn ang="0">
                  <a:pos x="697" y="1"/>
                </a:cxn>
              </a:cxnLst>
              <a:rect l="0" t="0" r="r" b="b"/>
              <a:pathLst>
                <a:path w="697" h="31">
                  <a:moveTo>
                    <a:pt x="0" y="27"/>
                  </a:moveTo>
                  <a:cubicBezTo>
                    <a:pt x="157" y="29"/>
                    <a:pt x="315" y="31"/>
                    <a:pt x="431" y="27"/>
                  </a:cubicBezTo>
                  <a:cubicBezTo>
                    <a:pt x="547" y="23"/>
                    <a:pt x="653" y="0"/>
                    <a:pt x="697" y="1"/>
                  </a:cubicBezTo>
                </a:path>
              </a:pathLst>
            </a:custGeom>
            <a:solidFill>
              <a:srgbClr val="D8D8D8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5" name="Rectangle 104"/>
          <p:cNvSpPr/>
          <p:nvPr/>
        </p:nvSpPr>
        <p:spPr>
          <a:xfrm>
            <a:off x="2752725" y="1590675"/>
            <a:ext cx="3730752" cy="2867025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7"/>
          <p:cNvGrpSpPr/>
          <p:nvPr/>
        </p:nvGrpSpPr>
        <p:grpSpPr>
          <a:xfrm>
            <a:off x="2743884" y="2589467"/>
            <a:ext cx="3730752" cy="1007354"/>
            <a:chOff x="596901" y="4770365"/>
            <a:chExt cx="3730752" cy="1007354"/>
          </a:xfrm>
          <a:effectLst/>
        </p:grpSpPr>
        <p:sp>
          <p:nvSpPr>
            <p:cNvPr id="30789" name="Freeform 69"/>
            <p:cNvSpPr>
              <a:spLocks noChangeAspect="1"/>
            </p:cNvSpPr>
            <p:nvPr/>
          </p:nvSpPr>
          <p:spPr bwMode="auto">
            <a:xfrm>
              <a:off x="596901" y="4770365"/>
              <a:ext cx="3730752" cy="1007354"/>
            </a:xfrm>
            <a:custGeom>
              <a:avLst/>
              <a:gdLst/>
              <a:ahLst/>
              <a:cxnLst>
                <a:cxn ang="0">
                  <a:pos x="0" y="966"/>
                </a:cxn>
                <a:cxn ang="0">
                  <a:pos x="0" y="0"/>
                </a:cxn>
                <a:cxn ang="0">
                  <a:pos x="3486" y="30"/>
                </a:cxn>
                <a:cxn ang="0">
                  <a:pos x="3544" y="36"/>
                </a:cxn>
                <a:cxn ang="0">
                  <a:pos x="3544" y="900"/>
                </a:cxn>
                <a:cxn ang="0">
                  <a:pos x="0" y="966"/>
                </a:cxn>
              </a:cxnLst>
              <a:rect l="0" t="0" r="r" b="b"/>
              <a:pathLst>
                <a:path w="3544" h="966">
                  <a:moveTo>
                    <a:pt x="0" y="966"/>
                  </a:moveTo>
                  <a:lnTo>
                    <a:pt x="0" y="0"/>
                  </a:lnTo>
                  <a:lnTo>
                    <a:pt x="3486" y="30"/>
                  </a:lnTo>
                  <a:lnTo>
                    <a:pt x="3544" y="36"/>
                  </a:lnTo>
                  <a:lnTo>
                    <a:pt x="3544" y="900"/>
                  </a:lnTo>
                  <a:lnTo>
                    <a:pt x="0" y="966"/>
                  </a:lnTo>
                  <a:close/>
                </a:path>
              </a:pathLst>
            </a:custGeom>
            <a:solidFill>
              <a:srgbClr val="A5A5A5"/>
            </a:solidFill>
            <a:ln w="9525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30790" name="Freeform 70"/>
            <p:cNvSpPr>
              <a:spLocks noChangeAspect="1"/>
            </p:cNvSpPr>
            <p:nvPr/>
          </p:nvSpPr>
          <p:spPr bwMode="auto">
            <a:xfrm>
              <a:off x="614632" y="4770365"/>
              <a:ext cx="3696334" cy="16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2" y="150"/>
                </a:cxn>
                <a:cxn ang="0">
                  <a:pos x="3544" y="38"/>
                </a:cxn>
              </a:cxnLst>
              <a:rect l="0" t="0" r="r" b="b"/>
              <a:pathLst>
                <a:path w="3544" h="156">
                  <a:moveTo>
                    <a:pt x="0" y="0"/>
                  </a:moveTo>
                  <a:cubicBezTo>
                    <a:pt x="600" y="72"/>
                    <a:pt x="1201" y="144"/>
                    <a:pt x="1792" y="150"/>
                  </a:cubicBezTo>
                  <a:cubicBezTo>
                    <a:pt x="2383" y="156"/>
                    <a:pt x="3219" y="0"/>
                    <a:pt x="3544" y="38"/>
                  </a:cubicBezTo>
                </a:path>
              </a:pathLst>
            </a:custGeom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30791" name="Freeform 71"/>
            <p:cNvSpPr>
              <a:spLocks noChangeAspect="1"/>
            </p:cNvSpPr>
            <p:nvPr/>
          </p:nvSpPr>
          <p:spPr bwMode="auto">
            <a:xfrm>
              <a:off x="614632" y="5592099"/>
              <a:ext cx="3696334" cy="18562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002" y="34"/>
                </a:cxn>
                <a:cxn ang="0">
                  <a:pos x="1800" y="10"/>
                </a:cxn>
                <a:cxn ang="0">
                  <a:pos x="2502" y="4"/>
                </a:cxn>
                <a:cxn ang="0">
                  <a:pos x="2898" y="34"/>
                </a:cxn>
                <a:cxn ang="0">
                  <a:pos x="3544" y="112"/>
                </a:cxn>
              </a:cxnLst>
              <a:rect l="0" t="0" r="r" b="b"/>
              <a:pathLst>
                <a:path w="3544" h="178">
                  <a:moveTo>
                    <a:pt x="0" y="178"/>
                  </a:moveTo>
                  <a:cubicBezTo>
                    <a:pt x="351" y="120"/>
                    <a:pt x="702" y="62"/>
                    <a:pt x="1002" y="34"/>
                  </a:cubicBezTo>
                  <a:cubicBezTo>
                    <a:pt x="1302" y="6"/>
                    <a:pt x="1550" y="15"/>
                    <a:pt x="1800" y="10"/>
                  </a:cubicBezTo>
                  <a:cubicBezTo>
                    <a:pt x="2050" y="5"/>
                    <a:pt x="2319" y="0"/>
                    <a:pt x="2502" y="4"/>
                  </a:cubicBezTo>
                  <a:cubicBezTo>
                    <a:pt x="2685" y="8"/>
                    <a:pt x="2724" y="16"/>
                    <a:pt x="2898" y="34"/>
                  </a:cubicBezTo>
                  <a:cubicBezTo>
                    <a:pt x="3072" y="52"/>
                    <a:pt x="3436" y="109"/>
                    <a:pt x="3544" y="112"/>
                  </a:cubicBezTo>
                </a:path>
              </a:pathLst>
            </a:custGeom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Intuitive Method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2743884" y="1590675"/>
            <a:ext cx="3739593" cy="2867025"/>
            <a:chOff x="2743884" y="1590675"/>
            <a:chExt cx="3739593" cy="2867025"/>
          </a:xfrm>
        </p:grpSpPr>
        <p:sp>
          <p:nvSpPr>
            <p:cNvPr id="105" name="Rectangle 104"/>
            <p:cNvSpPr/>
            <p:nvPr/>
          </p:nvSpPr>
          <p:spPr>
            <a:xfrm>
              <a:off x="2752725" y="1590675"/>
              <a:ext cx="3730752" cy="2867025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FFFF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9"/>
            <p:cNvSpPr>
              <a:spLocks noChangeAspect="1"/>
            </p:cNvSpPr>
            <p:nvPr/>
          </p:nvSpPr>
          <p:spPr bwMode="auto">
            <a:xfrm>
              <a:off x="2743884" y="2589467"/>
              <a:ext cx="3730752" cy="1007354"/>
            </a:xfrm>
            <a:custGeom>
              <a:avLst/>
              <a:gdLst/>
              <a:ahLst/>
              <a:cxnLst>
                <a:cxn ang="0">
                  <a:pos x="0" y="966"/>
                </a:cxn>
                <a:cxn ang="0">
                  <a:pos x="0" y="0"/>
                </a:cxn>
                <a:cxn ang="0">
                  <a:pos x="3486" y="30"/>
                </a:cxn>
                <a:cxn ang="0">
                  <a:pos x="3544" y="36"/>
                </a:cxn>
                <a:cxn ang="0">
                  <a:pos x="3544" y="900"/>
                </a:cxn>
                <a:cxn ang="0">
                  <a:pos x="0" y="966"/>
                </a:cxn>
              </a:cxnLst>
              <a:rect l="0" t="0" r="r" b="b"/>
              <a:pathLst>
                <a:path w="3544" h="966">
                  <a:moveTo>
                    <a:pt x="0" y="966"/>
                  </a:moveTo>
                  <a:lnTo>
                    <a:pt x="0" y="0"/>
                  </a:lnTo>
                  <a:lnTo>
                    <a:pt x="3486" y="30"/>
                  </a:lnTo>
                  <a:lnTo>
                    <a:pt x="3544" y="36"/>
                  </a:lnTo>
                  <a:lnTo>
                    <a:pt x="3544" y="900"/>
                  </a:lnTo>
                  <a:lnTo>
                    <a:pt x="0" y="966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70"/>
            <p:cNvSpPr>
              <a:spLocks noChangeAspect="1"/>
            </p:cNvSpPr>
            <p:nvPr/>
          </p:nvSpPr>
          <p:spPr bwMode="auto">
            <a:xfrm>
              <a:off x="2761615" y="2589467"/>
              <a:ext cx="3696334" cy="16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2" y="150"/>
                </a:cxn>
                <a:cxn ang="0">
                  <a:pos x="3544" y="38"/>
                </a:cxn>
              </a:cxnLst>
              <a:rect l="0" t="0" r="r" b="b"/>
              <a:pathLst>
                <a:path w="3544" h="156">
                  <a:moveTo>
                    <a:pt x="0" y="0"/>
                  </a:moveTo>
                  <a:cubicBezTo>
                    <a:pt x="600" y="72"/>
                    <a:pt x="1201" y="144"/>
                    <a:pt x="1792" y="150"/>
                  </a:cubicBezTo>
                  <a:cubicBezTo>
                    <a:pt x="2383" y="156"/>
                    <a:pt x="3219" y="0"/>
                    <a:pt x="3544" y="38"/>
                  </a:cubicBezTo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71"/>
            <p:cNvSpPr>
              <a:spLocks noChangeAspect="1"/>
            </p:cNvSpPr>
            <p:nvPr/>
          </p:nvSpPr>
          <p:spPr bwMode="auto">
            <a:xfrm>
              <a:off x="2761615" y="3411201"/>
              <a:ext cx="3696334" cy="18562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002" y="34"/>
                </a:cxn>
                <a:cxn ang="0">
                  <a:pos x="1800" y="10"/>
                </a:cxn>
                <a:cxn ang="0">
                  <a:pos x="2502" y="4"/>
                </a:cxn>
                <a:cxn ang="0">
                  <a:pos x="2898" y="34"/>
                </a:cxn>
                <a:cxn ang="0">
                  <a:pos x="3544" y="112"/>
                </a:cxn>
              </a:cxnLst>
              <a:rect l="0" t="0" r="r" b="b"/>
              <a:pathLst>
                <a:path w="3544" h="178">
                  <a:moveTo>
                    <a:pt x="0" y="178"/>
                  </a:moveTo>
                  <a:cubicBezTo>
                    <a:pt x="351" y="120"/>
                    <a:pt x="702" y="62"/>
                    <a:pt x="1002" y="34"/>
                  </a:cubicBezTo>
                  <a:cubicBezTo>
                    <a:pt x="1302" y="6"/>
                    <a:pt x="1550" y="15"/>
                    <a:pt x="1800" y="10"/>
                  </a:cubicBezTo>
                  <a:cubicBezTo>
                    <a:pt x="2050" y="5"/>
                    <a:pt x="2319" y="0"/>
                    <a:pt x="2502" y="4"/>
                  </a:cubicBezTo>
                  <a:cubicBezTo>
                    <a:pt x="2685" y="8"/>
                    <a:pt x="2724" y="16"/>
                    <a:pt x="2898" y="34"/>
                  </a:cubicBezTo>
                  <a:cubicBezTo>
                    <a:pt x="3072" y="52"/>
                    <a:pt x="3436" y="109"/>
                    <a:pt x="3544" y="112"/>
                  </a:cubicBezTo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74" name="Straight Connector 73"/>
          <p:cNvCxnSpPr/>
          <p:nvPr/>
        </p:nvCxnSpPr>
        <p:spPr>
          <a:xfrm rot="16200000" flipH="1">
            <a:off x="4492398" y="3084512"/>
            <a:ext cx="650878" cy="6353"/>
          </a:xfrm>
          <a:prstGeom prst="line">
            <a:avLst/>
          </a:prstGeom>
          <a:ln w="28575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751" name="AutoShape 7"/>
          <p:cNvCxnSpPr>
            <a:cxnSpLocks noChangeAspect="1" noChangeShapeType="1"/>
          </p:cNvCxnSpPr>
          <p:nvPr/>
        </p:nvCxnSpPr>
        <p:spPr bwMode="auto">
          <a:xfrm>
            <a:off x="3747477" y="2533643"/>
            <a:ext cx="2073565" cy="107708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schemeClr val="tx1"/>
            </a:outerShdw>
          </a:effectLst>
        </p:spPr>
      </p:cxnSp>
      <p:sp>
        <p:nvSpPr>
          <p:cNvPr id="66" name="Rectangle 65"/>
          <p:cNvSpPr/>
          <p:nvPr/>
        </p:nvSpPr>
        <p:spPr>
          <a:xfrm>
            <a:off x="2752726" y="1590674"/>
            <a:ext cx="3730752" cy="2867025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7200000">
                                      <p:cBhvr>
                                        <p:cTn id="6" dur="2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2752726" y="1405611"/>
            <a:ext cx="3730752" cy="3188155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Minimizing Line Integral</a:t>
            </a:r>
          </a:p>
        </p:txBody>
      </p:sp>
      <p:sp>
        <p:nvSpPr>
          <p:cNvPr id="1038" name="AutoShape 14"/>
          <p:cNvSpPr>
            <a:spLocks noChangeAspect="1" noChangeArrowheads="1"/>
          </p:cNvSpPr>
          <p:nvPr/>
        </p:nvSpPr>
        <p:spPr bwMode="auto">
          <a:xfrm>
            <a:off x="2759075" y="2213806"/>
            <a:ext cx="3730752" cy="1621837"/>
          </a:xfrm>
          <a:prstGeom prst="wave">
            <a:avLst>
              <a:gd name="adj1" fmla="val 13005"/>
              <a:gd name="adj2" fmla="val 0"/>
            </a:avLst>
          </a:prstGeom>
          <a:solidFill>
            <a:srgbClr val="D8D8D8"/>
          </a:solidFill>
          <a:ln w="9525">
            <a:solidFill>
              <a:srgbClr val="D8D8D8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3211400" y="1584555"/>
            <a:ext cx="2840848" cy="2840846"/>
            <a:chOff x="3211400" y="1584555"/>
            <a:chExt cx="2840848" cy="2840846"/>
          </a:xfrm>
        </p:grpSpPr>
        <p:cxnSp>
          <p:nvCxnSpPr>
            <p:cNvPr id="1040" name="AutoShape 16"/>
            <p:cNvCxnSpPr>
              <a:cxnSpLocks noChangeShapeType="1"/>
            </p:cNvCxnSpPr>
            <p:nvPr/>
          </p:nvCxnSpPr>
          <p:spPr bwMode="auto">
            <a:xfrm flipH="1">
              <a:off x="4236442" y="1584555"/>
              <a:ext cx="790762" cy="28408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</p:cxnSp>
        <p:cxnSp>
          <p:nvCxnSpPr>
            <p:cNvPr id="1041" name="AutoShape 17"/>
            <p:cNvCxnSpPr>
              <a:cxnSpLocks noChangeShapeType="1"/>
            </p:cNvCxnSpPr>
            <p:nvPr/>
          </p:nvCxnSpPr>
          <p:spPr bwMode="auto">
            <a:xfrm rot="9600000" flipH="1">
              <a:off x="4236442" y="1584555"/>
              <a:ext cx="790762" cy="28408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2" name="AutoShape 18"/>
            <p:cNvCxnSpPr>
              <a:cxnSpLocks noChangeShapeType="1"/>
            </p:cNvCxnSpPr>
            <p:nvPr/>
          </p:nvCxnSpPr>
          <p:spPr bwMode="auto">
            <a:xfrm rot="8400000" flipH="1">
              <a:off x="4236442" y="1584555"/>
              <a:ext cx="790762" cy="28408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3" name="AutoShape 19"/>
            <p:cNvCxnSpPr>
              <a:cxnSpLocks noChangeShapeType="1"/>
            </p:cNvCxnSpPr>
            <p:nvPr/>
          </p:nvCxnSpPr>
          <p:spPr bwMode="auto">
            <a:xfrm rot="7200000" flipH="1">
              <a:off x="4236443" y="1584554"/>
              <a:ext cx="790762" cy="2840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4" name="AutoShape 20"/>
            <p:cNvCxnSpPr>
              <a:cxnSpLocks noChangeShapeType="1"/>
            </p:cNvCxnSpPr>
            <p:nvPr/>
          </p:nvCxnSpPr>
          <p:spPr bwMode="auto">
            <a:xfrm rot="6000000" flipH="1">
              <a:off x="4236443" y="1584554"/>
              <a:ext cx="790762" cy="2840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5" name="AutoShape 21"/>
            <p:cNvCxnSpPr>
              <a:cxnSpLocks noChangeShapeType="1"/>
            </p:cNvCxnSpPr>
            <p:nvPr/>
          </p:nvCxnSpPr>
          <p:spPr bwMode="auto">
            <a:xfrm rot="3600000" flipH="1">
              <a:off x="4236443" y="1584554"/>
              <a:ext cx="790762" cy="2840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6" name="AutoShape 22"/>
            <p:cNvCxnSpPr>
              <a:cxnSpLocks noChangeShapeType="1"/>
            </p:cNvCxnSpPr>
            <p:nvPr/>
          </p:nvCxnSpPr>
          <p:spPr bwMode="auto">
            <a:xfrm rot="2400000" flipH="1">
              <a:off x="4236442" y="1584555"/>
              <a:ext cx="790762" cy="28408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7" name="AutoShape 23"/>
            <p:cNvCxnSpPr>
              <a:cxnSpLocks noChangeShapeType="1"/>
            </p:cNvCxnSpPr>
            <p:nvPr/>
          </p:nvCxnSpPr>
          <p:spPr bwMode="auto">
            <a:xfrm rot="1200000" flipH="1">
              <a:off x="4236442" y="1584555"/>
              <a:ext cx="790762" cy="28408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8" name="AutoShape 24"/>
            <p:cNvCxnSpPr>
              <a:cxnSpLocks noChangeShapeType="1"/>
            </p:cNvCxnSpPr>
            <p:nvPr/>
          </p:nvCxnSpPr>
          <p:spPr bwMode="auto">
            <a:xfrm rot="4800000" flipH="1">
              <a:off x="4236443" y="1584554"/>
              <a:ext cx="790762" cy="2840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cxnSp>
        <p:nvCxnSpPr>
          <p:cNvPr id="1049" name="AutoShape 25"/>
          <p:cNvCxnSpPr>
            <a:cxnSpLocks noChangeShapeType="1"/>
          </p:cNvCxnSpPr>
          <p:nvPr/>
        </p:nvCxnSpPr>
        <p:spPr bwMode="auto">
          <a:xfrm flipH="1">
            <a:off x="4470196" y="2471135"/>
            <a:ext cx="309566" cy="1105592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</p:cxnSp>
      <p:sp>
        <p:nvSpPr>
          <p:cNvPr id="66" name="Rectangle 65"/>
          <p:cNvSpPr/>
          <p:nvPr/>
        </p:nvSpPr>
        <p:spPr>
          <a:xfrm>
            <a:off x="2752726" y="1405611"/>
            <a:ext cx="3730752" cy="3188155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2752726" y="1405611"/>
            <a:ext cx="3730752" cy="3188155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Minimizing Line Integral</a:t>
            </a:r>
          </a:p>
        </p:txBody>
      </p:sp>
      <p:sp>
        <p:nvSpPr>
          <p:cNvPr id="1038" name="AutoShape 14"/>
          <p:cNvSpPr>
            <a:spLocks noChangeAspect="1" noChangeArrowheads="1"/>
          </p:cNvSpPr>
          <p:nvPr/>
        </p:nvSpPr>
        <p:spPr bwMode="auto">
          <a:xfrm>
            <a:off x="2759075" y="2213806"/>
            <a:ext cx="3730752" cy="1621837"/>
          </a:xfrm>
          <a:prstGeom prst="wave">
            <a:avLst>
              <a:gd name="adj1" fmla="val 13005"/>
              <a:gd name="adj2" fmla="val 0"/>
            </a:avLst>
          </a:prstGeom>
          <a:solidFill>
            <a:srgbClr val="D8D8D8"/>
          </a:solidFill>
          <a:ln w="9525">
            <a:solidFill>
              <a:srgbClr val="D8D8D8"/>
            </a:solidFill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40"/>
          <p:cNvGrpSpPr/>
          <p:nvPr/>
        </p:nvGrpSpPr>
        <p:grpSpPr>
          <a:xfrm>
            <a:off x="3211400" y="1584555"/>
            <a:ext cx="2840848" cy="2840846"/>
            <a:chOff x="3211400" y="1584555"/>
            <a:chExt cx="2840848" cy="2840846"/>
          </a:xfrm>
        </p:grpSpPr>
        <p:cxnSp>
          <p:nvCxnSpPr>
            <p:cNvPr id="1040" name="AutoShape 16"/>
            <p:cNvCxnSpPr>
              <a:cxnSpLocks noChangeShapeType="1"/>
            </p:cNvCxnSpPr>
            <p:nvPr/>
          </p:nvCxnSpPr>
          <p:spPr bwMode="auto">
            <a:xfrm flipH="1">
              <a:off x="4236442" y="1584555"/>
              <a:ext cx="790762" cy="28408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</p:cxnSp>
        <p:cxnSp>
          <p:nvCxnSpPr>
            <p:cNvPr id="1041" name="AutoShape 17"/>
            <p:cNvCxnSpPr>
              <a:cxnSpLocks noChangeShapeType="1"/>
            </p:cNvCxnSpPr>
            <p:nvPr/>
          </p:nvCxnSpPr>
          <p:spPr bwMode="auto">
            <a:xfrm rot="9600000" flipH="1">
              <a:off x="4236442" y="1584555"/>
              <a:ext cx="790762" cy="28408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2" name="AutoShape 18"/>
            <p:cNvCxnSpPr>
              <a:cxnSpLocks noChangeShapeType="1"/>
            </p:cNvCxnSpPr>
            <p:nvPr/>
          </p:nvCxnSpPr>
          <p:spPr bwMode="auto">
            <a:xfrm rot="8400000" flipH="1">
              <a:off x="4236442" y="1584555"/>
              <a:ext cx="790762" cy="28408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3" name="AutoShape 19"/>
            <p:cNvCxnSpPr>
              <a:cxnSpLocks noChangeShapeType="1"/>
            </p:cNvCxnSpPr>
            <p:nvPr/>
          </p:nvCxnSpPr>
          <p:spPr bwMode="auto">
            <a:xfrm rot="7200000" flipH="1">
              <a:off x="4236443" y="1584554"/>
              <a:ext cx="790762" cy="2840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4" name="AutoShape 20"/>
            <p:cNvCxnSpPr>
              <a:cxnSpLocks noChangeShapeType="1"/>
            </p:cNvCxnSpPr>
            <p:nvPr/>
          </p:nvCxnSpPr>
          <p:spPr bwMode="auto">
            <a:xfrm rot="6000000" flipH="1">
              <a:off x="4236443" y="1584554"/>
              <a:ext cx="790762" cy="2840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5" name="AutoShape 21"/>
            <p:cNvCxnSpPr>
              <a:cxnSpLocks noChangeShapeType="1"/>
            </p:cNvCxnSpPr>
            <p:nvPr/>
          </p:nvCxnSpPr>
          <p:spPr bwMode="auto">
            <a:xfrm rot="3600000" flipH="1">
              <a:off x="4236443" y="1584554"/>
              <a:ext cx="790762" cy="2840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6" name="AutoShape 22"/>
            <p:cNvCxnSpPr>
              <a:cxnSpLocks noChangeShapeType="1"/>
            </p:cNvCxnSpPr>
            <p:nvPr/>
          </p:nvCxnSpPr>
          <p:spPr bwMode="auto">
            <a:xfrm rot="2400000" flipH="1">
              <a:off x="4236442" y="1584555"/>
              <a:ext cx="790762" cy="28408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7" name="AutoShape 23"/>
            <p:cNvCxnSpPr>
              <a:cxnSpLocks noChangeShapeType="1"/>
            </p:cNvCxnSpPr>
            <p:nvPr/>
          </p:nvCxnSpPr>
          <p:spPr bwMode="auto">
            <a:xfrm rot="1200000" flipH="1">
              <a:off x="4236442" y="1584555"/>
              <a:ext cx="790762" cy="284084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48" name="AutoShape 24"/>
            <p:cNvCxnSpPr>
              <a:cxnSpLocks noChangeShapeType="1"/>
            </p:cNvCxnSpPr>
            <p:nvPr/>
          </p:nvCxnSpPr>
          <p:spPr bwMode="auto">
            <a:xfrm rot="4800000" flipH="1">
              <a:off x="4236443" y="1584554"/>
              <a:ext cx="790762" cy="2840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cxnSp>
        <p:nvCxnSpPr>
          <p:cNvPr id="1049" name="AutoShape 25"/>
          <p:cNvCxnSpPr>
            <a:cxnSpLocks noChangeShapeType="1"/>
          </p:cNvCxnSpPr>
          <p:nvPr/>
        </p:nvCxnSpPr>
        <p:spPr bwMode="auto">
          <a:xfrm flipH="1">
            <a:off x="4470196" y="2471135"/>
            <a:ext cx="309566" cy="1105592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</p:cxnSp>
      <p:sp>
        <p:nvSpPr>
          <p:cNvPr id="66" name="Rectangle 65"/>
          <p:cNvSpPr/>
          <p:nvPr/>
        </p:nvSpPr>
        <p:spPr>
          <a:xfrm>
            <a:off x="2752726" y="1405611"/>
            <a:ext cx="3730752" cy="3188155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2730499" y="4827813"/>
          <a:ext cx="3787141" cy="1159329"/>
        </p:xfrm>
        <a:graphic>
          <a:graphicData uri="http://schemas.openxmlformats.org/presentationml/2006/ole">
            <p:oleObj spid="_x0000_s27650" name="Equation" r:id="rId4" imgW="1244520" imgH="380880" progId="Equation.3">
              <p:embed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752722" y="1405607"/>
            <a:ext cx="3730752" cy="3188155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blurred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52634" y="1684880"/>
            <a:ext cx="3730752" cy="2721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Minimizing Line Integral</a:t>
            </a:r>
          </a:p>
        </p:txBody>
      </p:sp>
      <p:cxnSp>
        <p:nvCxnSpPr>
          <p:cNvPr id="1040" name="AutoShape 16"/>
          <p:cNvCxnSpPr>
            <a:cxnSpLocks noChangeShapeType="1"/>
          </p:cNvCxnSpPr>
          <p:nvPr/>
        </p:nvCxnSpPr>
        <p:spPr bwMode="auto">
          <a:xfrm flipH="1">
            <a:off x="4236442" y="1584555"/>
            <a:ext cx="790762" cy="284084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med" len="med"/>
            <a:tailEnd type="none" w="med" len="med"/>
          </a:ln>
        </p:spPr>
      </p:cxnSp>
      <p:cxnSp>
        <p:nvCxnSpPr>
          <p:cNvPr id="1041" name="AutoShape 17"/>
          <p:cNvCxnSpPr>
            <a:cxnSpLocks noChangeShapeType="1"/>
          </p:cNvCxnSpPr>
          <p:nvPr/>
        </p:nvCxnSpPr>
        <p:spPr bwMode="auto">
          <a:xfrm rot="9600000" flipH="1">
            <a:off x="4236442" y="1584555"/>
            <a:ext cx="790762" cy="284084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2" name="AutoShape 18"/>
          <p:cNvCxnSpPr>
            <a:cxnSpLocks noChangeShapeType="1"/>
          </p:cNvCxnSpPr>
          <p:nvPr/>
        </p:nvCxnSpPr>
        <p:spPr bwMode="auto">
          <a:xfrm rot="8400000" flipH="1">
            <a:off x="4236442" y="1584555"/>
            <a:ext cx="790762" cy="284084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3" name="AutoShape 19"/>
          <p:cNvCxnSpPr>
            <a:cxnSpLocks noChangeShapeType="1"/>
          </p:cNvCxnSpPr>
          <p:nvPr/>
        </p:nvCxnSpPr>
        <p:spPr bwMode="auto">
          <a:xfrm rot="7200000" flipH="1">
            <a:off x="4236443" y="1584554"/>
            <a:ext cx="790762" cy="284084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4" name="AutoShape 20"/>
          <p:cNvCxnSpPr>
            <a:cxnSpLocks noChangeShapeType="1"/>
          </p:cNvCxnSpPr>
          <p:nvPr/>
        </p:nvCxnSpPr>
        <p:spPr bwMode="auto">
          <a:xfrm rot="6000000" flipH="1">
            <a:off x="4236443" y="1584554"/>
            <a:ext cx="790762" cy="284084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5" name="AutoShape 21"/>
          <p:cNvCxnSpPr>
            <a:cxnSpLocks noChangeShapeType="1"/>
          </p:cNvCxnSpPr>
          <p:nvPr/>
        </p:nvCxnSpPr>
        <p:spPr bwMode="auto">
          <a:xfrm rot="3600000" flipH="1">
            <a:off x="4236443" y="1584554"/>
            <a:ext cx="790762" cy="284084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6" name="AutoShape 22"/>
          <p:cNvCxnSpPr>
            <a:cxnSpLocks noChangeShapeType="1"/>
          </p:cNvCxnSpPr>
          <p:nvPr/>
        </p:nvCxnSpPr>
        <p:spPr bwMode="auto">
          <a:xfrm rot="2400000" flipH="1">
            <a:off x="4236442" y="1584555"/>
            <a:ext cx="790762" cy="284084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7" name="AutoShape 23"/>
          <p:cNvCxnSpPr>
            <a:cxnSpLocks noChangeShapeType="1"/>
          </p:cNvCxnSpPr>
          <p:nvPr/>
        </p:nvCxnSpPr>
        <p:spPr bwMode="auto">
          <a:xfrm rot="1200000" flipH="1">
            <a:off x="4236442" y="1584555"/>
            <a:ext cx="790762" cy="284084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8" name="AutoShape 24"/>
          <p:cNvCxnSpPr>
            <a:cxnSpLocks noChangeShapeType="1"/>
          </p:cNvCxnSpPr>
          <p:nvPr/>
        </p:nvCxnSpPr>
        <p:spPr bwMode="auto">
          <a:xfrm rot="4800000" flipH="1">
            <a:off x="4236443" y="1584554"/>
            <a:ext cx="790762" cy="284084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sp>
        <p:nvSpPr>
          <p:cNvPr id="66" name="Rectangle 65"/>
          <p:cNvSpPr/>
          <p:nvPr/>
        </p:nvSpPr>
        <p:spPr>
          <a:xfrm>
            <a:off x="2752726" y="1405611"/>
            <a:ext cx="3730752" cy="3188155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2730500" y="4827588"/>
          <a:ext cx="3787775" cy="1158875"/>
        </p:xfrm>
        <a:graphic>
          <a:graphicData uri="http://schemas.openxmlformats.org/presentationml/2006/ole">
            <p:oleObj spid="_x0000_s7169" name="Equation" r:id="rId5" imgW="1244520" imgH="380880" progId="Equation.3">
              <p:embed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752722" y="1405607"/>
            <a:ext cx="3730752" cy="3188155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blurred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52634" y="1684880"/>
            <a:ext cx="3730752" cy="2721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Minimizing Line Integral</a:t>
            </a:r>
          </a:p>
        </p:txBody>
      </p:sp>
      <p:cxnSp>
        <p:nvCxnSpPr>
          <p:cNvPr id="1040" name="AutoShape 16"/>
          <p:cNvCxnSpPr>
            <a:cxnSpLocks noChangeShapeType="1"/>
          </p:cNvCxnSpPr>
          <p:nvPr/>
        </p:nvCxnSpPr>
        <p:spPr bwMode="auto">
          <a:xfrm flipH="1">
            <a:off x="4236442" y="1584555"/>
            <a:ext cx="790762" cy="284084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 type="oval" w="med" len="med"/>
            <a:tailEnd type="oval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cxnSp>
      <p:cxnSp>
        <p:nvCxnSpPr>
          <p:cNvPr id="1041" name="AutoShape 17"/>
          <p:cNvCxnSpPr>
            <a:cxnSpLocks noChangeShapeType="1"/>
          </p:cNvCxnSpPr>
          <p:nvPr/>
        </p:nvCxnSpPr>
        <p:spPr bwMode="auto">
          <a:xfrm rot="9600000" flipH="1">
            <a:off x="4236442" y="1584555"/>
            <a:ext cx="790762" cy="284084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2" name="AutoShape 18"/>
          <p:cNvCxnSpPr>
            <a:cxnSpLocks noChangeShapeType="1"/>
          </p:cNvCxnSpPr>
          <p:nvPr/>
        </p:nvCxnSpPr>
        <p:spPr bwMode="auto">
          <a:xfrm rot="8400000" flipH="1">
            <a:off x="4236442" y="1584555"/>
            <a:ext cx="790762" cy="284084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3" name="AutoShape 19"/>
          <p:cNvCxnSpPr>
            <a:cxnSpLocks noChangeShapeType="1"/>
          </p:cNvCxnSpPr>
          <p:nvPr/>
        </p:nvCxnSpPr>
        <p:spPr bwMode="auto">
          <a:xfrm rot="7200000" flipH="1">
            <a:off x="4236443" y="1584554"/>
            <a:ext cx="790762" cy="284084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4" name="AutoShape 20"/>
          <p:cNvCxnSpPr>
            <a:cxnSpLocks noChangeShapeType="1"/>
          </p:cNvCxnSpPr>
          <p:nvPr/>
        </p:nvCxnSpPr>
        <p:spPr bwMode="auto">
          <a:xfrm rot="6000000" flipH="1">
            <a:off x="4236443" y="1584554"/>
            <a:ext cx="790762" cy="284084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5" name="AutoShape 21"/>
          <p:cNvCxnSpPr>
            <a:cxnSpLocks noChangeShapeType="1"/>
          </p:cNvCxnSpPr>
          <p:nvPr/>
        </p:nvCxnSpPr>
        <p:spPr bwMode="auto">
          <a:xfrm rot="3600000" flipH="1">
            <a:off x="4236443" y="1584554"/>
            <a:ext cx="790762" cy="284084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6" name="AutoShape 22"/>
          <p:cNvCxnSpPr>
            <a:cxnSpLocks noChangeShapeType="1"/>
          </p:cNvCxnSpPr>
          <p:nvPr/>
        </p:nvCxnSpPr>
        <p:spPr bwMode="auto">
          <a:xfrm rot="2400000" flipH="1">
            <a:off x="4236442" y="1584555"/>
            <a:ext cx="790762" cy="284084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7" name="AutoShape 23"/>
          <p:cNvCxnSpPr>
            <a:cxnSpLocks noChangeShapeType="1"/>
          </p:cNvCxnSpPr>
          <p:nvPr/>
        </p:nvCxnSpPr>
        <p:spPr bwMode="auto">
          <a:xfrm rot="1200000" flipH="1">
            <a:off x="4236442" y="1584555"/>
            <a:ext cx="790762" cy="2840846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1048" name="AutoShape 24"/>
          <p:cNvCxnSpPr>
            <a:cxnSpLocks noChangeShapeType="1"/>
          </p:cNvCxnSpPr>
          <p:nvPr/>
        </p:nvCxnSpPr>
        <p:spPr bwMode="auto">
          <a:xfrm rot="4800000" flipH="1">
            <a:off x="4236443" y="1584554"/>
            <a:ext cx="790762" cy="2840848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</p:cxnSp>
      <p:sp>
        <p:nvSpPr>
          <p:cNvPr id="66" name="Rectangle 65"/>
          <p:cNvSpPr/>
          <p:nvPr/>
        </p:nvSpPr>
        <p:spPr>
          <a:xfrm>
            <a:off x="2752726" y="1405611"/>
            <a:ext cx="3730752" cy="3188155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2730500" y="4827588"/>
          <a:ext cx="3787775" cy="1158875"/>
        </p:xfrm>
        <a:graphic>
          <a:graphicData uri="http://schemas.openxmlformats.org/presentationml/2006/ole">
            <p:oleObj spid="_x0000_s28674" name="Equation" r:id="rId5" imgW="1244520" imgH="380880" progId="Equation.3">
              <p:embed/>
            </p:oleObj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Minimizing Line Integral</a:t>
            </a:r>
          </a:p>
        </p:txBody>
      </p:sp>
      <p:pic>
        <p:nvPicPr>
          <p:cNvPr id="15" name="Picture 14" descr="Artificial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6547" y="1351280"/>
            <a:ext cx="5970905" cy="4155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MRI Data</a:t>
            </a:r>
          </a:p>
        </p:txBody>
      </p:sp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0294" y="1494472"/>
            <a:ext cx="5963920" cy="38690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385808" y="1871618"/>
            <a:ext cx="2198370" cy="2669540"/>
            <a:chOff x="6031" y="1818"/>
            <a:chExt cx="3462" cy="42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027" name="AutoShape 3"/>
            <p:cNvCxnSpPr>
              <a:cxnSpLocks noChangeShapeType="1"/>
            </p:cNvCxnSpPr>
            <p:nvPr/>
          </p:nvCxnSpPr>
          <p:spPr bwMode="auto">
            <a:xfrm flipV="1">
              <a:off x="8001" y="5410"/>
              <a:ext cx="706" cy="612"/>
            </a:xfrm>
            <a:prstGeom prst="curvedConnector3">
              <a:avLst>
                <a:gd name="adj1" fmla="val 50000"/>
              </a:avLst>
            </a:prstGeom>
            <a:noFill/>
            <a:ln w="19050">
              <a:solidFill>
                <a:srgbClr val="548DD4"/>
              </a:solidFill>
              <a:round/>
              <a:headEnd/>
              <a:tailEnd type="triangle" w="med" len="med"/>
            </a:ln>
          </p:spPr>
        </p:cxnSp>
        <p:cxnSp>
          <p:nvCxnSpPr>
            <p:cNvPr id="1028" name="AutoShape 4"/>
            <p:cNvCxnSpPr>
              <a:cxnSpLocks noChangeShapeType="1"/>
            </p:cNvCxnSpPr>
            <p:nvPr/>
          </p:nvCxnSpPr>
          <p:spPr bwMode="auto">
            <a:xfrm flipV="1">
              <a:off x="7158" y="3685"/>
              <a:ext cx="1549" cy="747"/>
            </a:xfrm>
            <a:prstGeom prst="curvedConnector3">
              <a:avLst>
                <a:gd name="adj1" fmla="val 49968"/>
              </a:avLst>
            </a:prstGeom>
            <a:noFill/>
            <a:ln w="19050">
              <a:solidFill>
                <a:srgbClr val="548DD4"/>
              </a:solidFill>
              <a:round/>
              <a:headEnd/>
              <a:tailEnd type="triangle" w="med" len="med"/>
            </a:ln>
          </p:spPr>
        </p:cxnSp>
        <p:cxnSp>
          <p:nvCxnSpPr>
            <p:cNvPr id="1029" name="AutoShape 5"/>
            <p:cNvCxnSpPr>
              <a:cxnSpLocks noChangeShapeType="1"/>
            </p:cNvCxnSpPr>
            <p:nvPr/>
          </p:nvCxnSpPr>
          <p:spPr bwMode="auto">
            <a:xfrm flipV="1">
              <a:off x="6031" y="2055"/>
              <a:ext cx="2676" cy="217"/>
            </a:xfrm>
            <a:prstGeom prst="curvedConnector3">
              <a:avLst>
                <a:gd name="adj1" fmla="val 50000"/>
              </a:avLst>
            </a:prstGeom>
            <a:noFill/>
            <a:ln w="19050">
              <a:solidFill>
                <a:srgbClr val="548DD4"/>
              </a:solidFill>
              <a:round/>
              <a:headEnd/>
              <a:tailEnd type="triangle" w="med" len="med"/>
            </a:ln>
          </p:spPr>
        </p:cxnSp>
        <p:sp>
          <p:nvSpPr>
            <p:cNvPr id="1030" name="Text Box 6"/>
            <p:cNvSpPr txBox="1">
              <a:spLocks noChangeArrowheads="1"/>
            </p:cNvSpPr>
            <p:nvPr/>
          </p:nvSpPr>
          <p:spPr bwMode="auto">
            <a:xfrm>
              <a:off x="8688" y="1818"/>
              <a:ext cx="788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latin typeface="Calibri" pitchFamily="34" charset="0"/>
                  <a:ea typeface="Arial" pitchFamily="34" charset="0"/>
                  <a:cs typeface="Arial" pitchFamily="34" charset="0"/>
                </a:rPr>
                <a:t>CSF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1" name="Text Box 7"/>
            <p:cNvSpPr txBox="1">
              <a:spLocks noChangeArrowheads="1"/>
            </p:cNvSpPr>
            <p:nvPr/>
          </p:nvSpPr>
          <p:spPr bwMode="auto">
            <a:xfrm>
              <a:off x="8705" y="3434"/>
              <a:ext cx="788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latin typeface="Calibri" pitchFamily="34" charset="0"/>
                  <a:ea typeface="Arial" pitchFamily="34" charset="0"/>
                  <a:cs typeface="Arial" pitchFamily="34" charset="0"/>
                </a:rPr>
                <a:t>GM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2" name="Text Box 8"/>
            <p:cNvSpPr txBox="1">
              <a:spLocks noChangeArrowheads="1"/>
            </p:cNvSpPr>
            <p:nvPr/>
          </p:nvSpPr>
          <p:spPr bwMode="auto">
            <a:xfrm>
              <a:off x="8688" y="5137"/>
              <a:ext cx="788" cy="3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latin typeface="Calibri" pitchFamily="34" charset="0"/>
                  <a:ea typeface="Arial" pitchFamily="34" charset="0"/>
                  <a:cs typeface="Arial" pitchFamily="34" charset="0"/>
                </a:rPr>
                <a:t>WM</a:t>
              </a: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Stopping Conditions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3816266" y="1799999"/>
            <a:ext cx="905616" cy="3983093"/>
            <a:chOff x="3816266" y="1799999"/>
            <a:chExt cx="905616" cy="39830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9699" name="Freeform 3"/>
            <p:cNvSpPr>
              <a:spLocks/>
            </p:cNvSpPr>
            <p:nvPr/>
          </p:nvSpPr>
          <p:spPr bwMode="auto">
            <a:xfrm>
              <a:off x="3816266" y="1817689"/>
              <a:ext cx="905616" cy="3965403"/>
            </a:xfrm>
            <a:custGeom>
              <a:avLst/>
              <a:gdLst/>
              <a:ahLst/>
              <a:cxnLst>
                <a:cxn ang="0">
                  <a:pos x="51" y="0"/>
                </a:cxn>
                <a:cxn ang="0">
                  <a:pos x="11" y="1089"/>
                </a:cxn>
                <a:cxn ang="0">
                  <a:pos x="51" y="2027"/>
                </a:cxn>
                <a:cxn ang="0">
                  <a:pos x="316" y="2661"/>
                </a:cxn>
                <a:cxn ang="0">
                  <a:pos x="569" y="2200"/>
                </a:cxn>
                <a:cxn ang="0">
                  <a:pos x="587" y="1699"/>
                </a:cxn>
                <a:cxn ang="0">
                  <a:pos x="581" y="801"/>
                </a:cxn>
                <a:cxn ang="0">
                  <a:pos x="587" y="0"/>
                </a:cxn>
              </a:cxnLst>
              <a:rect l="0" t="0" r="r" b="b"/>
              <a:pathLst>
                <a:path w="614" h="2690">
                  <a:moveTo>
                    <a:pt x="51" y="0"/>
                  </a:moveTo>
                  <a:cubicBezTo>
                    <a:pt x="31" y="375"/>
                    <a:pt x="11" y="751"/>
                    <a:pt x="11" y="1089"/>
                  </a:cubicBezTo>
                  <a:cubicBezTo>
                    <a:pt x="11" y="1427"/>
                    <a:pt x="0" y="1765"/>
                    <a:pt x="51" y="2027"/>
                  </a:cubicBezTo>
                  <a:cubicBezTo>
                    <a:pt x="102" y="2289"/>
                    <a:pt x="230" y="2632"/>
                    <a:pt x="316" y="2661"/>
                  </a:cubicBezTo>
                  <a:cubicBezTo>
                    <a:pt x="402" y="2690"/>
                    <a:pt x="524" y="2360"/>
                    <a:pt x="569" y="2200"/>
                  </a:cubicBezTo>
                  <a:cubicBezTo>
                    <a:pt x="614" y="2040"/>
                    <a:pt x="585" y="1932"/>
                    <a:pt x="587" y="1699"/>
                  </a:cubicBezTo>
                  <a:cubicBezTo>
                    <a:pt x="589" y="1466"/>
                    <a:pt x="581" y="1084"/>
                    <a:pt x="581" y="801"/>
                  </a:cubicBezTo>
                  <a:cubicBezTo>
                    <a:pt x="581" y="518"/>
                    <a:pt x="584" y="259"/>
                    <a:pt x="587" y="0"/>
                  </a:cubicBezTo>
                </a:path>
              </a:pathLst>
            </a:custGeom>
            <a:solidFill>
              <a:srgbClr val="D8D8D8"/>
            </a:solidFill>
            <a:ln w="9525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700" name="Freeform 4"/>
            <p:cNvSpPr>
              <a:spLocks/>
            </p:cNvSpPr>
            <p:nvPr/>
          </p:nvSpPr>
          <p:spPr bwMode="auto">
            <a:xfrm>
              <a:off x="4146654" y="1799999"/>
              <a:ext cx="305313" cy="361161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1" y="397"/>
                </a:cxn>
                <a:cxn ang="0">
                  <a:pos x="0" y="1163"/>
                </a:cxn>
                <a:cxn ang="0">
                  <a:pos x="11" y="1728"/>
                </a:cxn>
                <a:cxn ang="0">
                  <a:pos x="46" y="2206"/>
                </a:cxn>
                <a:cxn ang="0">
                  <a:pos x="92" y="2436"/>
                </a:cxn>
                <a:cxn ang="0">
                  <a:pos x="184" y="2125"/>
                </a:cxn>
                <a:cxn ang="0">
                  <a:pos x="190" y="1716"/>
                </a:cxn>
                <a:cxn ang="0">
                  <a:pos x="201" y="1296"/>
                </a:cxn>
                <a:cxn ang="0">
                  <a:pos x="196" y="824"/>
                </a:cxn>
                <a:cxn ang="0">
                  <a:pos x="196" y="455"/>
                </a:cxn>
                <a:cxn ang="0">
                  <a:pos x="201" y="109"/>
                </a:cxn>
                <a:cxn ang="0">
                  <a:pos x="207" y="0"/>
                </a:cxn>
              </a:cxnLst>
              <a:rect l="0" t="0" r="r" b="b"/>
              <a:pathLst>
                <a:path w="207" h="2450">
                  <a:moveTo>
                    <a:pt x="6" y="0"/>
                  </a:moveTo>
                  <a:cubicBezTo>
                    <a:pt x="9" y="101"/>
                    <a:pt x="12" y="203"/>
                    <a:pt x="11" y="397"/>
                  </a:cubicBezTo>
                  <a:cubicBezTo>
                    <a:pt x="10" y="591"/>
                    <a:pt x="0" y="941"/>
                    <a:pt x="0" y="1163"/>
                  </a:cubicBezTo>
                  <a:cubicBezTo>
                    <a:pt x="0" y="1385"/>
                    <a:pt x="3" y="1554"/>
                    <a:pt x="11" y="1728"/>
                  </a:cubicBezTo>
                  <a:cubicBezTo>
                    <a:pt x="19" y="1902"/>
                    <a:pt x="32" y="2088"/>
                    <a:pt x="46" y="2206"/>
                  </a:cubicBezTo>
                  <a:cubicBezTo>
                    <a:pt x="60" y="2324"/>
                    <a:pt x="69" y="2450"/>
                    <a:pt x="92" y="2436"/>
                  </a:cubicBezTo>
                  <a:cubicBezTo>
                    <a:pt x="115" y="2422"/>
                    <a:pt x="168" y="2245"/>
                    <a:pt x="184" y="2125"/>
                  </a:cubicBezTo>
                  <a:cubicBezTo>
                    <a:pt x="200" y="2005"/>
                    <a:pt x="187" y="1854"/>
                    <a:pt x="190" y="1716"/>
                  </a:cubicBezTo>
                  <a:cubicBezTo>
                    <a:pt x="193" y="1578"/>
                    <a:pt x="200" y="1445"/>
                    <a:pt x="201" y="1296"/>
                  </a:cubicBezTo>
                  <a:cubicBezTo>
                    <a:pt x="202" y="1147"/>
                    <a:pt x="197" y="964"/>
                    <a:pt x="196" y="824"/>
                  </a:cubicBezTo>
                  <a:cubicBezTo>
                    <a:pt x="195" y="684"/>
                    <a:pt x="195" y="574"/>
                    <a:pt x="196" y="455"/>
                  </a:cubicBezTo>
                  <a:cubicBezTo>
                    <a:pt x="197" y="336"/>
                    <a:pt x="199" y="185"/>
                    <a:pt x="201" y="109"/>
                  </a:cubicBezTo>
                  <a:cubicBezTo>
                    <a:pt x="203" y="33"/>
                    <a:pt x="205" y="16"/>
                    <a:pt x="207" y="0"/>
                  </a:cubicBezTo>
                </a:path>
              </a:pathLst>
            </a:custGeom>
            <a:ln w="9525">
              <a:solidFill>
                <a:schemeClr val="accent5">
                  <a:lumMod val="20000"/>
                  <a:lumOff val="8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564789" y="2469253"/>
            <a:ext cx="1997073" cy="1987124"/>
            <a:chOff x="3564789" y="2469253"/>
            <a:chExt cx="1997073" cy="1987124"/>
          </a:xfrm>
        </p:grpSpPr>
        <p:cxnSp>
          <p:nvCxnSpPr>
            <p:cNvPr id="29701" name="AutoShape 5"/>
            <p:cNvCxnSpPr>
              <a:cxnSpLocks noChangeAspect="1" noChangeShapeType="1"/>
            </p:cNvCxnSpPr>
            <p:nvPr/>
          </p:nvCxnSpPr>
          <p:spPr bwMode="auto">
            <a:xfrm flipH="1">
              <a:off x="4291198" y="2469253"/>
              <a:ext cx="553104" cy="19871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</p:cxnSp>
        <p:cxnSp>
          <p:nvCxnSpPr>
            <p:cNvPr id="29702" name="AutoShape 6"/>
            <p:cNvCxnSpPr>
              <a:cxnSpLocks noChangeAspect="1" noChangeShapeType="1"/>
            </p:cNvCxnSpPr>
            <p:nvPr/>
          </p:nvCxnSpPr>
          <p:spPr bwMode="auto">
            <a:xfrm rot="9600000" flipH="1">
              <a:off x="4291198" y="2469253"/>
              <a:ext cx="553104" cy="19871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9703" name="AutoShape 7"/>
            <p:cNvCxnSpPr>
              <a:cxnSpLocks noChangeAspect="1" noChangeShapeType="1"/>
            </p:cNvCxnSpPr>
            <p:nvPr/>
          </p:nvCxnSpPr>
          <p:spPr bwMode="auto">
            <a:xfrm rot="8400000" flipH="1">
              <a:off x="4291198" y="2469253"/>
              <a:ext cx="553104" cy="19871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9704" name="AutoShape 8"/>
            <p:cNvCxnSpPr>
              <a:cxnSpLocks noChangeAspect="1" noChangeShapeType="1"/>
            </p:cNvCxnSpPr>
            <p:nvPr/>
          </p:nvCxnSpPr>
          <p:spPr bwMode="auto">
            <a:xfrm rot="7200000" flipH="1">
              <a:off x="4291351" y="2468703"/>
              <a:ext cx="552798" cy="19882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9705" name="AutoShape 9"/>
            <p:cNvCxnSpPr>
              <a:cxnSpLocks noChangeAspect="1" noChangeShapeType="1"/>
            </p:cNvCxnSpPr>
            <p:nvPr/>
          </p:nvCxnSpPr>
          <p:spPr bwMode="auto">
            <a:xfrm rot="6000000" flipH="1">
              <a:off x="4282502" y="2468703"/>
              <a:ext cx="552798" cy="19882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9706" name="AutoShape 10"/>
            <p:cNvCxnSpPr>
              <a:cxnSpLocks noChangeAspect="1" noChangeShapeType="1"/>
            </p:cNvCxnSpPr>
            <p:nvPr/>
          </p:nvCxnSpPr>
          <p:spPr bwMode="auto">
            <a:xfrm rot="3600000" flipH="1">
              <a:off x="4291351" y="2468703"/>
              <a:ext cx="552798" cy="19882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9707" name="AutoShape 11"/>
            <p:cNvCxnSpPr>
              <a:cxnSpLocks noChangeAspect="1" noChangeShapeType="1"/>
            </p:cNvCxnSpPr>
            <p:nvPr/>
          </p:nvCxnSpPr>
          <p:spPr bwMode="auto">
            <a:xfrm rot="2400000" flipH="1">
              <a:off x="4291198" y="2469253"/>
              <a:ext cx="553104" cy="19871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9708" name="AutoShape 12"/>
            <p:cNvCxnSpPr>
              <a:cxnSpLocks noChangeAspect="1" noChangeShapeType="1"/>
            </p:cNvCxnSpPr>
            <p:nvPr/>
          </p:nvCxnSpPr>
          <p:spPr bwMode="auto">
            <a:xfrm rot="1200000" flipH="1">
              <a:off x="4291198" y="2469253"/>
              <a:ext cx="553104" cy="19871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29709" name="AutoShape 13"/>
            <p:cNvCxnSpPr>
              <a:cxnSpLocks noChangeAspect="1" noChangeShapeType="1"/>
            </p:cNvCxnSpPr>
            <p:nvPr/>
          </p:nvCxnSpPr>
          <p:spPr bwMode="auto">
            <a:xfrm rot="4800000" flipH="1">
              <a:off x="4291351" y="2468703"/>
              <a:ext cx="552798" cy="19882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  <p:sp>
        <p:nvSpPr>
          <p:cNvPr id="25" name="Rectangle 24"/>
          <p:cNvSpPr/>
          <p:nvPr/>
        </p:nvSpPr>
        <p:spPr>
          <a:xfrm>
            <a:off x="3352800" y="1600200"/>
            <a:ext cx="2438400" cy="434340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3827631" y="2525266"/>
            <a:ext cx="328697" cy="1777933"/>
            <a:chOff x="3826893" y="2523939"/>
            <a:chExt cx="328697" cy="1777933"/>
          </a:xfrm>
        </p:grpSpPr>
        <p:cxnSp>
          <p:nvCxnSpPr>
            <p:cNvPr id="29" name="AutoShape 7"/>
            <p:cNvCxnSpPr>
              <a:cxnSpLocks noChangeAspect="1" noChangeShapeType="1"/>
            </p:cNvCxnSpPr>
            <p:nvPr/>
          </p:nvCxnSpPr>
          <p:spPr bwMode="auto">
            <a:xfrm rot="16200000" flipV="1">
              <a:off x="4132173" y="2532720"/>
              <a:ext cx="32197" cy="14636"/>
            </a:xfrm>
            <a:prstGeom prst="straightConnector1">
              <a:avLst/>
            </a:prstGeom>
            <a:noFill/>
            <a:ln w="28575" cap="rnd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30" name="AutoShape 8"/>
            <p:cNvCxnSpPr>
              <a:cxnSpLocks noChangeAspect="1" noChangeShapeType="1"/>
            </p:cNvCxnSpPr>
            <p:nvPr/>
          </p:nvCxnSpPr>
          <p:spPr bwMode="auto">
            <a:xfrm rot="16200000" flipV="1">
              <a:off x="3842184" y="2729234"/>
              <a:ext cx="305677" cy="299992"/>
            </a:xfrm>
            <a:prstGeom prst="straightConnector1">
              <a:avLst/>
            </a:prstGeom>
            <a:noFill/>
            <a:ln w="28575" cap="rnd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31" name="AutoShape 9"/>
            <p:cNvCxnSpPr>
              <a:cxnSpLocks noChangeAspect="1" noChangeShapeType="1"/>
            </p:cNvCxnSpPr>
            <p:nvPr/>
          </p:nvCxnSpPr>
          <p:spPr bwMode="auto">
            <a:xfrm rot="10800000">
              <a:off x="3833075" y="3116027"/>
              <a:ext cx="309564" cy="147905"/>
            </a:xfrm>
            <a:prstGeom prst="straightConnector1">
              <a:avLst/>
            </a:prstGeom>
            <a:noFill/>
            <a:ln w="28575" cap="rnd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32" name="AutoShape 10"/>
            <p:cNvCxnSpPr>
              <a:cxnSpLocks noChangeAspect="1" noChangeShapeType="1"/>
            </p:cNvCxnSpPr>
            <p:nvPr/>
          </p:nvCxnSpPr>
          <p:spPr bwMode="auto">
            <a:xfrm rot="10800000" flipV="1">
              <a:off x="3826893" y="3572210"/>
              <a:ext cx="316707" cy="81682"/>
            </a:xfrm>
            <a:prstGeom prst="straightConnector1">
              <a:avLst/>
            </a:prstGeom>
            <a:noFill/>
            <a:ln w="28575" cap="rnd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33" name="AutoShape 11"/>
            <p:cNvCxnSpPr>
              <a:cxnSpLocks noChangeAspect="1" noChangeShapeType="1"/>
            </p:cNvCxnSpPr>
            <p:nvPr/>
          </p:nvCxnSpPr>
          <p:spPr bwMode="auto">
            <a:xfrm rot="10800000" flipV="1">
              <a:off x="3830694" y="3752032"/>
              <a:ext cx="315389" cy="216321"/>
            </a:xfrm>
            <a:prstGeom prst="straightConnector1">
              <a:avLst/>
            </a:prstGeom>
            <a:noFill/>
            <a:ln w="28575" cap="rnd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34" name="AutoShape 12"/>
            <p:cNvCxnSpPr>
              <a:cxnSpLocks noChangeAspect="1" noChangeShapeType="1"/>
            </p:cNvCxnSpPr>
            <p:nvPr/>
          </p:nvCxnSpPr>
          <p:spPr bwMode="auto">
            <a:xfrm rot="5400000">
              <a:off x="3932066" y="4085536"/>
              <a:ext cx="252328" cy="180344"/>
            </a:xfrm>
            <a:prstGeom prst="straightConnector1">
              <a:avLst/>
            </a:prstGeom>
            <a:noFill/>
            <a:ln w="28575" cap="rnd">
              <a:solidFill>
                <a:srgbClr val="FF0000"/>
              </a:solidFill>
              <a:round/>
              <a:headEnd/>
              <a:tailEnd/>
            </a:ln>
          </p:spPr>
        </p:cxnSp>
        <p:cxnSp>
          <p:nvCxnSpPr>
            <p:cNvPr id="35" name="AutoShape 13"/>
            <p:cNvCxnSpPr>
              <a:cxnSpLocks noChangeAspect="1" noChangeShapeType="1"/>
            </p:cNvCxnSpPr>
            <p:nvPr/>
          </p:nvCxnSpPr>
          <p:spPr bwMode="auto">
            <a:xfrm rot="10800000">
              <a:off x="3828312" y="3391124"/>
              <a:ext cx="314518" cy="30495"/>
            </a:xfrm>
            <a:prstGeom prst="straightConnector1">
              <a:avLst/>
            </a:prstGeom>
            <a:noFill/>
            <a:ln w="28575" cap="rnd">
              <a:solidFill>
                <a:srgbClr val="FF0000"/>
              </a:solidFill>
              <a:round/>
              <a:headEnd/>
              <a:tailEnd/>
            </a:ln>
          </p:spPr>
        </p:cxnSp>
      </p:grpSp>
      <p:grpSp>
        <p:nvGrpSpPr>
          <p:cNvPr id="54" name="Group 53"/>
          <p:cNvGrpSpPr/>
          <p:nvPr/>
        </p:nvGrpSpPr>
        <p:grpSpPr>
          <a:xfrm>
            <a:off x="4291199" y="2469253"/>
            <a:ext cx="553104" cy="1987124"/>
            <a:chOff x="4291198" y="2469253"/>
            <a:chExt cx="553104" cy="1987124"/>
          </a:xfrm>
        </p:grpSpPr>
        <p:cxnSp>
          <p:nvCxnSpPr>
            <p:cNvPr id="55" name="AutoShape 5"/>
            <p:cNvCxnSpPr>
              <a:cxnSpLocks noChangeAspect="1" noChangeShapeType="1"/>
            </p:cNvCxnSpPr>
            <p:nvPr/>
          </p:nvCxnSpPr>
          <p:spPr bwMode="auto">
            <a:xfrm rot="5400000">
              <a:off x="4129632" y="3379244"/>
              <a:ext cx="856412" cy="238377"/>
            </a:xfrm>
            <a:prstGeom prst="straightConnector1">
              <a:avLst/>
            </a:prstGeom>
            <a:noFill/>
            <a:ln w="28575" cap="rnd">
              <a:solidFill>
                <a:srgbClr val="00B050"/>
              </a:solidFill>
              <a:round/>
              <a:headEnd type="none" w="sm" len="sm"/>
              <a:tailEnd type="none" w="sm" len="sm"/>
            </a:ln>
          </p:spPr>
        </p:cxnSp>
        <p:cxnSp>
          <p:nvCxnSpPr>
            <p:cNvPr id="56" name="AutoShape 6"/>
            <p:cNvCxnSpPr>
              <a:cxnSpLocks noChangeAspect="1" noChangeShapeType="1"/>
            </p:cNvCxnSpPr>
            <p:nvPr/>
          </p:nvCxnSpPr>
          <p:spPr bwMode="auto">
            <a:xfrm rot="9600000" flipH="1">
              <a:off x="4291198" y="2469253"/>
              <a:ext cx="553104" cy="1987124"/>
            </a:xfrm>
            <a:prstGeom prst="straightConnector1">
              <a:avLst/>
            </a:prstGeom>
            <a:noFill/>
            <a:ln w="28575" cap="rnd">
              <a:solidFill>
                <a:srgbClr val="00B050"/>
              </a:solidFill>
              <a:round/>
              <a:headEnd/>
              <a:tailEnd/>
            </a:ln>
          </p:spPr>
        </p:cxnSp>
        <p:cxnSp>
          <p:nvCxnSpPr>
            <p:cNvPr id="57" name="AutoShape 7"/>
            <p:cNvCxnSpPr>
              <a:cxnSpLocks noChangeAspect="1" noChangeShapeType="1"/>
            </p:cNvCxnSpPr>
            <p:nvPr/>
          </p:nvCxnSpPr>
          <p:spPr bwMode="auto">
            <a:xfrm rot="16200000" flipV="1">
              <a:off x="4290742" y="3325791"/>
              <a:ext cx="541297" cy="246065"/>
            </a:xfrm>
            <a:prstGeom prst="straightConnector1">
              <a:avLst/>
            </a:prstGeom>
            <a:noFill/>
            <a:ln w="28575" cap="rnd">
              <a:solidFill>
                <a:srgbClr val="00B050"/>
              </a:solidFill>
              <a:round/>
              <a:headEnd/>
              <a:tailEnd/>
            </a:ln>
          </p:spPr>
        </p:cxnSp>
        <p:cxnSp>
          <p:nvCxnSpPr>
            <p:cNvPr id="58" name="AutoShape 8"/>
            <p:cNvCxnSpPr>
              <a:cxnSpLocks noChangeAspect="1" noChangeShapeType="1"/>
            </p:cNvCxnSpPr>
            <p:nvPr/>
          </p:nvCxnSpPr>
          <p:spPr bwMode="auto">
            <a:xfrm rot="16200000" flipV="1">
              <a:off x="4433661" y="3330850"/>
              <a:ext cx="248601" cy="243977"/>
            </a:xfrm>
            <a:prstGeom prst="straightConnector1">
              <a:avLst/>
            </a:prstGeom>
            <a:noFill/>
            <a:ln w="28575" cap="rnd">
              <a:solidFill>
                <a:srgbClr val="00B050"/>
              </a:solidFill>
              <a:round/>
              <a:headEnd/>
              <a:tailEnd/>
            </a:ln>
          </p:spPr>
        </p:cxnSp>
        <p:cxnSp>
          <p:nvCxnSpPr>
            <p:cNvPr id="59" name="AutoShape 9"/>
            <p:cNvCxnSpPr>
              <a:cxnSpLocks noChangeAspect="1" noChangeShapeType="1"/>
            </p:cNvCxnSpPr>
            <p:nvPr/>
          </p:nvCxnSpPr>
          <p:spPr bwMode="auto">
            <a:xfrm rot="10800000">
              <a:off x="4434966" y="3403601"/>
              <a:ext cx="246392" cy="117723"/>
            </a:xfrm>
            <a:prstGeom prst="straightConnector1">
              <a:avLst/>
            </a:prstGeom>
            <a:noFill/>
            <a:ln w="28575" cap="rnd">
              <a:solidFill>
                <a:srgbClr val="00B050"/>
              </a:solidFill>
              <a:round/>
              <a:headEnd/>
              <a:tailEnd/>
            </a:ln>
          </p:spPr>
        </p:cxnSp>
        <p:cxnSp>
          <p:nvCxnSpPr>
            <p:cNvPr id="60" name="AutoShape 10"/>
            <p:cNvCxnSpPr>
              <a:cxnSpLocks noChangeAspect="1" noChangeShapeType="1"/>
            </p:cNvCxnSpPr>
            <p:nvPr/>
          </p:nvCxnSpPr>
          <p:spPr bwMode="auto">
            <a:xfrm rot="10800000" flipV="1">
              <a:off x="4437284" y="3434696"/>
              <a:ext cx="239491" cy="61768"/>
            </a:xfrm>
            <a:prstGeom prst="straightConnector1">
              <a:avLst/>
            </a:prstGeom>
            <a:noFill/>
            <a:ln w="28575" cap="rnd">
              <a:solidFill>
                <a:srgbClr val="00B050"/>
              </a:solidFill>
              <a:round/>
              <a:headEnd/>
              <a:tailEnd/>
            </a:ln>
          </p:spPr>
        </p:cxnSp>
        <p:cxnSp>
          <p:nvCxnSpPr>
            <p:cNvPr id="61" name="AutoShape 11"/>
            <p:cNvCxnSpPr>
              <a:cxnSpLocks noChangeAspect="1" noChangeShapeType="1"/>
            </p:cNvCxnSpPr>
            <p:nvPr/>
          </p:nvCxnSpPr>
          <p:spPr bwMode="auto">
            <a:xfrm rot="10800000" flipV="1">
              <a:off x="4441825" y="3387894"/>
              <a:ext cx="235157" cy="161291"/>
            </a:xfrm>
            <a:prstGeom prst="straightConnector1">
              <a:avLst/>
            </a:prstGeom>
            <a:noFill/>
            <a:ln w="28575" cap="rnd">
              <a:solidFill>
                <a:srgbClr val="00B050"/>
              </a:solidFill>
              <a:round/>
              <a:headEnd/>
              <a:tailEnd/>
            </a:ln>
          </p:spPr>
        </p:cxnSp>
        <p:cxnSp>
          <p:nvCxnSpPr>
            <p:cNvPr id="62" name="AutoShape 12"/>
            <p:cNvCxnSpPr>
              <a:cxnSpLocks noChangeAspect="1" noChangeShapeType="1"/>
            </p:cNvCxnSpPr>
            <p:nvPr/>
          </p:nvCxnSpPr>
          <p:spPr bwMode="auto">
            <a:xfrm rot="5400000">
              <a:off x="4394358" y="3353694"/>
              <a:ext cx="332779" cy="237845"/>
            </a:xfrm>
            <a:prstGeom prst="straightConnector1">
              <a:avLst/>
            </a:prstGeom>
            <a:noFill/>
            <a:ln w="28575" cap="rnd">
              <a:solidFill>
                <a:srgbClr val="00B050"/>
              </a:solidFill>
              <a:round/>
              <a:headEnd/>
              <a:tailEnd/>
            </a:ln>
          </p:spPr>
        </p:cxnSp>
        <p:cxnSp>
          <p:nvCxnSpPr>
            <p:cNvPr id="63" name="AutoShape 13"/>
            <p:cNvCxnSpPr>
              <a:cxnSpLocks noChangeAspect="1" noChangeShapeType="1"/>
            </p:cNvCxnSpPr>
            <p:nvPr/>
          </p:nvCxnSpPr>
          <p:spPr bwMode="auto">
            <a:xfrm rot="10800000">
              <a:off x="4444999" y="3450916"/>
              <a:ext cx="234996" cy="22785"/>
            </a:xfrm>
            <a:prstGeom prst="straightConnector1">
              <a:avLst/>
            </a:prstGeom>
            <a:noFill/>
            <a:ln w="28575" cap="rnd">
              <a:solidFill>
                <a:srgbClr val="00B050"/>
              </a:solidFill>
              <a:round/>
              <a:headEnd/>
              <a:tailEnd/>
            </a:ln>
          </p:spPr>
        </p:cxnSp>
      </p:grpSp>
      <p:grpSp>
        <p:nvGrpSpPr>
          <p:cNvPr id="84" name="Group 22"/>
          <p:cNvGrpSpPr/>
          <p:nvPr/>
        </p:nvGrpSpPr>
        <p:grpSpPr>
          <a:xfrm>
            <a:off x="4291197" y="2469254"/>
            <a:ext cx="553104" cy="1987124"/>
            <a:chOff x="4291198" y="2469253"/>
            <a:chExt cx="553104" cy="1987124"/>
          </a:xfrm>
        </p:grpSpPr>
        <p:cxnSp>
          <p:nvCxnSpPr>
            <p:cNvPr id="85" name="AutoShape 5"/>
            <p:cNvCxnSpPr>
              <a:cxnSpLocks noChangeAspect="1" noChangeShapeType="1"/>
            </p:cNvCxnSpPr>
            <p:nvPr/>
          </p:nvCxnSpPr>
          <p:spPr bwMode="auto">
            <a:xfrm rot="5400000">
              <a:off x="3845789" y="3208539"/>
              <a:ext cx="1471474" cy="40957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none" w="sm" len="sm"/>
            </a:ln>
          </p:spPr>
        </p:cxnSp>
        <p:cxnSp>
          <p:nvCxnSpPr>
            <p:cNvPr id="86" name="AutoShape 6"/>
            <p:cNvCxnSpPr>
              <a:cxnSpLocks noChangeAspect="1" noChangeShapeType="1"/>
            </p:cNvCxnSpPr>
            <p:nvPr/>
          </p:nvCxnSpPr>
          <p:spPr bwMode="auto">
            <a:xfrm rot="9600000" flipH="1">
              <a:off x="4291198" y="2469253"/>
              <a:ext cx="553104" cy="198712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7" name="AutoShape 7"/>
            <p:cNvCxnSpPr>
              <a:cxnSpLocks noChangeAspect="1" noChangeShapeType="1"/>
            </p:cNvCxnSpPr>
            <p:nvPr/>
          </p:nvCxnSpPr>
          <p:spPr bwMode="auto">
            <a:xfrm rot="16200000" flipV="1">
              <a:off x="4127922" y="3250937"/>
              <a:ext cx="865975" cy="39365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8" name="AutoShape 8"/>
            <p:cNvCxnSpPr>
              <a:cxnSpLocks noChangeAspect="1" noChangeShapeType="1"/>
            </p:cNvCxnSpPr>
            <p:nvPr/>
          </p:nvCxnSpPr>
          <p:spPr bwMode="auto">
            <a:xfrm rot="16200000" flipV="1">
              <a:off x="4357030" y="3255875"/>
              <a:ext cx="414085" cy="406383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89" name="AutoShape 9"/>
            <p:cNvCxnSpPr>
              <a:cxnSpLocks noChangeAspect="1" noChangeShapeType="1"/>
            </p:cNvCxnSpPr>
            <p:nvPr/>
          </p:nvCxnSpPr>
          <p:spPr bwMode="auto">
            <a:xfrm rot="10800000">
              <a:off x="4368866" y="3372017"/>
              <a:ext cx="408331" cy="19509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0" name="AutoShape 10"/>
            <p:cNvCxnSpPr>
              <a:cxnSpLocks noChangeAspect="1" noChangeShapeType="1"/>
            </p:cNvCxnSpPr>
            <p:nvPr/>
          </p:nvCxnSpPr>
          <p:spPr bwMode="auto">
            <a:xfrm rot="10800000" flipV="1">
              <a:off x="4361504" y="3409950"/>
              <a:ext cx="411216" cy="10605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1" name="AutoShape 11"/>
            <p:cNvCxnSpPr>
              <a:cxnSpLocks noChangeAspect="1" noChangeShapeType="1"/>
            </p:cNvCxnSpPr>
            <p:nvPr/>
          </p:nvCxnSpPr>
          <p:spPr bwMode="auto">
            <a:xfrm rot="10800000" flipV="1">
              <a:off x="4375518" y="3319437"/>
              <a:ext cx="401270" cy="27522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2" name="AutoShape 12"/>
            <p:cNvCxnSpPr>
              <a:cxnSpLocks noChangeAspect="1" noChangeShapeType="1"/>
            </p:cNvCxnSpPr>
            <p:nvPr/>
          </p:nvCxnSpPr>
          <p:spPr bwMode="auto">
            <a:xfrm rot="5400000">
              <a:off x="4293410" y="3244891"/>
              <a:ext cx="569352" cy="40692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93" name="AutoShape 13"/>
            <p:cNvCxnSpPr>
              <a:cxnSpLocks noChangeAspect="1" noChangeShapeType="1"/>
            </p:cNvCxnSpPr>
            <p:nvPr/>
          </p:nvCxnSpPr>
          <p:spPr bwMode="auto">
            <a:xfrm rot="10800000">
              <a:off x="4371221" y="3443762"/>
              <a:ext cx="396043" cy="3839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Experimental Results</a:t>
            </a:r>
          </a:p>
        </p:txBody>
      </p:sp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6863" y="2043113"/>
            <a:ext cx="6010275" cy="2771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Experimental Results</a:t>
            </a:r>
          </a:p>
        </p:txBody>
      </p:sp>
      <p:pic>
        <p:nvPicPr>
          <p:cNvPr id="4" name="Picture 3" descr="Brain3D_2.tiff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2541905" y="1781175"/>
            <a:ext cx="4057650" cy="32956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AutoShape 3"/>
          <p:cNvSpPr>
            <a:spLocks noChangeAspect="1" noChangeArrowheads="1"/>
          </p:cNvSpPr>
          <p:nvPr/>
        </p:nvSpPr>
        <p:spPr bwMode="auto">
          <a:xfrm rot="5400000">
            <a:off x="2165031" y="2545367"/>
            <a:ext cx="4806743" cy="2086377"/>
          </a:xfrm>
          <a:prstGeom prst="wave">
            <a:avLst>
              <a:gd name="adj1" fmla="val 13005"/>
              <a:gd name="adj2" fmla="val 0"/>
            </a:avLst>
          </a:prstGeom>
          <a:solidFill>
            <a:srgbClr val="D8D8D8"/>
          </a:solidFill>
          <a:ln w="9525">
            <a:solidFill>
              <a:srgbClr val="D8D8D8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AutoShape 3"/>
          <p:cNvSpPr>
            <a:spLocks noChangeAspect="1" noChangeArrowheads="1"/>
          </p:cNvSpPr>
          <p:nvPr/>
        </p:nvSpPr>
        <p:spPr bwMode="auto">
          <a:xfrm rot="5400000">
            <a:off x="377928" y="3094616"/>
            <a:ext cx="4806743" cy="990600"/>
          </a:xfrm>
          <a:prstGeom prst="wave">
            <a:avLst>
              <a:gd name="adj1" fmla="val 20000"/>
              <a:gd name="adj2" fmla="val 0"/>
            </a:avLst>
          </a:prstGeom>
          <a:solidFill>
            <a:schemeClr val="accent6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Computing the Skeleton</a:t>
            </a:r>
          </a:p>
        </p:txBody>
      </p:sp>
      <p:cxnSp>
        <p:nvCxnSpPr>
          <p:cNvPr id="30724" name="AutoShape 4"/>
          <p:cNvCxnSpPr>
            <a:cxnSpLocks noChangeShapeType="1"/>
          </p:cNvCxnSpPr>
          <p:nvPr/>
        </p:nvCxnSpPr>
        <p:spPr bwMode="auto">
          <a:xfrm rot="5400000" flipH="1">
            <a:off x="4067922" y="1750939"/>
            <a:ext cx="1018585" cy="36576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 w="sm" len="sm"/>
            <a:tailEnd type="none" w="sm" len="sm"/>
          </a:ln>
        </p:spPr>
      </p:cxnSp>
      <p:cxnSp>
        <p:nvCxnSpPr>
          <p:cNvPr id="30725" name="AutoShape 5"/>
          <p:cNvCxnSpPr>
            <a:cxnSpLocks noChangeShapeType="1"/>
          </p:cNvCxnSpPr>
          <p:nvPr/>
        </p:nvCxnSpPr>
        <p:spPr bwMode="auto">
          <a:xfrm rot="5400000" flipH="1">
            <a:off x="4369026" y="2876150"/>
            <a:ext cx="398754" cy="1423454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</p:spPr>
      </p:cxnSp>
      <p:sp>
        <p:nvSpPr>
          <p:cNvPr id="30726" name="AutoShape 6"/>
          <p:cNvSpPr>
            <a:spLocks/>
          </p:cNvSpPr>
          <p:nvPr/>
        </p:nvSpPr>
        <p:spPr bwMode="auto">
          <a:xfrm rot="6335431">
            <a:off x="4459867" y="2629312"/>
            <a:ext cx="349927" cy="1464125"/>
          </a:xfrm>
          <a:prstGeom prst="leftBrace">
            <a:avLst>
              <a:gd name="adj1" fmla="val 34884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7" name="AutoShape 7"/>
          <p:cNvSpPr>
            <a:spLocks/>
          </p:cNvSpPr>
          <p:nvPr/>
        </p:nvSpPr>
        <p:spPr bwMode="auto">
          <a:xfrm rot="17160000">
            <a:off x="4606279" y="3445674"/>
            <a:ext cx="349927" cy="893387"/>
          </a:xfrm>
          <a:prstGeom prst="leftBrace">
            <a:avLst>
              <a:gd name="adj1" fmla="val 21286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2" name="Oval 12"/>
          <p:cNvSpPr>
            <a:spLocks noChangeAspect="1" noChangeArrowheads="1"/>
          </p:cNvSpPr>
          <p:nvPr/>
        </p:nvSpPr>
        <p:spPr bwMode="auto">
          <a:xfrm>
            <a:off x="4350139" y="3483442"/>
            <a:ext cx="116588" cy="116642"/>
          </a:xfrm>
          <a:prstGeom prst="ellipse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3" name="AutoShape 13"/>
          <p:cNvSpPr>
            <a:spLocks/>
          </p:cNvSpPr>
          <p:nvPr/>
        </p:nvSpPr>
        <p:spPr bwMode="auto">
          <a:xfrm rot="17160000">
            <a:off x="3894552" y="3410331"/>
            <a:ext cx="349927" cy="554469"/>
          </a:xfrm>
          <a:prstGeom prst="leftBrace">
            <a:avLst>
              <a:gd name="adj1" fmla="val 13211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>
            <a:off x="3722909" y="3907971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t</a:t>
            </a:r>
            <a:r>
              <a:rPr lang="en-US" baseline="-25000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)</a:t>
            </a:r>
            <a:endParaRPr lang="en-US" baseline="300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441364" y="4103916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t</a:t>
            </a:r>
            <a:r>
              <a:rPr lang="en-US" baseline="-25000" dirty="0" smtClean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)</a:t>
            </a:r>
            <a:endParaRPr lang="en-US" baseline="300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929731" y="2786744"/>
            <a:ext cx="1624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t(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)=t</a:t>
            </a:r>
            <a:r>
              <a:rPr lang="en-US" baseline="-25000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)+t</a:t>
            </a:r>
            <a:r>
              <a:rPr lang="en-US" baseline="-25000" dirty="0" smtClean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r>
              <a:rPr lang="en-US" dirty="0" smtClean="0">
                <a:solidFill>
                  <a:schemeClr val="accent4">
                    <a:lumMod val="50000"/>
                  </a:schemeClr>
                </a:solidFill>
              </a:rPr>
              <a:t>)</a:t>
            </a:r>
            <a:endParaRPr lang="en-US" baseline="300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256307" y="316774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en-US" b="1" baseline="30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856503" y="3145972"/>
            <a:ext cx="2394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|t</a:t>
            </a:r>
            <a:r>
              <a:rPr lang="en-US" sz="2400" baseline="-25000" dirty="0" smtClean="0">
                <a:solidFill>
                  <a:schemeClr val="accent4">
                    <a:lumMod val="50000"/>
                  </a:schemeClr>
                </a:solidFill>
              </a:rPr>
              <a:t>1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)-t</a:t>
            </a:r>
            <a:r>
              <a:rPr lang="en-US" sz="2400" baseline="-25000" dirty="0" smtClean="0">
                <a:solidFill>
                  <a:schemeClr val="accent4">
                    <a:lumMod val="50000"/>
                  </a:schemeClr>
                </a:solidFill>
              </a:rPr>
              <a:t>2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</a:rPr>
              <a:t>)| &lt; 0.5</a:t>
            </a:r>
          </a:p>
          <a:p>
            <a:pPr algn="ctr"/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P(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) &gt; 0.4</a:t>
            </a:r>
            <a:endParaRPr lang="en-US" sz="2400" baseline="30000" dirty="0" smtClean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9167 0 " pathEditMode="relative" ptsTypes="AA">
                                      <p:cBhvr>
                                        <p:cTn id="44" dur="2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9167 0 " pathEditMode="relative" ptsTypes="AA">
                                      <p:cBhvr>
                                        <p:cTn id="46" dur="20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9167 0 " pathEditMode="relative" ptsTypes="AA">
                                      <p:cBhvr>
                                        <p:cTn id="48" dur="2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9167 0 " pathEditMode="relative" ptsTypes="AA">
                                      <p:cBhvr>
                                        <p:cTn id="50" dur="2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9167 0 " pathEditMode="relative" ptsTypes="AA">
                                      <p:cBhvr>
                                        <p:cTn id="52" dur="2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9167 0 " pathEditMode="relative" ptsTypes="AA">
                                      <p:cBhvr>
                                        <p:cTn id="54" dur="2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9167 0 " pathEditMode="relative" ptsTypes="AA">
                                      <p:cBhvr>
                                        <p:cTn id="56" dur="2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9167 0 " pathEditMode="relative" ptsTypes="AA">
                                      <p:cBhvr>
                                        <p:cTn id="58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9167 0 " pathEditMode="relative" ptsTypes="AA">
                                      <p:cBhvr>
                                        <p:cTn id="6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9167 0 " pathEditMode="relative" ptsTypes="AA">
                                      <p:cBhvr>
                                        <p:cTn id="62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19167 0 " pathEditMode="relative" ptsTypes="AA">
                                      <p:cBhvr>
                                        <p:cTn id="64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nimBg="1"/>
      <p:bldP spid="79" grpId="0" animBg="1"/>
      <p:bldP spid="30726" grpId="0" animBg="1"/>
      <p:bldP spid="30726" grpId="1" animBg="1"/>
      <p:bldP spid="30727" grpId="0" animBg="1"/>
      <p:bldP spid="30727" grpId="1" animBg="1"/>
      <p:bldP spid="30732" grpId="0" animBg="1"/>
      <p:bldP spid="30732" grpId="1" animBg="1"/>
      <p:bldP spid="30733" grpId="0" animBg="1"/>
      <p:bldP spid="30733" grpId="1" animBg="1"/>
      <p:bldP spid="68" grpId="0"/>
      <p:bldP spid="68" grpId="1"/>
      <p:bldP spid="74" grpId="0"/>
      <p:bldP spid="74" grpId="1"/>
      <p:bldP spid="75" grpId="0"/>
      <p:bldP spid="75" grpId="1"/>
      <p:bldP spid="77" grpId="0"/>
      <p:bldP spid="77" grpId="1"/>
      <p:bldP spid="78" grpId="0" uiExpand="1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Experimental Results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1397000"/>
          <a:ext cx="6096000" cy="21234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Alzheimer’s Disease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Normal</a:t>
                      </a:r>
                    </a:p>
                    <a:p>
                      <a:pPr algn="ctr"/>
                      <a:r>
                        <a:rPr lang="en-US" dirty="0" smtClean="0"/>
                        <a:t>Subject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subjects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Mean</a:t>
                      </a:r>
                      <a:r>
                        <a:rPr lang="en-US" baseline="0" dirty="0" smtClean="0"/>
                        <a:t> change</a:t>
                      </a:r>
                      <a:endParaRPr lang="en-US" dirty="0" smtClean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-1.42 %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-0.19 %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SD of change</a:t>
                      </a: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3.52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3.39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Group separation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0.36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892629" y="3944034"/>
            <a:ext cx="738051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Group separation </a:t>
            </a:r>
            <a:r>
              <a:rPr lang="en-US" sz="1400" b="1" dirty="0" smtClean="0"/>
              <a:t>= (</a:t>
            </a:r>
            <a:r>
              <a:rPr lang="en-US" sz="1400" dirty="0" smtClean="0"/>
              <a:t>Mean for Normal </a:t>
            </a:r>
            <a:r>
              <a:rPr lang="en-US" sz="1400" b="1" dirty="0" smtClean="0"/>
              <a:t>-</a:t>
            </a:r>
            <a:r>
              <a:rPr lang="en-US" sz="1400" dirty="0" smtClean="0"/>
              <a:t> Mean for AD</a:t>
            </a:r>
            <a:r>
              <a:rPr lang="en-US" sz="1400" b="1" dirty="0" smtClean="0"/>
              <a:t>) / (</a:t>
            </a:r>
            <a:r>
              <a:rPr lang="en-US" sz="1400" dirty="0" smtClean="0"/>
              <a:t>SD for all</a:t>
            </a:r>
            <a:r>
              <a:rPr lang="en-US" sz="1400" b="1" dirty="0" smtClean="0"/>
              <a:t>)</a:t>
            </a:r>
            <a:endParaRPr lang="en-US" sz="14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chemeClr val="tx2"/>
                </a:solidFill>
              </a:rPr>
              <a:t>Experimental Results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1397000"/>
          <a:ext cx="6096000" cy="23926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{F5AB1C69-6EDB-4FF4-983F-18BD219EF322}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Proposed Method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FreeSurfer*</a:t>
                      </a:r>
                      <a:endParaRPr lang="en-US" dirty="0"/>
                    </a:p>
                  </a:txBody>
                  <a:tcPr anchor="ctr"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Paired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Student’s </a:t>
                      </a:r>
                      <a:r>
                        <a:rPr lang="en-US" i="1" dirty="0" smtClean="0"/>
                        <a:t>t</a:t>
                      </a:r>
                    </a:p>
                    <a:p>
                      <a:pPr algn="ctr"/>
                      <a:r>
                        <a:rPr lang="en-US" i="0" dirty="0" smtClean="0"/>
                        <a:t>for AD</a:t>
                      </a:r>
                      <a:endParaRPr lang="en-US" i="0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r>
                        <a:rPr lang="en-US" baseline="0" dirty="0" smtClean="0"/>
                        <a:t> = -1.20</a:t>
                      </a:r>
                    </a:p>
                    <a:p>
                      <a:pPr algn="ctr"/>
                      <a:r>
                        <a:rPr lang="en-US" i="1" baseline="0" dirty="0" smtClean="0"/>
                        <a:t>p = 0.001</a:t>
                      </a:r>
                      <a:endParaRPr lang="en-US" i="1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r>
                        <a:rPr lang="en-US" baseline="0" dirty="0" smtClean="0"/>
                        <a:t> = -1.50</a:t>
                      </a:r>
                    </a:p>
                    <a:p>
                      <a:pPr algn="ctr"/>
                      <a:r>
                        <a:rPr lang="en-US" i="1" baseline="0" dirty="0" smtClean="0"/>
                        <a:t>p = 0.001</a:t>
                      </a:r>
                      <a:endParaRPr lang="en-US" i="1" dirty="0" smtClean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Paired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Student’s </a:t>
                      </a:r>
                      <a:r>
                        <a:rPr lang="en-US" i="1" dirty="0" smtClean="0"/>
                        <a:t>t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0" dirty="0" smtClean="0"/>
                        <a:t>for Normal</a:t>
                      </a: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r>
                        <a:rPr lang="en-US" baseline="0" dirty="0" smtClean="0"/>
                        <a:t> = -0.27</a:t>
                      </a:r>
                    </a:p>
                    <a:p>
                      <a:pPr algn="ctr"/>
                      <a:r>
                        <a:rPr lang="en-US" i="1" baseline="0" dirty="0" smtClean="0"/>
                        <a:t>p = 0.009</a:t>
                      </a:r>
                      <a:endParaRPr lang="en-US" i="1" dirty="0" smtClean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</a:t>
                      </a:r>
                      <a:r>
                        <a:rPr lang="en-US" baseline="0" dirty="0" smtClean="0"/>
                        <a:t> = +0.18</a:t>
                      </a:r>
                    </a:p>
                    <a:p>
                      <a:pPr algn="ctr"/>
                      <a:r>
                        <a:rPr lang="en-US" i="1" baseline="0" dirty="0" smtClean="0"/>
                        <a:t>p = 0.001</a:t>
                      </a:r>
                      <a:endParaRPr lang="en-US" i="1" dirty="0" smtClean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Group separation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0.36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0.50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Pearson’s </a:t>
                      </a:r>
                      <a:r>
                        <a:rPr lang="en-US" i="1" dirty="0" smtClean="0"/>
                        <a:t>r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 = 0.58    ,    </a:t>
                      </a:r>
                      <a:r>
                        <a:rPr lang="en-US" i="1" dirty="0" smtClean="0"/>
                        <a:t>p</a:t>
                      </a:r>
                      <a:r>
                        <a:rPr lang="en-US" i="1" baseline="0" dirty="0" smtClean="0"/>
                        <a:t> = 0.003</a:t>
                      </a:r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5399314"/>
            <a:ext cx="8229600" cy="726849"/>
          </a:xfrm>
        </p:spPr>
        <p:txBody>
          <a:bodyPr/>
          <a:lstStyle/>
          <a:p>
            <a:pPr algn="just">
              <a:buNone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*	B.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Fischl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and A. M. Dale, “Measuring the thickness of the human cerebral cortex from magnetic resonance images,”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Proc. Nat. Acad. Sci.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vol. 97, no. 20, pp. 11 050–11 055, 2000.</a:t>
            </a:r>
          </a:p>
          <a:p>
            <a:pPr lvl="0" algn="just">
              <a:buNone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dirty="0" smtClean="0"/>
          </a:p>
          <a:p>
            <a:pPr algn="just"/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600200"/>
            <a:ext cx="8229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9600" kern="0" dirty="0">
                <a:solidFill>
                  <a:srgbClr val="007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  <a:cs typeface="+mn-cs"/>
              </a:rPr>
              <a:t>THANK YOU!</a:t>
            </a:r>
            <a:endParaRPr lang="fr-FR" sz="9600" kern="0" dirty="0">
              <a:solidFill>
                <a:srgbClr val="007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Monotype Corsiva" pitchFamily="66" charset="0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99314"/>
            <a:ext cx="8229600" cy="726849"/>
          </a:xfrm>
        </p:spPr>
        <p:txBody>
          <a:bodyPr/>
          <a:lstStyle/>
          <a:p>
            <a:pPr lvl="0" algn="ctr">
              <a:buNone/>
            </a:pPr>
            <a:r>
              <a:rPr lang="en-US" sz="2800" dirty="0" smtClean="0">
                <a:latin typeface="+mj-lt"/>
                <a:cs typeface="Times New Roman" pitchFamily="18" charset="0"/>
              </a:rPr>
              <a:t>iman@umn.edu</a:t>
            </a:r>
          </a:p>
          <a:p>
            <a:pPr algn="just">
              <a:buNone/>
            </a:pPr>
            <a:endParaRPr lang="en-US" dirty="0" smtClean="0"/>
          </a:p>
          <a:p>
            <a:pPr algn="just"/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2565</TotalTime>
  <Words>736</Words>
  <Application>Microsoft Office PowerPoint</Application>
  <PresentationFormat>On-screen Show (4:3)</PresentationFormat>
  <Paragraphs>107</Paragraphs>
  <Slides>18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Equation</vt:lpstr>
      <vt:lpstr>Segmentation-Free Measurement of Cortical Thickness from MRI by Minimum Line Integrals</vt:lpstr>
      <vt:lpstr>Slide 2</vt:lpstr>
      <vt:lpstr>Previous Work</vt:lpstr>
      <vt:lpstr>Intuitive Method</vt:lpstr>
      <vt:lpstr>Intuitive Method</vt:lpstr>
      <vt:lpstr>Minimizing Line Integral</vt:lpstr>
      <vt:lpstr>Minimizing Line Integral</vt:lpstr>
      <vt:lpstr>Minimizing Line Integral</vt:lpstr>
      <vt:lpstr>Minimizing Line Integral</vt:lpstr>
      <vt:lpstr>Minimizing Line Integral</vt:lpstr>
      <vt:lpstr>MRI Data</vt:lpstr>
      <vt:lpstr>Stopping Conditions</vt:lpstr>
      <vt:lpstr>Experimental Results</vt:lpstr>
      <vt:lpstr>Experimental Results</vt:lpstr>
      <vt:lpstr>Computing the Skeleton</vt:lpstr>
      <vt:lpstr>Experimental Results</vt:lpstr>
      <vt:lpstr>Experimental Results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Ribosome Detection</dc:title>
  <dc:creator>Iman</dc:creator>
  <cp:lastModifiedBy>Iman</cp:lastModifiedBy>
  <cp:revision>83</cp:revision>
  <dcterms:created xsi:type="dcterms:W3CDTF">2006-03-24T22:56:21Z</dcterms:created>
  <dcterms:modified xsi:type="dcterms:W3CDTF">2008-05-16T16:31:30Z</dcterms:modified>
</cp:coreProperties>
</file>