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6.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75" r:id="rId2"/>
    <p:sldId id="257" r:id="rId3"/>
    <p:sldId id="259" r:id="rId4"/>
    <p:sldId id="302" r:id="rId5"/>
    <p:sldId id="264" r:id="rId6"/>
    <p:sldId id="308" r:id="rId7"/>
    <p:sldId id="298" r:id="rId8"/>
    <p:sldId id="297" r:id="rId9"/>
    <p:sldId id="287" r:id="rId10"/>
    <p:sldId id="260" r:id="rId11"/>
    <p:sldId id="296" r:id="rId12"/>
    <p:sldId id="305" r:id="rId13"/>
    <p:sldId id="306" r:id="rId14"/>
    <p:sldId id="303" r:id="rId15"/>
    <p:sldId id="301" r:id="rId16"/>
    <p:sldId id="304" r:id="rId17"/>
    <p:sldId id="307"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56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0906"/>
    <a:srgbClr val="FFC8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45"/>
    <p:restoredTop sz="85537"/>
  </p:normalViewPr>
  <p:slideViewPr>
    <p:cSldViewPr snapToGrid="0" showGuides="1">
      <p:cViewPr varScale="1">
        <p:scale>
          <a:sx n="112" d="100"/>
          <a:sy n="112" d="100"/>
        </p:scale>
        <p:origin x="200" y="528"/>
      </p:cViewPr>
      <p:guideLst>
        <p:guide orient="horz" pos="2136"/>
        <p:guide pos="5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06T18:47:17.730"/>
    </inkml:context>
    <inkml:brush xml:id="br0">
      <inkml:brushProperty name="width" value="0.2" units="cm"/>
      <inkml:brushProperty name="height" value="0.4" units="cm"/>
      <inkml:brushProperty name="color" value="#00F900"/>
      <inkml:brushProperty name="tip" value="rectangle"/>
      <inkml:brushProperty name="rasterOp" value="maskPen"/>
    </inkml:brush>
  </inkml:definitions>
  <inkml:trace contextRef="#ctx0" brushRef="#br0">73 17,'-16'35,"3"-7,6-12,1 0,0 1,-1 0,3-4,-1-2,5-5,-3 7,1-3,1 1,-2 0,3-3,3 4,-2-1,4-2,-2 1,3 2,-1-3,-1 2,3-3,-3 1,4 5,-2-5,0 2,0-3,-1-2,4 5,-3-2,2 0,-2-1,2 0,-1-2,4 2,-5-2,5 0,-5 2,5-2,0 5,-1-5,3 2,-6 0,4-1,0 1,-1 0,3-2,-1 5,0-5,2 2,-5-2,1 0,-3-1,6 3,-6-1,4 1,0-2,-7-1,9 1,-7-1,3 1,2 0,-4-1,3-1,-1 3,0-6,5 9,-7-6,4 2,-3 1,1-3,2 4,-2-5,2 2,-2-2,2 3,-2-3,5 2,-7-4,9 4,-4-2,0 0,1 2,-4-4,0 1,5-2,-7 0,9 0,-7 0,3-2,-2 1,4-5,-4 3,5-3,-6 2,0-1,5 2,-7 0,11-5,-10 4,12-5,-10 1,19-1,0-10,12 2,-7-2,-9 4,1 5,-12-2,7 3,-9-2,-1 5,6-8,-4 7,3-6,-4 6,-1-3,-2 1,2 0,-5 0,2 4,-2-4,3 3,-6-5,8 5,-8-8,6 10,-6-9,2 7,-2-3,3-2,0 2,-3 0,2-2,-4 2,6-5,-3 2,2-2,-1 3,-4-1,4 1,-2 2,0-2,2 2,-2-5,0 5,3-5,-3 3,2 1,-1-3,1 6,-5-3,6 1,-3-3,2 1,4-6,-5 4,3-3,-4 7,3-2,-3 2,2 0,-1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06T18:47:23.094"/>
    </inkml:context>
    <inkml:brush xml:id="br0">
      <inkml:brushProperty name="width" value="0.2" units="cm"/>
      <inkml:brushProperty name="height" value="0.4" units="cm"/>
      <inkml:brushProperty name="color" value="#00F900"/>
      <inkml:brushProperty name="tip" value="rectangle"/>
      <inkml:brushProperty name="rasterOp" value="maskPen"/>
    </inkml:brush>
  </inkml:definitions>
  <inkml:trace contextRef="#ctx0" brushRef="#br0">1 1,'3'38,"-1"-11,-2-7,3-10,-3 6,3-4,0-1,-3 5,3-3,0 7,-2-10,2 10,0-10,-3 11,3-12,-1 7,-1-10,2 5,-1 0,1-1,0 3,3-4,-3 2,2 0,-1-2,1 2,-2 0,3-2,-1 5,1-8,-3 5,5-3,-7 4,7-3,-2 1,-3-1,5 0,-5 2,3-5,0 5,2 0,-2 1,3-1,-3-2,-1-1,4 3,-1-1,1 0,0-2,-4-1,4 1,2 3,-1-4,3 3,-4-4,3 0,4 2,-3-2,3 2,-7-2,2-1,-2 1,0-3,2 2,-2-4,2 4,-2-2,2 0,-2 2,3-2,-4 0,3 2,-2-1,3 1,-1 1,1-3,-1 2,-2-2,2 0,-2 2,2-4,1 1,-3-2,2 0,0-2,-1 1,6-6,-9 5,3-3,1 3,-4-2,7-1,-5-1,-1 3,3-2,-2 1,0-1,2 2,-2-3,2 3,-2 0,2-2,-2 2,0-3,2 3,-2-5,0 4,-1-4,0 0,-1 1,4-1,-5 2,2 1,3-4,-4 3,4-2,-3-1,-1 3,1-2,0-1,-1 3,1-2,0-1,-2 3,3-2,2-3,-4 4,3-4,-4 5,0-2,2-1,-1-2,1 4,-2-3,2 4,-4-3,6 1,-6-1,4 3,-2-5,0 5,-1-5,4 2,-3-3,2 3,-5 1,5 0,-4-4,4 3,-2-2,0 5,-1-2,1-1,0-2,-3 2,0-2,-3 2,2-3,-1 1,1 2,1-2,0 2,3-2,-3 2,0-2,-3 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06T18:47:28.226"/>
    </inkml:context>
    <inkml:brush xml:id="br0">
      <inkml:brushProperty name="width" value="0.2" units="cm"/>
      <inkml:brushProperty name="height" value="0.4" units="cm"/>
      <inkml:brushProperty name="color" value="#00F900"/>
      <inkml:brushProperty name="tip" value="rectangle"/>
      <inkml:brushProperty name="rasterOp" value="maskPen"/>
    </inkml:brush>
  </inkml:definitions>
  <inkml:trace contextRef="#ctx0" brushRef="#br0">0 1,'4'27,"-2"-3,3 0,-4-9,3 9,0-8,-1-3,1 7,-2-7,1 3,-2-5,4-2,-5 2,5-2,-4 2,4 3,-2-5,1 5,1-3,-2-2,3 9,-2-10,1 4,-1-3,-1-1,4 6,-5-4,3 0,0-1,-1-1,4 4,-5-4,2 3,1-2,-2 0,6 1,-6-1,4 0,0 4,-1-3,1 1,-2 0,0-2,-1-1,1 3,0-5,0 5,-1 0,1-1,0 3,0-7,-1 3,4 1,-6-3,5 4,-5-3,3 1,0 2,-1-2,1 2,0-5,0 5,2-5,-2 2,3 0,-4-2,4 3,0-1,0-2,1 2,-3 0,4-1,-5 1,2-3,1 1,-1 2,4-2,-6 3,5-4,-5 1,5 0,-2-1,2-2,-2 5,0-7,2 7,-2-8,0 5,4-2,-6 3,6-3,-4 2,3-4,-3 4,2-5,-2 5,2-4,1 4,-4-4,3 1,-2-2,5 0,-4 3,1-3,0 3,-2-3,3-3,-2 0,-1-3,0 1,2-1,-5 0,5-2,-4 2,1-3,3 1,-4 4,4-6,-3 6,-2-4,5 0,-4 1,3-1,-3 2,1 0,0-2,-1 2,1-3,0 4,-1-1,4 0,-3-2,1 2,2-3,-4 3,1 1,3-4,-2 3,5-2,-2 0,-1 1,1-1,-1 2,-2 0,-1 1,1-4,0 3,0-2,-1-1,-2 3,-1-7,4 6,-6-4,8 2,-7 1,4-1,-2-5,-1 7,1-6,0 6,-1-3,1 1,-3 0,3-2,-3 2,2-3,-1 1,1 2,-2-2,0 2,2-2,1-6,-2 5,3-3,-3 5,-1 3,4-9,-3 9,5-9,-6 7,2-3,1-4,4-2,-1 1,1 1,-7 4,2 1,-2-1,3 3,0-2,-3 2,2 1,-4-6,4 7,-5-6,6 4,-6 0,3-4,-3 5,2-5,-1 4,2-2,-1-1,1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06T18:47:34.539"/>
    </inkml:context>
    <inkml:brush xml:id="br0">
      <inkml:brushProperty name="width" value="0.2" units="cm"/>
      <inkml:brushProperty name="height" value="0.4" units="cm"/>
      <inkml:brushProperty name="color" value="#00F900"/>
      <inkml:brushProperty name="tip" value="rectangle"/>
      <inkml:brushProperty name="rasterOp" value="maskPen"/>
    </inkml:brush>
  </inkml:definitions>
  <inkml:trace contextRef="#ctx0" brushRef="#br0">1 1,'0'29,"0"2,0-14,0 5,0 0,0-1,0 1,0 0,0-1,0-4,3 4,-2-4,4 0,-4 4,2-11,-1 5,-1-6,4 0,-4 4,4-6,-2 9,0-9,2 6,-2-4,4 7,-1-7,-2 7,1-7,-2-1,3 10,0-10,1 8,-2-8,-1-2,3 7,-2 1,3-1,-1 0,-4-5,2 1,1 2,0-2,2 1,-2-3,0 3,0-1,-1 0,6 4,-4-6,4 6,-5-4,2 0,-2 2,3-5,-1 5,-2-2,5-1,-4 3,1-5,0 3,-2-4,3 3,-1 1,1 0,0 2,-1-5,1 5,-1-5,4 5,-1-2,-2-1,2 3,-4-5,3 3,-1-4,0 4,2-3,-5 2,5-2,-2 2,3-2,-1 5,5-1,-3-1,8 5,-9-5,9 5,-9-5,4 3,-4-5,-1 1,1-5,-3 2,7-4,-6 1,4-4,1-2,-5-2,4-1,-3 2,-5-1,5 0,-2 0,0-2,-1 2,-2-3,5-1,-4 3,6-7,-6 8,3-2,-3-1,1 3,0-5,-1 7,1-6,-2 4,0-6,-1 3,1 1,2 0,-1 1,1-1,-2 0,-1 1,4-4,0 5,0-5,1 5,-3-2,1 2,0 0,1 0,3 1,-3 1,2-1,-3 2,4 0,-1-2,1 2,-1-3,-2 3,2-2,-2 1,3-1,-4-1,3 0,-2 3,0-2,5-1,-7 0,3-2,-1 2,-3 0,5-2,-5 1,3-1,-4 0,1 1,2-3,-1 3,1-4,-2 5,0-2,2-1,-2 3,2-5,-2 5,0-2,2-1,-1-2,1 1,-2-1,-1 6,1-4,0 0,0-2,-1 2,1-2,0 2,0-2,-3 2,2-2,-2 2,3-2,-3-3,2 4,-4-3,4 4,-5 0,6-2,-6 2,5-3,-2 1,3 0,-3-1,2 1,-4 2,4-2,-2 2,1-3,1 1,-5 2,3-2,-1 2,-1-2,4-1,-2 3,3-4,-3 3,2-4,-1 3,-1 2,2-2,-2 2,3-2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06T18:47:39.244"/>
    </inkml:context>
    <inkml:brush xml:id="br0">
      <inkml:brushProperty name="width" value="0.2" units="cm"/>
      <inkml:brushProperty name="height" value="0.4" units="cm"/>
      <inkml:brushProperty name="color" value="#00F900"/>
      <inkml:brushProperty name="tip" value="rectangle"/>
      <inkml:brushProperty name="rasterOp" value="maskPen"/>
    </inkml:brush>
  </inkml:definitions>
  <inkml:trace contextRef="#ctx0" brushRef="#br0">0 0,'4'31,"-2"-3,1-14,-2-4,6 10,-7-13,7 13,-6-10,5 11,-2-11,3 9,-4-9,3 6,-2 0,2-3,0 0,1 3,-2-9,-1 8,1-8,3 10,-4-6,5 5,-6-5,0-5,5 7,-2-3,1 1,0-3,-4 0,3 1,2 2,-1-2,-1-1,1 3,-3-4,4 6,-2-7,0 3,0 1,-1-3,1 4,0 0,0-5,-1 5,1-3,0-1,2 1,-2 0,3-2,-1 5,-2-5,10 7,-8-6,8 6,-7-6,0 4,2-5,-5 2,5-2,-5 2,5-2,-2 2,0-2,2 2,-2-2,2 3,-2-4,2 1,-2 0,0-3,2 4,-3-3,1 4,2-2,-2-3,3 2,-1-2,1 3,-3-1,6-2,0 6,-1-7,6 8,-10-10,11 7,-11-4,6 1,-10 1,5-4,3 4,-4-2,3 0,0-1,-5-2,7 0,-3 0,-3 0,5 0,-5 0,2 0,3 0,-4-2,0-1,-1-3,2-2,1 1,2-4,2 4,-3-4,8 0,-9 0,9-4,-8 3,3 2,-7-1,1 5,-3-5,1 5,-2-3,0 1,-1-1,1-2,-3-1,2-2,-4 5,2-2,-1-3,-1 4,4-16,-4 12,3-7,-2 9,-1 1,1-1,-2 1,0-1,0 1,0 2,0-2,0 2,0-2,0-1,0 1,0 2,0-2,3 2,-3-2,3-3,0-4,-3 3,5-1,-4 4,2 1,-1-3,-1 4,1-3,1 4,-3 0,6-5,-3 7,2-6,-1 4,3 0,-3-2,4 5,-2-5,0 5,0-5,-4 40,-4-8,-4 34,-4-15,-5 1,4-1,-4 1,7-14,-2 10,4-17,0 3,1-8,4-9,-4 5,2 0,0-1,-2 3,4-4,-4 2,2 0,-3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6-04T21:51:32.571"/>
    </inkml:context>
    <inkml:brush xml:id="br0">
      <inkml:brushProperty name="width" value="0.06174" units="cm"/>
      <inkml:brushProperty name="height" value="0.06174" units="cm"/>
      <inkml:brushProperty name="color" value="#FF9933"/>
    </inkml:brush>
  </inkml:definitions>
  <inkml:trace contextRef="#ctx0" brushRef="#br0">14246 1 24575,'-8'0'0,"1"0"0,-1 0 0,0 0 0,0 0 0,1 0 0,-1 0 0,0 0 0,1 0 0,-1 0 0,0 0 0,0 0 0,1 0 0,-1 3 0,0-2 0,0 2 0,1-3 0,-1 0 0,0 0 0,1 0 0,-1 0 0,0 0 0,0 0 0,4 4 0,1 0 0,-1 0 0,0-1 0,-4-3 0,4 4 0,-3-3 0,3 2 0,-4-3 0,0 0 0,0 0 0,1 0 0,-1 0 0,0 0 0,1 0 0,-1 0 0,0 0 0,0 0 0,1 0 0,-1 0 0,0 0 0,0 0 0,1 0 0,-1 0 0,0 0 0,1 0 0,-1 0 0,0 0 0,0 0 0,1 0 0,-1 0 0,0 0 0,0 0 0,1 0 0,-1 0 0,0 0 0,1 0 0,-1 0 0,0 0 0,0 0 0,1 0 0,-1 0 0,0 0 0,0 0 0,1 0 0,-1 0 0,0 0 0,0 0 0,1 0 0,-1 0 0,0 0 0,1 0 0,-1 0 0,0 0 0,0 0 0,1 0 0,-1 0 0,0 0 0,0 0 0,1-3 0,-1 2 0,0-3 0,1 4 0,-1 0 0,0 0 0,0 0 0,1 0 0,-1 0 0,0 0 0,0 0 0,1 0 0,-1 0 0,0 0 0,1 0 0,-1 0 0,0 0 0,0 0 0,1 0 0,-1 0 0,0 0 0,0 0 0,1 0 0,-1 0 0,0 0 0,0 0 0,1 0 0,-1 0 0,0 0 0,1 0 0,-1 0 0,0 0 0,0 0 0,1 0 0,-1 0 0,0 0 0,0 0 0,1 0 0,-1 0 0,0 0 0,1 0 0,-1 0 0,0 0 0,0 0 0,1 0 0,-1 0 0,-4 0 0,3 0 0,-3 0 0,5 0 0,-1 0 0,0 0 0,1 0 0,-5 0 0,3 0 0,-3 0 0,4 0 0,1 0 0,-1 0 0,0 0 0,0 0 0,1 0 0,-1 0 0,-4 0 0,3 0 0,-2 0 0,3 0 0,0 0 0,0 0 0,1 0 0,-1 0 0,0 0 0,0 0 0,1 0 0,-1 0 0,0 0 0,1 0 0,-1 0 0,0 0 0,0 0 0,1 0 0,-1 0 0,0 0 0,0 0 0,1 0 0,-1 0 0,0 0 0,1 0 0,-1 0 0,0 0 0,0 0 0,1 0 0,-1 0 0,0 0 0,0 0 0,1 0 0,-1 0 0,-4 0 0,3 0 0,-2 0 0,3 0 0,0 0 0,0 0 0,1 0 0,-1 0 0,0 0 0,0 0 0,1 0 0,-1 0 0,0 0 0,1 0 0,-1 0 0,0 0 0,0 0 0,-4 0 0,0 0 0,-1 0 0,1 0 0,4 0 0,0 0 0,1 0 0,-1 0 0,0 0 0,1 0 0,-1 0 0,0 0 0,0 0 0,1 0 0,-1 0 0,0 0 0,0 0 0,1 0 0,-1 0 0,0 0 0,1 0 0,-1 0 0,0 0 0,0 0 0,1 0 0,-1 0 0,0 0 0,0 0 0,1 0 0,-1 0 0,0 0 0,1 0 0,-1 0 0,0 0 0,0 0 0,1 0 0,-1 0 0,0 0 0,0 4 0,1-3 0,-1 2 0,0-3 0,-4 0 0,4 0 0,-4 3 0,4-2 0,0 3 0,1-4 0,-1 0 0,0 0 0,0 0 0,1 3 0,-1-2 0,0 2 0,1-3 0,-1 0 0,0 0 0,0 0 0,1 0 0,-1 0 0,0 0 0,0 0 0,1 0 0,-1 0 0,0 0 0,0 0 0,1 0 0,-1 4 0,0-4 0,1 4 0,-1-4 0,0 0 0,0 0 0,1 0 0,-1 0 0,0 0 0,0 0 0,1 0 0,-1 0 0,0 0 0,1 0 0,-1 0 0,0 3 0,0-2 0,1 2 0,-1-3 0,0 0 0,0 0 0,1 0 0,-1 0 0,0 0 0,0 0 0,1 0 0,-1 0 0,0 0 0,1 0 0,-1 0 0,0 0 0,0 0 0,1 0 0,-1 0 0,0 0 0,0 0 0,1 0 0,-1 0 0,-4 0 0,3 0 0,-2 0 0,3 0 0,0 0 0,0 0 0,1 0 0,-1 0 0,0 0 0,0 0 0,1 0 0,-1 0 0,0 0 0,1 0 0,-5 0 0,3 0 0,-3 0 0,4 0 0,1 0 0,-5 0 0,3 0 0,-3 0 0,0 0 0,4 0 0,-4 0 0,0 0 0,3 0 0,-7 0 0,8 0 0,-4 0 0,4 0 0,-4 0 0,3 0 0,-2 0 0,3 0 0,0 0 0,0 0 0,-3 4 0,-2-3 0,0 3 0,1-4 0,4 0 0,1 0 0,-1 0 0,0 0 0,0 0 0,1 0 0,-1 0 0,0 0 0,0 3 0,1-2 0,-1 2 0,0-3 0,1 0 0,-1 0 0,0 0 0,0 0 0,1 0 0,-1 0 0,0 0 0,0 0 0,1 0 0,-1 0 0,0 0 0,1 0 0,-1 0 0,0 0 0,0 0 0,1 0 0,-1 4 0,0-3 0,0 2 0,-3-3 0,2 0 0,-3 0 0,4 0 0,-4 0 0,4 0 0,-4 0 0,4 0 0,0 0 0,1 0 0,-1 0 0,0 0 0,0 3 0,1-2 0,-1 3 0,0-4 0,1 3 0,-1-2 0,0 2 0,0-3 0,1 0 0,-1 4 0,0-4 0,0 4 0,1-4 0,-1 0 0,0 3 0,1-2 0,-1 2 0,0-3 0,0 0 0,1 4 0,-1-3 0,0 2 0,0-3 0,1 0 0,-1 0 0,4 3 0,-3-2 0,2 3 0,-2-4 0,-1 0 0,4 3 0,-3-2 0,3 2 0,-4-3 0,0 0 0,0 4 0,1-3 0,-1 2 0,0-3 0,0 0 0,-3 0 0,2 0 0,-3 3 0,0-2 0,3 3 0,-2-1 0,3-2 0,0 2 0,0-3 0,-3 4 0,2-3 0,-3 6 0,0-6 0,3 6 0,-2-7 0,-1 4 0,3-1 0,-3-2 0,4 6 0,1-6 0,-1 5 0,0-5 0,1 3 0,-1-1 0,0-2 0,0 2 0,1-3 0,2 4 0,-2-4 0,3 4 0,-4-4 0,4 3 0,-3-2 0,3 2 0,-4 1 0,0-3 0,1 2 0,-1-3 0,4 3 0,-3-2 0,3 3 0,-1-1 0,-2-2 0,3 2 0,-4 1 0,1-3 0,-1 2 0,0 0 0,0-2 0,1 3 0,-1-4 0,0 3 0,1-2 0,-1 2 0,0-3 0,0 0 0,4 4 0,-3-4 0,3 4 0,-4-4 0,0 0 0,1 3 0,-1-2 0,0 2 0,1-3 0,2 4 0,-2-3 0,3 2 0,-4 0 0,1-2 0,-1 3 0,0-1 0,0-2 0,1 2 0,-1 1 0,0-4 0,0 4 0,1-4 0,-1 3 0,0-2 0,1 2 0,2 1 0,-2-3 0,3 2 0,-4-3 0,1 3 0,-1-2 0,0 3 0,0-1 0,1-2 0,-1 2 0,0-3 0,1 4 0,-1-3 0,0 2 0,0-3 0,-3 0 0,5 3 0,-9-2 0,10 3 0,-7-1 0,4-2 0,-4 2 0,4 1 0,-4-4 0,4 7 0,-4-6 0,3 2 0,-2 1 0,3-3 0,0 2 0,0 0 0,1-2 0,-1 3 0,0-4 0,1 0 0,-1 0 0,4 3 0,-3-2 0,2 2 0,-2-3 0,-1 0 0,0 0 0,0 0 0,1 0 0,-1 0 0,0 0 0,1 0 0,-1 0 0,0 0 0,0 0 0,1 0 0,-1 4 0,0-4 0,0 4 0,1-4 0,-1 3 0,0-2 0,0 2 0,1-3 0,-1 0 0,0 0 0,1 0 0,-1 4 0,0-3 0,0 2 0,1-3 0,-1 0 0,0 0 0,0 0 0,1 0 0,-1 0 0,0 0 0,4 3 0,-3-2 0,3 3 0,-4-4 0,4 3 0,-3-2 0,3 2 0,-4 1 0,0-3 0,0 5 0,1-5 0,2 6 0,-1-6 0,1 2 0,-2 1 0,-1-4 0,0 4 0,0-1 0,1-2 0,-1 2 0,0-3 0,0 4 0,1-3 0,-1 5 0,0-5 0,0 6 0,1-6 0,-1 2 0,0-3 0,1 0 0,-1 4 0,0-4 0,0 4 0,1-4 0,-1 0 0,0 0 0,4 3 0,-3-2 0,3 2 0,-1 1 0,-1-3 0,1 2 0,-2 0 0,-1-2 0,0 6 0,0-6 0,1 2 0,-1 1 0,0-3 0,0 2 0,1 0 0,-1-2 0,0 6 0,1-6 0,2 6 0,-2-7 0,3 4 0,-4-1 0,1-2 0,-1 6 0,0-6 0,0 2 0,4 0 0,-3-2 0,3 3 0,-4-4 0,0 3 0,1-2 0,-1 2 0,4 1 0,-3-4 0,3 4 0,-4-4 0,0 0 0,4 3 0,-3-2 0,3 2 0,-4-3 0,0 0 0,0 0 0,4 4 0,-3-3 0,3 2 0,0 0 0,-3-2 0,3 6 0,-4-6 0,4 6 0,-3-6 0,2 5 0,-2-5 0,-1 6 0,0-6 0,0 6 0,1-7 0,2 7 0,-1-6 0,1 2 0,1 1 0,-3-3 0,3 2 0,-1 0 0,-1-2 0,1 3 0,-2-1 0,-1-2 0,0 6 0,0-7 0,1 4 0,2-1 0,-1-2 0,1 6 0,-3-6 0,1 5 0,-1-5 0,0 6 0,1-6 0,-1 2 0,4 1 0,-3-4 0,2 4 0,-2-1 0,-1-2 0,0 2 0,0 1 0,-3 0 0,2 1 0,-3-1 0,4-1 0,1 1 0,-1 4 0,0-1 0,0 1 0,1-4 0,2 3 0,-2-6 0,3 6 0,-4-7 0,1 7 0,-1-6 0,0 2 0,4 1 0,-3-3 0,3 2 0,0 0 0,-3-2 0,2 3 0,-2-1 0,-1-2 0,0 2 0,0 1 0,1-3 0,-1 5 0,0-5 0,1 6 0,-1-6 0,0 2 0,4 1 0,-3-4 0,3 4 0,-4-4 0,0 3 0,0 1 0,1 1 0,-1 1 0,0-5 0,0 6 0,1-6 0,-1 6 0,0-7 0,1 7 0,-1-6 0,0 2 0,4 1 0,-3-3 0,3 5 0,-4-5 0,0 3 0,0-1 0,1-2 0,-1 6 0,0-3 0,1 0 0,-1 0 0,0-1 0,0-2 0,1 6 0,-1-7 0,0 4 0,0-4 0,4 3 0,-3-2 0,3 2 0,-4 1 0,1-3 0,-1 5 0,0-5 0,0 6 0,1-6 0,-1 6 0,0-7 0,0 7 0,1-6 0,-1 2 0,4 1 0,-3-3 0,2 5 0,-2-5 0,-1 6 0,0-6 0,4 6 0,-3-7 0,6 7 0,-6-6 0,7 6 0,-7-6 0,2 2 0,1 0 0,-3-2 0,3 3 0,0-1 0,-3-2 0,2 6 0,-2-3 0,-1 0 0,0 3 0,1-6 0,2 6 0,-2-7 0,7 7 0,-7-6 0,2 2 0,1 1 0,-3-3 0,3 5 0,-4-1 0,0-1 0,1 3 0,-1-7 0,0 4 0,4-1 0,-3-2 0,3 2 0,-1 1 0,-1-3 0,5 5 0,-6-5 0,3 6 0,-4-6 0,4 6 0,-3-6 0,6 5 0,-6-5 0,3 3 0,-1-1 0,-1-2 0,1 6 0,-3-3 0,1 0 0,2 3 0,-1-6 0,1 2 0,-2 0 0,-1 2 0,0-1 0,4 3 0,-3-7 0,3 4 0,-1-1 0,-2 1 0,3 1 0,-4 1 0,1-1 0,-1-1 0,4 3 0,-3-6 0,6 5 0,-6-5 0,3 3 0,0-1 0,-3 1 0,2 0 0,1 3 0,-3-6 0,3 6 0,-4-3 0,0 0 0,4 3 0,-3-6 0,3 6 0,-4-7 0,1 7 0,2-3 0,-2 1 0,3 1 0,-4-5 0,4 6 0,-3-6 0,6 6 0,-6-6 0,7 5 0,-7-5 0,2 6 0,-2-3 0,2 4 0,-1-4 0,5 3 0,-6-6 0,2 5 0,-2-5 0,2 6 0,-1-6 0,5 6 0,-6-7 0,6 7 0,-6-6 0,3 6 0,-4-3 0,4 4 0,-3-4 0,3-1 0,-1 1 0,-2-3 0,3 5 0,0-1 0,-3-1 0,3-1 0,-1 1 0,-1-4 0,5 7 0,-6-3 0,3 4 0,-4 0 0,0-1 0,4 1 0,-3-4 0,3 3 0,-1-3 0,-2 0 0,7 3 0,-7-6 0,2 2 0,1 1 0,-3 0 0,3 4 0,-4-1 0,1 1 0,-1-1 0,0 1 0,0 0 0,4-1 0,-3-3 0,3 3 0,-4-6 0,0 6 0,1-3 0,-1 0 0,0 3 0,0-3 0,1 4 0,-1-4 0,0 3 0,1-3 0,-1 4 0,0-1 0,0-2 0,1 1 0,2-1 0,-2-1 0,7 3 0,-7-7 0,2 7 0,-2-3 0,-1 4 0,0-4 0,4 3 0,-3-6 0,3 6 0,-4-3 0,4 3 0,-3 1 0,6 0 0,-6-4 0,6 3 0,-2-3 0,-1 0 0,4 3 0,-7-6 0,2 6 0,-2-7 0,2 7 0,-1-6 0,5 6 0,-6-6 0,6 5 0,-6-1 0,6 2 0,-6-3 0,6 3 0,-5-6 0,5 6 0,-6-3 0,3 4 0,-1-1 0,-2-2 0,7 1 0,-7-5 0,6 6 0,-6-3 0,3 4 0,-4-1 0,4 1 0,-3-4 0,6 3 0,-6-6 0,6 6 0,-6-3 0,3 0 0,0 3 0,-3-6 0,3 5 0,-4-1 0,0-1 0,4 3 0,-3-3 0,3 4 0,-4-1 0,4 1 0,-3-1 0,2 1 0,1 0 0,-3-4 0,6 3 0,-5-7 0,5 7 0,-6-6 0,6 6 0,-6-6 0,6 5 0,-6-5 0,7 6 0,-7-3 0,6 4 0,-6-4 0,3 0 0,-1-1 0,-2-2 0,7 6 0,-7-7 0,6 7 0,-6-6 0,6 6 0,-6-6 0,6 5 0,-5-5 0,5 6 0,-6-6 0,3 2 0,-1 1 0,-2 0 0,6 3 0,-5-2 0,5 1 0,-6-5 0,6 6 0,-6-6 0,6 6 0,-6-3 0,-1 4 0,-1 0 0,-3-4 0,8 3 0,-3-6 0,6 6 0,-5-7 0,5 7 0,-6-6 0,6 6 0,-6-6 0,6 5 0,-6-5 0,3 6 0,-4-6 0,4 6 0,1-3 0,-1 0 0,3 3 0,-2-3 0,3 4 0,-4-1 0,0 1 0,-4-4 0,4 3 0,-3-3 0,3 0 0,-4 3 0,0-6 0,4 6 0,-3-6 0,6 5 0,-2-1 0,3 2 0,-3-3 0,2 3 0,-6-6 0,3 6 0,-4-3 0,4 4 0,-3-4 0,6 3 0,-3-3 0,4 4 0,-3-1 0,2 1 0,-6-1 0,3 1 0,0 0 0,-3-4 0,6 3 0,-6-7 0,6 7 0,-6-6 0,3 6 0,0-3 0,-3 0 0,6 3 0,-6-3 0,6 4 0,-6-4 0,7 3 0,-7-3 0,2 4 0,1-1 0,-3 1 0,6 0 0,-6-4 0,7 3 0,-7-3 0,2 3 0,1 1 0,-3-4 0,6 3 0,-5-3 0,1 4 0,-2-1 0,-1-2 0,3 1 0,-1-5 0,5 6 0,-6-6 0,6 6 0,-6-3 0,6 4 0,-6-4 0,3 3 0,0-3 0,-3 3 0,3 1 0,-1 0 0,-1-4 0,1 3 0,1-3 0,-3 3 0,3 1 0,-4 0 0,0-4 0,1 3 0,2-3 0,-2 4 0,7-1 0,-7 1 0,2-4 0,1 3 0,-3-6 0,3 5 0,0-1 0,-3 2 0,6 1 0,-3-1 0,1-2 0,2 1 0,-6-5 0,6 6 0,-5-3 0,1 1 0,1 1 0,-3-1 0,3-1 0,-4 3 0,0-7 0,4 7 0,-3-6 0,6 6 0,-6-3 0,7 4 0,-7-1 0,2 1 0,-2-1 0,2 1 0,-1-4 0,5 3 0,-6-6 0,6 6 0,-2-3 0,-1 0 0,3 3 0,-6-6 0,6 6 0,-5-7 0,5 7 0,-6-6 0,3 6 0,-4-6 0,4 5 0,0-1 0,1-1 0,2 3 0,-6-3 0,6 3 0,-6 1 0,6 0 0,-5-4 0,5 3 0,-6-3 0,6 4 0,-6-4 0,3 3 0,-1-3 0,-1 3 0,1 1 0,1 0 0,-7 0 0,6-1 0,-4 1 0,-2 0 0,6 0 0,-7 0 0,8 0 0,-3-1 0,6 1 0,-6-1 0,6 1 0,-5-4 0,5 3 0,-3-3 0,1 4 0,-1-4 0,-1 3 0,2-3 0,3 4 0,-4-4 0,4 3 0,-4-3 0,1 4 0,-2-1 0,-2-3 0,2 3 0,-2-3 0,3 4 0,-4 0 0,4-1 0,-3-3 0,6 3 0,-5-3 0,5 4 0,-6 0 0,3-1 0,-1 1 0,-2-4 0,6 3 0,-5-6 0,1 5 0,-2-5 0,2 6 0,-2-6 0,7 6 0,-7-6 0,6 5 0,-3-1 0,1-1 0,2 3 0,-2-3 0,-1 0 0,3 3 0,-6-3 0,3 4 0,0-1 0,-3-3 0,6 3 0,-2-3 0,-1 1 0,3 1 0,-5-5 0,5 6 0,-6-6 0,6 6 0,-2-3 0,-1 0 0,3 3 0,-6-3 0,3 4 0,0-1 0,-3 1 0,3 0 0,-4-1 0,4 1 0,-3-1 0,6 1 0,-6-4 0,3 3 0,-1-3 0,-1 4 0,5 0 0,-6-1 0,6 1 0,-6-1 0,6 1 0,-6-4 0,7 3 0,-7-6 0,6 6 0,-3-3 0,1 0 0,2 3 0,-6-3 0,3 4 0,-4-1 0,0 1 0,1 0 0,2-1 0,-1-3 0,5 3 0,-6-6 0,6 6 0,-6-6 0,3 2 0,-1 0 0,-1-2 0,1 6 0,1-3 0,-3 0 0,6 3 0,-6-3 0,3 1 0,0 1 0,-3-1 0,3 2 0,-1 1 0,-2-4 0,7 3 0,-7-6 0,2 6 0,-2-3 0,-1 3 0,4 1 0,-3-4 0,6 3 0,-6-3 0,6 4 0,-6-1 0,7 1 0,-7-4 0,6 3 0,-6-3 0,6 4 0,-6 0 0,6-1 0,-6 1 0,3-1 0,0 1 0,-3-4 0,3 3 0,-4-3 0,4 4 0,-3-1 0,6 1 0,-6 0 0,3-1 0,-1 1 0,2-1 0,0 1 0,2 0 0,-6-4 0,6 3 0,-2-3 0,3 4 0,-4-4 0,3 3 0,-2-3 0,-1 0 0,4 3 0,-7-6 0,6 5 0,-3-1 0,1 2 0,2 1 0,-6-4 0,6 3 0,-2-3 0,0 0 0,-2 3 0,1-3 0,0 4 0,1-4 0,2 3 0,-2-3 0,3 4 0,-4-1 0,3 1 0,-5-4 0,5 3 0,-6-6 0,6 6 0,-6-7 0,6 7 0,-2-3 0,-1 1 0,4 1 0,-4-1 0,4 2 0,-3-2 0,2 1 0,-3-1 0,4 2 0,0 1 0,-3-4 0,2 3 0,-6-6 0,3 2 0,-4-3 0,0 0 0,1 3 0,-1-2 0,0 6 0,1-3 0,-1 0 0,0 3 0,0-3 0,1 1 0,2 1 0,-2-5 0,3 6 0,-4-6 0,1 6 0,-1-3 0,0 0 0,1 3 0,-1-3 0,0 4 0,0-1 0,4 1 0,-3-4 0,6 3 0,-6-6 0,3 6 0,0-3 0,-3 0 0,3 3 0,-4-6 0,4 5 0,-3-1 0,6 2 0,-3 1 0,4 0 0,0-1 0,0 1 0,-3-4 0,2 3 0,-6-3 0,3 4 0,0-1 0,-3-3 0,6 3 0,-6-6 0,6 6 0,-2-3 0,-1 0 0,0 3 0,0-3 0,-3 1 0,6 1 0,-6-5 0,3 6 0,-4-3 0,0 4 0,4-1 0,-3 1 0,3 0 0,-4-4 0,1 3 0,-1-3 0,4 3 0,-3 1 0,2 0 0,-2-1 0,2 1 0,-2-4 0,3 3 0,0-3 0,-3 0 0,6 3 0,-6-3 0,6 4 0,-5 0 0,1-1 0,-2 1 0,-1-1 0,3 1 0,-1-4 0,5 3 0,-6-3 0,6 4 0,-6-1 0,6 1 0,-2 0 0,-1-4 0,4 3 0,-7-3 0,6 4 0,-6-1 0,3 1 0,-4-1 0,0 1 0,4 0 0,-3-4 0,3 3 0,-4-7 0,4 7 0,-3-3 0,3 4 0,-4 0 0,0-1 0,0-2 0,4 1 0,-3-1 0,6 2 0,-6 1 0,7-1 0,-7 1 0,6 0 0,-6-1 0,3 1 0,-4-1 0,0 1 0,1 0 0,-1-1 0,0 1 0,0 0 0,1-1 0,-1 1 0,0 3 0,0-3 0,4 3 0,-3-7 0,6 3 0,-5-3 0,1 4 0,1 0 0,-3-1 0,6 1 0,-6 0 0,3-1 0,0 1 0,-3-1 0,6 1 0,-6 0 0,3-1 0,0 1 0,-3-1 0,6 1 0,-6 0 0,6-1 0,-6 1 0,6 0 0,-5-1 0,5 1 0,-6-1 0,6 1 0,-6 0 0,3-1 0,-1 1 0,-1-1 0,5 1 0,-6 0 0,6-1 0,-6 1 0,3-1 0,0 1 0,-3 0 0,6-1 0,-6 1 0,3 0 0,-1-1 0,-2 1 0,7-1 0,-7 1 0,6 0 0,-6-1 0,6 1 0,-2-1 0,-1 1 0,3 0 0,-5-1 0,5 1 0,-6 0 0,6-1 0,-2 1 0,-1-1 0,3 1 0,-6 0 0,3-1 0,0 1 0,-3-1 0,3 1 0,-1 0 0,2-1 0,-1-2 0,4 1 0,-7-1 0,6 2 0,-6-3 0,6 3 0,-6-3 0,3 4 0,0 0 0,-3-1 0,6 1 0,-6-1 0,3 1 0,-4 0 0,4-1 0,-3 1 0,2 4 0,-3-4 0,4 8 0,-3-3 0,2 0 0,0-2 0,-2 1 0,3-3 0,-4 2 0,3-3 0,-5 3 0,8-3 0,-8 3 0,6-3 0,0 0 0,-3-1 0,6 5 0,-6-3 0,6 2 0,-6-3 0,6 0 0,-5-1 0,1 1 0,1-1 0,-3 1 0,3 0 0,-4-1 0,4 1 0,-3-1 0,3 1 0,-1 0 0,-2-1 0,7 1 0,-7-4 0,2 6 0,-2-5 0,-1 6 0,4-3 0,-3-4 0,6 3 0,-6-6 0,6 6 0,-6-3 0,6 3 0,-5 1 0,1-4 0,1 3 0,-3-3 0,6 4 0,-6-4 0,7 3 0,-7-3 0,6 4 0,-6-4 0,6 3 0,-6-3 0,6 4 0,-6-1 0,7 1 0,-7-1 0,6 1 0,-6 0 0,6-1 0,-6 1 0,6 0 0,-2-1 0,0-3 0,2 3 0,-3-3 0,1 1 0,2 1 0,-6-1 0,6 2 0,-2 1 0,3-1 0,-4 1 0,3 0 0,-2-1 0,0 1 0,2 0 0,-3-1 0,1 1 0,2-1 0,-6 1 0,6 0 0,-6-1 0,7 1 0,-7-1 0,6 1 0,-3 0 0,1-1 0,-1 1 0,-1 0 0,-1-1 0,5 1 0,-6-1 0,6 1 0,-3 0 0,1-1 0,2 1 0,-6-1 0,6 1 0,-5 0 0,5-1 0,-6 1 0,6 0 0,-6-1 0,3 1 0,0-1 0,-3 1 0,6 0 0,-6-1 0,3 1 0,-1 4 0,-2-4 0,3 8 0,-1-7 0,-2 6 0,6-6 0,-7 7 0,4-7 0,-5 6 0,5-6 0,-3 7 0,2-8 0,-3 8 0,3-7 0,-2 7 0,2-8 0,-3 4 0,1-4 0,-2 3 0,2-2 0,2 3 0,-2-5 0,3 1 0,-1 4 0,-1-4 0,1 4 0,1-4 0,-3-1 0,3 1 0,-4 3 0,0-3 0,1 3 0,-1-3 0,4 0 0,-3-1 0,2 1 0,-2-1 0,2 1 0,-1 0 0,5-1 0,-6-2 0,3 1 0,-4-1 0,4 2 0,-3 1 0,2-4 0,1 3 0,-3-3 0,3 4 0,-4-4 0,0 3 0,4-3 0,-3 3 0,6 1 0,-5 0 0,1-1 0,-2 1 0,-1 0 0,0-1 0,0-3 0,1 3 0,-1-3 0,0 4 0,0 0 0,1-1 0,-1 1 0,0-1 0,1 1 0,-1 0 0,0-1 0,4 1 0,-3 0 0,3-1 0,-4 4 0,0-6 0,0 5 0,1-5 0,2 2 0,-2-3 0,3 3 0,0-3 0,-3 1 0,3 1 0,-1-1 0,-1-1 0,1 3 0,1-3 0,-3 3 0,3 1 0,0 0 0,-3-1 0,2 1 0,1 0 0,-3-1 0,6 1 0,-6-4 0,7 3 0,-4-3 0,1 4 0,2-1 0,-6 1 0,3-1 0,-4 1 0,4 0 0,-3-1 0,3-2 0,-1 1 0,-2-1 0,7 2 0,-7 1 0,2-1 0,1 1 0,-3 0 0,3-1 0,-4 1 0,4-1 0,-3 1 0,3 0 0,-1-1 0,-1-2 0,1 1 0,1-1 0,-3 2 0,3 1 0,-1-1 0,-1 1 0,1 4 0,-3-4 0,0 4 0,0-4 0,0 3 0,0-2 0,0 3 0,1-5 0,-1 1 0,0 0 0,0-1 0,4 1 0,-3-1 0,3 1 0,-4 0 0,0-1 0,4 1 0,-3 0 0,3-1 0,-4 1 0,1-1 0,2 1 0,-2 0 0,3-1 0,-4 1 0,1-1 0,-1 1 0,0 0 0,0-1 0,1 1 0,-1 0 0,0-1 0,4 1 0,-3-1 0,3 1 0,-4-4 0,0 3 0,1-3 0,-1 4 0,0-4 0,4 3 0,-3 0 0,3-2 0,-4 6 0,4-7 0,-3 0 0,3 3 0,-1-3 0,-2 0 0,3 3 0,0-3 0,-3 4 0,3 0 0,-4-1 0,0 1 0,0-4 0,4 3 0,-3-6 0,6 5 0,-6-1 0,7 2 0,-7-3 0,2 3 0,1-3 0,-3 4 0,3-4 0,0 3 0,-3-6 0,3 6 0,-4-3 0,0 4 0,0-1 0,1 1 0,2-1 0,-2-2 0,7 1 0,-7-1 0,2-1 0,-2 3 0,-1-3 0,0 0 0,1 3 0,-1-3 0,0 4 0,-4 0 0,3-1 0,-2 1 0,3 0 0,0 0 0,0-1 0,1 1 0,-1-1 0,0 1 0,1 0 0,-5 0 0,6-1 0,-5-2 0,7 2 0,0-3 0,-3 0 0,6 3 0,-6-6 0,6 6 0,-6-7 0,3 7 0,0-3 0,-3 1 0,6 1 0,-6-5 0,6 6 0,-5-3 0,1 4 0,-2-1 0,-1-2 0,0 1 0,4-1 0,-3 2 0,3-2 0,-4 1 0,0-1 0,0 2 0,1-3 0,2 3 0,-1-3 0,1 4 0,1 0 0,-3-4 0,3 3 0,-4-3 0,0 0 0,4 3 0,-3-3 0,3 4 0,-4-4 0,0 3 0,1-3 0,-1 4 0,0-4 0,0 3 0,1-3 0,-1 3 0,0 1 0,1 0 0,-1-4 0,0 3 0,0-3 0,1 0 0,-1 3 0,0-6 0,0 5 0,-3-1 0,2 3 0,-3-4 0,0 3 0,3-2 0,-2 3 0,3-4 0,0 3 0,0-3 0,-3 4 0,6-1 0,-5 1 0,6-4 0,-4 3 0,0-6 0,4 5 0,-3-1 0,3-1 0,-4 3 0,0-3 0,0 0 0,4 3 0,-3-3 0,3 0 0,-4 3 0,0-6 0,1 6 0,-1-6 0,0 5 0,1-1 0,-1 2 0,0-3 0,0 3 0,1-3 0,-1 4 0,0-4 0,0 3 0,1-3 0,-1 0 0,0 3 0,1-3 0,-1 4 0,0 0 0,0-4 0,4 3 0,-3-6 0,3 5 0,-4-1 0,0 2 0,1 1 0,-1-4 0,0 3 0,1-3 0,-1 4 0,0-4 0,0 3 0,1-3 0,-1 3 0,-4 1 0,3 0 0,1 0 0,1-4 0,3 3 0,-4-6 0,0 6 0,1-3 0,-1 0 0,4 3 0,-3-6 0,6 6 0,-6-7 0,3 7 0,-4-6 0,0 6 0,0-3 0,1 4 0,-1-4 0,0 3 0,0-7 0,1 7 0,-1-3 0,0 1 0,1 1 0,-1-5 0,0 6 0,0-6 0,1 6 0,-1-6 0,0 5 0,0-1 0,1-1 0,-1 3 0,0-7 0,1 7 0,-1-3 0,-4 4 0,3-3 0,-3 2 0,5-3 0,-1 4 0,0-4 0,0 3 0,1-6 0,-1 5 0,0-5 0,1 6 0,-1-6 0,0 6 0,0-7 0,1 7 0,-1-6 0,0 2 0,0 1 0,1-3 0,-1 5 0,0-5 0,1 6 0,-1-6 0,0 2 0,4 1 0,-3-4 0,6 7 0,-6-6 0,3 6 0,-4-3 0,0 0 0,4 3 0,-3-6 0,3 6 0,-4-7 0,1 4 0,2-1 0,-2-2 0,3 6 0,-4-6 0,1 5 0,-1-5 0,0 6 0,0-3 0,1 1 0,-1 1 0,0-1 0,0-1 0,1 3 0,-1-7 0,0 4 0,1-1 0,-1-2 0,0 6 0,0-6 0,1 5 0,-1-5 0,0 3 0,0-1 0,1-2 0,-1 6 0,0-7 0,1 7 0,-1-6 0,0 2 0,0 1 0,1-3 0,-5 6 0,3-3 0,-3 1 0,4 2 0,-3-7 0,2 7 0,-3-6 0,8 6 0,-3-6 0,3 2 0,-4 0 0,0-2 0,0 6 0,1-6 0,-1 2 0,-4 1 0,3-3 0,-2 3 0,3-1 0,0-2 0,4 6 0,-3-7 0,3 4 0,-4-1 0,0-2 0,0 6 0,1-6 0,-9 6 0,7-3 0,-6 1 0,7-2 0,-4 1 0,3 0 0,-3 1 0,1 2 0,2-6 0,-3 6 0,4-6 0,1 6 0,-1-7 0,0 7 0,0-6 0,1 6 0,-1-6 0,0 5 0,0-5 0,1 3 0,2-1 0,-2-2 0,0 6 0,-2-7 0,1 7 0,2-6 0,1 2 0,-2 1 0,-1-3 0,0 5 0,0-5 0,1 3 0,-1-1 0,0-2 0,0 2 0,4 1 0,-3-3 0,3 5 0,-4-5 0,1 6 0,-1-6 0,0 6 0,0-3 0,1 0 0,-1 3 0,0-6 0,0 2 0,1 0 0,-1 2 0,0-1 0,0 3 0,1-7 0,-1 7 0,0-6 0,1 6 0,-1-6 0,0 2 0,0-3 0,1 0 0,2 3 0,-2-2 0,3 3 0,-4-4 0,1 0 0,-1 0 0,0 0 0,1 3 0,-1-2 0,0 2 0,0-3 0,1 0 0,-1 0 0,0 0 0,0 4 0,1-3 0,-1 2 0,0-3 0,1 0 0,-5 4 0,6-3 0,-1 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E69E94-6453-F944-A022-C27047DD853B}" type="datetimeFigureOut">
              <a:rPr lang="en-US" smtClean="0"/>
              <a:t>9/7/25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75721A-AD42-964B-BF01-3FF0FA467B44}" type="slidenum">
              <a:rPr lang="en-US" smtClean="0"/>
              <a:t>‹#›</a:t>
            </a:fld>
            <a:endParaRPr lang="en-US"/>
          </a:p>
        </p:txBody>
      </p:sp>
    </p:spTree>
    <p:extLst>
      <p:ext uri="{BB962C8B-B14F-4D97-AF65-F5344CB8AC3E}">
        <p14:creationId xmlns:p14="http://schemas.microsoft.com/office/powerpoint/2010/main" val="3464850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These </a:t>
            </a:r>
            <a:r>
              <a:rPr lang="en-US" sz="1600" dirty="0"/>
              <a:t>slides were presented as a part of the first Plenary symposium at the 21</a:t>
            </a:r>
            <a:r>
              <a:rPr lang="en-US" sz="1600" baseline="30000" dirty="0"/>
              <a:t>st</a:t>
            </a:r>
            <a:r>
              <a:rPr lang="en-US" sz="1600" dirty="0"/>
              <a:t> International Conference on Biomagnetism held in Philadelphia in August, 2018.</a:t>
            </a:r>
          </a:p>
        </p:txBody>
      </p:sp>
      <p:sp>
        <p:nvSpPr>
          <p:cNvPr id="4" name="Slide Number Placeholder 3"/>
          <p:cNvSpPr>
            <a:spLocks noGrp="1"/>
          </p:cNvSpPr>
          <p:nvPr>
            <p:ph type="sldNum" sz="quarter" idx="10"/>
          </p:nvPr>
        </p:nvSpPr>
        <p:spPr/>
        <p:txBody>
          <a:bodyPr/>
          <a:lstStyle/>
          <a:p>
            <a:fld id="{D3965D20-FD0D-4E22-B950-463A4B036037}" type="slidenum">
              <a:rPr lang="en-US" smtClean="0"/>
              <a:t>1</a:t>
            </a:fld>
            <a:endParaRPr lang="en-US"/>
          </a:p>
        </p:txBody>
      </p:sp>
    </p:spTree>
    <p:extLst>
      <p:ext uri="{BB962C8B-B14F-4D97-AF65-F5344CB8AC3E}">
        <p14:creationId xmlns:p14="http://schemas.microsoft.com/office/powerpoint/2010/main" val="1157814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we averaged the </a:t>
            </a:r>
            <a:r>
              <a:rPr lang="en-US" sz="1200" kern="1200" dirty="0" err="1">
                <a:solidFill>
                  <a:schemeClr val="tx1"/>
                </a:solidFill>
                <a:effectLst/>
                <a:latin typeface="+mn-lt"/>
                <a:ea typeface="+mn-ea"/>
                <a:cs typeface="+mn-cs"/>
              </a:rPr>
              <a:t>voxelwise</a:t>
            </a:r>
            <a:r>
              <a:rPr lang="en-US" sz="1200" kern="1200" dirty="0">
                <a:solidFill>
                  <a:schemeClr val="tx1"/>
                </a:solidFill>
                <a:effectLst/>
                <a:latin typeface="+mn-lt"/>
                <a:ea typeface="+mn-ea"/>
                <a:cs typeface="+mn-cs"/>
              </a:rPr>
              <a:t> responses across Default Mode Network regions derived from an anatomical atlas, we observed that consistent with prior research on the neurovascular coupling, the </a:t>
            </a:r>
            <a:r>
              <a:rPr lang="en-US" sz="1200" b="1" kern="1200" dirty="0">
                <a:solidFill>
                  <a:schemeClr val="tx1"/>
                </a:solidFill>
                <a:effectLst/>
                <a:latin typeface="+mn-lt"/>
                <a:ea typeface="+mn-ea"/>
                <a:cs typeface="+mn-cs"/>
              </a:rPr>
              <a:t>peak of the neurovascular response</a:t>
            </a:r>
            <a:r>
              <a:rPr lang="en-US" sz="1200" kern="1200" dirty="0">
                <a:solidFill>
                  <a:schemeClr val="tx1"/>
                </a:solidFill>
                <a:effectLst/>
                <a:latin typeface="+mn-lt"/>
                <a:ea typeface="+mn-ea"/>
                <a:cs typeface="+mn-cs"/>
              </a:rPr>
              <a:t>, occurred around 5 seconds post-event.</a:t>
            </a:r>
          </a:p>
          <a:p>
            <a:r>
              <a:rPr lang="en-US" sz="1200" kern="1200" dirty="0">
                <a:solidFill>
                  <a:schemeClr val="tx1"/>
                </a:solidFill>
                <a:effectLst/>
                <a:latin typeface="+mn-lt"/>
                <a:ea typeface="+mn-ea"/>
                <a:cs typeface="+mn-cs"/>
              </a:rPr>
              <a:t>At this peak, </a:t>
            </a:r>
            <a:r>
              <a:rPr lang="en-US" sz="1200" b="1" kern="1200" dirty="0">
                <a:solidFill>
                  <a:schemeClr val="tx1"/>
                </a:solidFill>
                <a:effectLst/>
                <a:latin typeface="+mn-lt"/>
                <a:ea typeface="+mn-ea"/>
                <a:cs typeface="+mn-cs"/>
              </a:rPr>
              <a:t>patients taking blood-brain barrier (BBB)–permeable medications</a:t>
            </a:r>
            <a:r>
              <a:rPr lang="en-US" sz="1200" kern="1200" dirty="0">
                <a:solidFill>
                  <a:schemeClr val="tx1"/>
                </a:solidFill>
                <a:effectLst/>
                <a:latin typeface="+mn-lt"/>
                <a:ea typeface="+mn-ea"/>
                <a:cs typeface="+mn-cs"/>
              </a:rPr>
              <a:t> exhibited </a:t>
            </a:r>
            <a:r>
              <a:rPr lang="en-US" sz="1200" b="1" kern="1200" dirty="0">
                <a:solidFill>
                  <a:schemeClr val="tx1"/>
                </a:solidFill>
                <a:effectLst/>
                <a:latin typeface="+mn-lt"/>
                <a:ea typeface="+mn-ea"/>
                <a:cs typeface="+mn-cs"/>
              </a:rPr>
              <a:t>stronger neurovascular coupling</a:t>
            </a:r>
            <a:r>
              <a:rPr lang="en-US" sz="1200" kern="1200" dirty="0">
                <a:solidFill>
                  <a:schemeClr val="tx1"/>
                </a:solidFill>
                <a:effectLst/>
                <a:latin typeface="+mn-lt"/>
                <a:ea typeface="+mn-ea"/>
                <a:cs typeface="+mn-cs"/>
              </a:rPr>
              <a:t> than those on BBB-impermeable medications.”</a:t>
            </a:r>
          </a:p>
          <a:p>
            <a:br>
              <a:rPr lang="en-US" dirty="0"/>
            </a:br>
            <a:endParaRPr lang="en-US" dirty="0"/>
          </a:p>
          <a:p>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complement the ROI-based analysis, we next conducted an </a:t>
            </a:r>
            <a:r>
              <a:rPr lang="en-US" sz="1200" b="1" kern="1200" dirty="0">
                <a:solidFill>
                  <a:schemeClr val="tx1"/>
                </a:solidFill>
                <a:effectLst/>
                <a:latin typeface="+mn-lt"/>
                <a:ea typeface="+mn-ea"/>
                <a:cs typeface="+mn-cs"/>
              </a:rPr>
              <a:t>exploratory whole-brain </a:t>
            </a:r>
            <a:r>
              <a:rPr lang="en-US" sz="1200" b="1" kern="1200" dirty="0" err="1">
                <a:solidFill>
                  <a:schemeClr val="tx1"/>
                </a:solidFill>
                <a:effectLst/>
                <a:latin typeface="+mn-lt"/>
                <a:ea typeface="+mn-ea"/>
                <a:cs typeface="+mn-cs"/>
              </a:rPr>
              <a:t>voxelwise</a:t>
            </a:r>
            <a:r>
              <a:rPr lang="en-US" sz="1200" b="1" kern="1200" dirty="0">
                <a:solidFill>
                  <a:schemeClr val="tx1"/>
                </a:solidFill>
                <a:effectLst/>
                <a:latin typeface="+mn-lt"/>
                <a:ea typeface="+mn-ea"/>
                <a:cs typeface="+mn-cs"/>
              </a:rPr>
              <a:t> comparison</a:t>
            </a:r>
            <a:r>
              <a:rPr lang="en-US" sz="1200" kern="1200" dirty="0">
                <a:solidFill>
                  <a:schemeClr val="tx1"/>
                </a:solidFill>
                <a:effectLst/>
                <a:latin typeface="+mn-lt"/>
                <a:ea typeface="+mn-ea"/>
                <a:cs typeface="+mn-cs"/>
              </a:rPr>
              <a:t> to identify where neurovascular coupling differs between the BBB+ and BBB− groups. We restricted this analysis to the </a:t>
            </a:r>
            <a:r>
              <a:rPr lang="en-US" sz="1200" b="1" kern="1200" dirty="0">
                <a:solidFill>
                  <a:schemeClr val="tx1"/>
                </a:solidFill>
                <a:effectLst/>
                <a:latin typeface="+mn-lt"/>
                <a:ea typeface="+mn-ea"/>
                <a:cs typeface="+mn-cs"/>
              </a:rPr>
              <a:t>time interval around the 5-second peak</a:t>
            </a:r>
            <a:r>
              <a:rPr lang="en-US" sz="1200" kern="1200" dirty="0">
                <a:solidFill>
                  <a:schemeClr val="tx1"/>
                </a:solidFill>
                <a:effectLst/>
                <a:latin typeface="+mn-lt"/>
                <a:ea typeface="+mn-ea"/>
                <a:cs typeface="+mn-cs"/>
              </a:rPr>
              <a:t> established in the prior analysis.</a:t>
            </a:r>
          </a:p>
          <a:p>
            <a:r>
              <a:rPr lang="en-US" sz="1200" kern="1200" dirty="0">
                <a:solidFill>
                  <a:schemeClr val="tx1"/>
                </a:solidFill>
                <a:effectLst/>
                <a:latin typeface="+mn-lt"/>
                <a:ea typeface="+mn-ea"/>
                <a:cs typeface="+mn-cs"/>
              </a:rPr>
              <a:t>To correct for multiple comparisons, we used a </a:t>
            </a:r>
            <a:r>
              <a:rPr lang="en-US" sz="1200" b="1" kern="1200" dirty="0">
                <a:solidFill>
                  <a:schemeClr val="tx1"/>
                </a:solidFill>
                <a:effectLst/>
                <a:latin typeface="+mn-lt"/>
                <a:ea typeface="+mn-ea"/>
                <a:cs typeface="+mn-cs"/>
              </a:rPr>
              <a:t>Monte Carlo simulation approach</a:t>
            </a:r>
            <a:r>
              <a:rPr lang="en-US" sz="1200" kern="1200" dirty="0">
                <a:solidFill>
                  <a:schemeClr val="tx1"/>
                </a:solidFill>
                <a:effectLst/>
                <a:latin typeface="+mn-lt"/>
                <a:ea typeface="+mn-ea"/>
                <a:cs typeface="+mn-cs"/>
              </a:rPr>
              <a:t>, identifying clusters of voxels where group differences were unlikely to occur simply by chance.</a:t>
            </a:r>
          </a:p>
          <a:p>
            <a:r>
              <a:rPr lang="en-US" sz="1200" kern="1200" dirty="0">
                <a:solidFill>
                  <a:schemeClr val="tx1"/>
                </a:solidFill>
                <a:effectLst/>
                <a:latin typeface="+mn-lt"/>
                <a:ea typeface="+mn-ea"/>
                <a:cs typeface="+mn-cs"/>
              </a:rPr>
              <a:t>The resulting clusters again localized to regions within the </a:t>
            </a:r>
            <a:r>
              <a:rPr lang="en-US" sz="1200" b="1" kern="1200" dirty="0">
                <a:solidFill>
                  <a:schemeClr val="tx1"/>
                </a:solidFill>
                <a:effectLst/>
                <a:latin typeface="+mn-lt"/>
                <a:ea typeface="+mn-ea"/>
                <a:cs typeface="+mn-cs"/>
              </a:rPr>
              <a:t>Default Mode Network</a:t>
            </a:r>
            <a:r>
              <a:rPr lang="en-US" sz="1200" kern="1200" dirty="0">
                <a:solidFill>
                  <a:schemeClr val="tx1"/>
                </a:solidFill>
                <a:effectLst/>
                <a:latin typeface="+mn-lt"/>
                <a:ea typeface="+mn-ea"/>
                <a:cs typeface="+mn-cs"/>
              </a:rPr>
              <a:t>, reinforcing the specificity of the effect.”</a:t>
            </a:r>
          </a:p>
          <a:p>
            <a:endParaRPr lang="en-US" dirty="0"/>
          </a:p>
        </p:txBody>
      </p:sp>
      <p:sp>
        <p:nvSpPr>
          <p:cNvPr id="4" name="Slide Number Placeholder 3"/>
          <p:cNvSpPr>
            <a:spLocks noGrp="1"/>
          </p:cNvSpPr>
          <p:nvPr>
            <p:ph type="sldNum" sz="quarter" idx="5"/>
          </p:nvPr>
        </p:nvSpPr>
        <p:spPr/>
        <p:txBody>
          <a:bodyPr/>
          <a:lstStyle/>
          <a:p>
            <a:fld id="{A575721A-AD42-964B-BF01-3FF0FA467B44}" type="slidenum">
              <a:rPr lang="en-US" smtClean="0"/>
              <a:t>12</a:t>
            </a:fld>
            <a:endParaRPr lang="en-US"/>
          </a:p>
        </p:txBody>
      </p:sp>
    </p:spTree>
    <p:extLst>
      <p:ext uri="{BB962C8B-B14F-4D97-AF65-F5344CB8AC3E}">
        <p14:creationId xmlns:p14="http://schemas.microsoft.com/office/powerpoint/2010/main" val="3539345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Vasomotion is strictly defined as an oscillation in the </a:t>
            </a:r>
            <a:r>
              <a:rPr lang="en-US" sz="1200" kern="1200" dirty="0" err="1">
                <a:solidFill>
                  <a:schemeClr val="tx1"/>
                </a:solidFill>
                <a:effectLst/>
                <a:latin typeface="+mn-lt"/>
                <a:ea typeface="+mn-ea"/>
                <a:cs typeface="+mn-cs"/>
              </a:rPr>
              <a:t>vascu</a:t>
            </a:r>
            <a:r>
              <a:rPr lang="en-US" sz="1200" kern="1200" dirty="0">
                <a:solidFill>
                  <a:schemeClr val="tx1"/>
                </a:solidFill>
                <a:effectLst/>
                <a:latin typeface="+mn-lt"/>
                <a:ea typeface="+mn-ea"/>
                <a:cs typeface="+mn-cs"/>
              </a:rPr>
              <a:t>- lar tone, which causes the cross section of the blood vessels to </a:t>
            </a:r>
            <a:endParaRPr lang="en-US" dirty="0"/>
          </a:p>
          <a:p>
            <a:endParaRPr lang="en-US" dirty="0"/>
          </a:p>
        </p:txBody>
      </p:sp>
      <p:sp>
        <p:nvSpPr>
          <p:cNvPr id="4" name="Slide Number Placeholder 3"/>
          <p:cNvSpPr>
            <a:spLocks noGrp="1"/>
          </p:cNvSpPr>
          <p:nvPr>
            <p:ph type="sldNum" sz="quarter" idx="5"/>
          </p:nvPr>
        </p:nvSpPr>
        <p:spPr/>
        <p:txBody>
          <a:bodyPr/>
          <a:lstStyle/>
          <a:p>
            <a:fld id="{A575721A-AD42-964B-BF01-3FF0FA467B44}" type="slidenum">
              <a:rPr lang="en-US" smtClean="0"/>
              <a:t>13</a:t>
            </a:fld>
            <a:endParaRPr lang="en-US"/>
          </a:p>
        </p:txBody>
      </p:sp>
    </p:spTree>
    <p:extLst>
      <p:ext uri="{BB962C8B-B14F-4D97-AF65-F5344CB8AC3E}">
        <p14:creationId xmlns:p14="http://schemas.microsoft.com/office/powerpoint/2010/main" val="78468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precuneus hub – role in early AD - dynamic integration of information fMRI and TMS – spatial updating attention reorienting and working memory.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Several studies using fMRI and repetitive transcranial magnetic</a:t>
            </a:r>
          </a:p>
          <a:p>
            <a:r>
              <a:rPr lang="en-US" sz="1200" kern="1200" dirty="0">
                <a:solidFill>
                  <a:schemeClr val="tx1"/>
                </a:solidFill>
                <a:effectLst/>
                <a:latin typeface="+mn-lt"/>
                <a:ea typeface="+mn-ea"/>
                <a:cs typeface="+mn-cs"/>
              </a:rPr>
              <a:t>stimulation (</a:t>
            </a:r>
            <a:r>
              <a:rPr lang="en-US" sz="1200" kern="1200" dirty="0" err="1">
                <a:solidFill>
                  <a:schemeClr val="tx1"/>
                </a:solidFill>
                <a:effectLst/>
                <a:latin typeface="+mn-lt"/>
                <a:ea typeface="+mn-ea"/>
                <a:cs typeface="+mn-cs"/>
              </a:rPr>
              <a:t>rTMS</a:t>
            </a:r>
            <a:r>
              <a:rPr lang="en-US" sz="1200" kern="1200" dirty="0">
                <a:solidFill>
                  <a:schemeClr val="tx1"/>
                </a:solidFill>
                <a:effectLst/>
                <a:latin typeface="+mn-lt"/>
                <a:ea typeface="+mn-ea"/>
                <a:cs typeface="+mn-cs"/>
              </a:rPr>
              <a:t>), a procedure to stimulate the brain surface by</a:t>
            </a:r>
          </a:p>
          <a:p>
            <a:r>
              <a:rPr lang="en-US" sz="1200" kern="1200" dirty="0">
                <a:solidFill>
                  <a:schemeClr val="tx1"/>
                </a:solidFill>
                <a:effectLst/>
                <a:latin typeface="+mn-lt"/>
                <a:ea typeface="+mn-ea"/>
                <a:cs typeface="+mn-cs"/>
              </a:rPr>
              <a:t>magnetic pulses, have shown that the precuneus is associated with a role</a:t>
            </a:r>
          </a:p>
          <a:p>
            <a:r>
              <a:rPr lang="en-US" sz="1200" kern="1200" dirty="0">
                <a:solidFill>
                  <a:schemeClr val="tx1"/>
                </a:solidFill>
                <a:effectLst/>
                <a:latin typeface="+mn-lt"/>
                <a:ea typeface="+mn-ea"/>
                <a:cs typeface="+mn-cs"/>
              </a:rPr>
              <a:t>in spatial attention and spatial updating (Mahayana et al., 2014; Müller</a:t>
            </a:r>
          </a:p>
          <a:p>
            <a:r>
              <a:rPr lang="en-US" sz="1200" kern="1200" dirty="0">
                <a:solidFill>
                  <a:schemeClr val="tx1"/>
                </a:solidFill>
                <a:effectLst/>
                <a:latin typeface="+mn-lt"/>
                <a:ea typeface="+mn-ea"/>
                <a:cs typeface="+mn-cs"/>
              </a:rPr>
              <a:t>et al., 2018; Wolbers et al., 2008). </a:t>
            </a:r>
          </a:p>
          <a:p>
            <a:r>
              <a:rPr lang="en-US" dirty="0"/>
              <a:t>Attention reorientation 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Numssen</a:t>
            </a:r>
            <a:r>
              <a:rPr lang="en-US" sz="1200" kern="1200" dirty="0">
                <a:solidFill>
                  <a:schemeClr val="tx1"/>
                </a:solidFill>
                <a:effectLst/>
                <a:latin typeface="+mn-lt"/>
                <a:ea typeface="+mn-ea"/>
                <a:cs typeface="+mn-cs"/>
              </a:rPr>
              <a:t> 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DVMT connectivity of precuneus Cui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Bai 2021 drawing tasks</a:t>
            </a:r>
            <a:endParaRPr lang="en-US" dirty="0"/>
          </a:p>
          <a:p>
            <a:endParaRPr lang="en-US" dirty="0"/>
          </a:p>
        </p:txBody>
      </p:sp>
      <p:sp>
        <p:nvSpPr>
          <p:cNvPr id="4" name="Slide Number Placeholder 3"/>
          <p:cNvSpPr>
            <a:spLocks noGrp="1"/>
          </p:cNvSpPr>
          <p:nvPr>
            <p:ph type="sldNum" sz="quarter" idx="5"/>
          </p:nvPr>
        </p:nvSpPr>
        <p:spPr/>
        <p:txBody>
          <a:bodyPr/>
          <a:lstStyle/>
          <a:p>
            <a:fld id="{A575721A-AD42-964B-BF01-3FF0FA467B44}" type="slidenum">
              <a:rPr lang="en-US" smtClean="0"/>
              <a:t>14</a:t>
            </a:fld>
            <a:endParaRPr lang="en-US"/>
          </a:p>
        </p:txBody>
      </p:sp>
    </p:spTree>
    <p:extLst>
      <p:ext uri="{BB962C8B-B14F-4D97-AF65-F5344CB8AC3E}">
        <p14:creationId xmlns:p14="http://schemas.microsoft.com/office/powerpoint/2010/main" val="3926460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A currently accepted model of AD poses a cascading failure in </a:t>
            </a:r>
            <a:r>
              <a:rPr lang="en-US" sz="1200" dirty="0" err="1">
                <a:solidFill>
                  <a:schemeClr val="bg1"/>
                </a:solidFill>
              </a:rPr>
              <a:t>proteostasis</a:t>
            </a:r>
            <a:r>
              <a:rPr lang="en-US" sz="1200" dirty="0">
                <a:solidFill>
                  <a:schemeClr val="bg1"/>
                </a:solidFill>
              </a:rPr>
              <a:t> of two proteins, Amyloid-Beta, and Tau, which leads to brain cell damage and cognitive impairment.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If dysregulated neural activity contributes to triggering this pathology, early detection and treatment of the dysregulation may prevent or delay onset of 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Cascade of pathological processes in Alzheimer’s disease can be modeled by dynamic biomarkers (</a:t>
            </a:r>
            <a:r>
              <a:rPr lang="en-US" sz="1050" dirty="0">
                <a:solidFill>
                  <a:schemeClr val="bg1"/>
                </a:solidFill>
              </a:rPr>
              <a:t>Jack et al, 2013</a:t>
            </a:r>
            <a:r>
              <a:rPr lang="en-US" sz="1200" dirty="0">
                <a:solidFill>
                  <a:schemeClr val="bg1"/>
                </a:solidFill>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slide gives a brief overview of Alzheimer’s dementia which is a neurodegenerative disease leading to severe memory impairments.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recent model summarized our current understanding of Alzheimer’s as a set of staggered overlapping pathologies. </a:t>
            </a:r>
          </a:p>
          <a:p>
            <a:r>
              <a:rPr lang="en-US" sz="1200" kern="1200" dirty="0">
                <a:solidFill>
                  <a:schemeClr val="tx1"/>
                </a:solidFill>
                <a:effectLst/>
                <a:latin typeface="+mn-lt"/>
                <a:ea typeface="+mn-ea"/>
                <a:cs typeface="+mn-cs"/>
              </a:rPr>
              <a:t>Decades before any noticeable problems with memory, a protein called Amyloid-Beta starts to be aggregated in the brain. Traditionally, this pathology had been assessed indirectly by measuring concentration of this protein in the cerebrospinal fluid (CSF), but more recently amyloid imaging using positron emission tomography (PET) revealed how Amyloid-Beta depositions progress in different brain regions over time.</a:t>
            </a:r>
          </a:p>
          <a:p>
            <a:r>
              <a:rPr lang="en-US" sz="1200" kern="1200" dirty="0">
                <a:solidFill>
                  <a:schemeClr val="tx1"/>
                </a:solidFill>
                <a:effectLst/>
                <a:latin typeface="+mn-lt"/>
                <a:ea typeface="+mn-ea"/>
                <a:cs typeface="+mn-cs"/>
              </a:rPr>
              <a:t>Another protein, tau, accumulates in the brain with some delay, and as these molecular protein pathologies worsen, damage to neurons and their processes becomes visible on the magnetic resonance imaging (MRI) scans revealing brain atrophy and PET </a:t>
            </a:r>
            <a:r>
              <a:rPr lang="en-US" sz="1200" b="0" i="0" u="none" strike="noStrike" kern="1200" baseline="0" dirty="0">
                <a:solidFill>
                  <a:schemeClr val="tx1"/>
                </a:solidFill>
                <a:latin typeface="+mn-lt"/>
                <a:ea typeface="+mn-ea"/>
                <a:cs typeface="+mn-cs"/>
              </a:rPr>
              <a:t>fluorodeoxyglucose (</a:t>
            </a:r>
            <a:r>
              <a:rPr lang="en-US" sz="1200" kern="1200" dirty="0">
                <a:solidFill>
                  <a:schemeClr val="tx1"/>
                </a:solidFill>
                <a:effectLst/>
                <a:latin typeface="+mn-lt"/>
                <a:ea typeface="+mn-ea"/>
                <a:cs typeface="+mn-cs"/>
              </a:rPr>
              <a:t>FDG) scans revealing altered metabolic demand of the tissue. </a:t>
            </a:r>
          </a:p>
          <a:p>
            <a:r>
              <a:rPr lang="en-US" sz="1200" kern="1200" dirty="0">
                <a:solidFill>
                  <a:schemeClr val="tx1"/>
                </a:solidFill>
                <a:effectLst/>
                <a:latin typeface="+mn-lt"/>
                <a:ea typeface="+mn-ea"/>
                <a:cs typeface="+mn-cs"/>
              </a:rPr>
              <a:t>The brain regions impacted by these pathologies include the so called default mode network (DMN) of the brain and the brain structure called hippocampus – which are known neural substrates of memory. Nonetheless, it is not fully understood how the brain pathologies may cause deficits in memory as there is considerable variability in the timing of onset of cognitive impairment (thus, shaded green area on the diagram). </a:t>
            </a:r>
          </a:p>
          <a:p>
            <a:r>
              <a:rPr lang="en-US" sz="1200" kern="1200" dirty="0">
                <a:solidFill>
                  <a:schemeClr val="tx1"/>
                </a:solidFill>
                <a:effectLst/>
                <a:latin typeface="+mn-lt"/>
                <a:ea typeface="+mn-ea"/>
                <a:cs typeface="+mn-cs"/>
              </a:rPr>
              <a:t>Unfortunately, it is presently highly controversial whether pharmacological removal of Amyloid-Beta and Tau protein deposits from the brain can slow down cognitive impairment.</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965D20-FD0D-4E22-B950-463A4B036037}" type="slidenum">
              <a:rPr lang="en-US" smtClean="0"/>
              <a:t>15</a:t>
            </a:fld>
            <a:endParaRPr lang="en-US"/>
          </a:p>
        </p:txBody>
      </p:sp>
    </p:spTree>
    <p:extLst>
      <p:ext uri="{BB962C8B-B14F-4D97-AF65-F5344CB8AC3E}">
        <p14:creationId xmlns:p14="http://schemas.microsoft.com/office/powerpoint/2010/main" val="2295877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transcranial magnetic</a:t>
            </a:r>
          </a:p>
          <a:p>
            <a:r>
              <a:rPr lang="en-US" sz="1200" kern="1200" dirty="0">
                <a:solidFill>
                  <a:schemeClr val="tx1"/>
                </a:solidFill>
                <a:effectLst/>
                <a:latin typeface="+mn-lt"/>
                <a:ea typeface="+mn-ea"/>
                <a:cs typeface="+mn-cs"/>
              </a:rPr>
              <a:t>stimulation (</a:t>
            </a:r>
            <a:r>
              <a:rPr lang="en-US" sz="1200" kern="1200" dirty="0" err="1">
                <a:solidFill>
                  <a:schemeClr val="tx1"/>
                </a:solidFill>
                <a:effectLst/>
                <a:latin typeface="+mn-lt"/>
                <a:ea typeface="+mn-ea"/>
                <a:cs typeface="+mn-cs"/>
              </a:rPr>
              <a:t>rTMS</a:t>
            </a:r>
            <a:r>
              <a:rPr lang="en-US" sz="1200" kern="1200" dirty="0">
                <a:solidFill>
                  <a:schemeClr val="tx1"/>
                </a:solidFill>
                <a:effectLst/>
                <a:latin typeface="+mn-lt"/>
                <a:ea typeface="+mn-ea"/>
                <a:cs typeface="+mn-cs"/>
              </a:rPr>
              <a:t>), a procedure to stimulate the brain surface by</a:t>
            </a:r>
          </a:p>
          <a:p>
            <a:r>
              <a:rPr lang="en-US" sz="1200" kern="1200" dirty="0">
                <a:solidFill>
                  <a:schemeClr val="tx1"/>
                </a:solidFill>
                <a:effectLst/>
                <a:latin typeface="+mn-lt"/>
                <a:ea typeface="+mn-ea"/>
                <a:cs typeface="+mn-cs"/>
              </a:rPr>
              <a:t>magnetic pulses, have shown that the precuneus is associated with a role</a:t>
            </a:r>
          </a:p>
          <a:p>
            <a:r>
              <a:rPr lang="en-US" sz="1200" kern="1200" dirty="0">
                <a:solidFill>
                  <a:schemeClr val="tx1"/>
                </a:solidFill>
                <a:effectLst/>
                <a:latin typeface="+mn-lt"/>
                <a:ea typeface="+mn-ea"/>
                <a:cs typeface="+mn-cs"/>
              </a:rPr>
              <a:t>in spatial attention and spatial updating (Mahayana et al., 2014; Müller</a:t>
            </a:r>
          </a:p>
          <a:p>
            <a:r>
              <a:rPr lang="en-US" sz="1200" kern="1200" dirty="0">
                <a:solidFill>
                  <a:schemeClr val="tx1"/>
                </a:solidFill>
                <a:effectLst/>
                <a:latin typeface="+mn-lt"/>
                <a:ea typeface="+mn-ea"/>
                <a:cs typeface="+mn-cs"/>
              </a:rPr>
              <a:t>et al., 2018; Wolbers et al., 2008). </a:t>
            </a:r>
          </a:p>
          <a:p>
            <a:endParaRPr lang="en-US" dirty="0"/>
          </a:p>
          <a:p>
            <a:r>
              <a:rPr lang="en-US" sz="1200" kern="1200" dirty="0">
                <a:solidFill>
                  <a:schemeClr val="tx1"/>
                </a:solidFill>
                <a:effectLst/>
                <a:latin typeface="+mn-lt"/>
                <a:ea typeface="+mn-ea"/>
                <a:cs typeface="+mn-cs"/>
              </a:rPr>
              <a:t>– spatial updating attention reorienting and working memory</a:t>
            </a:r>
            <a:endParaRPr lang="en-US" dirty="0"/>
          </a:p>
          <a:p>
            <a:endParaRPr lang="en-US" dirty="0"/>
          </a:p>
          <a:p>
            <a:r>
              <a:rPr lang="en-US" dirty="0"/>
              <a:t>While more well established role of precuneus is in episodic memory, there is extensive evidence for a time gap between early functional impairment and  cognitive symptoms. Thus, in addition to memory we wanted to look at the most demanding dynamic tasks Dynamic cognitive processing for dynamic NVC – supporting fast electrophysiological states; tasks mimicking fast states; episodic memory is a delayed sign of functional disfunction in DMN</a:t>
            </a:r>
          </a:p>
        </p:txBody>
      </p:sp>
      <p:sp>
        <p:nvSpPr>
          <p:cNvPr id="4" name="Slide Number Placeholder 3"/>
          <p:cNvSpPr>
            <a:spLocks noGrp="1"/>
          </p:cNvSpPr>
          <p:nvPr>
            <p:ph type="sldNum" sz="quarter" idx="5"/>
          </p:nvPr>
        </p:nvSpPr>
        <p:spPr/>
        <p:txBody>
          <a:bodyPr/>
          <a:lstStyle/>
          <a:p>
            <a:fld id="{A575721A-AD42-964B-BF01-3FF0FA467B44}" type="slidenum">
              <a:rPr lang="en-US" smtClean="0"/>
              <a:t>16</a:t>
            </a:fld>
            <a:endParaRPr lang="en-US"/>
          </a:p>
        </p:txBody>
      </p:sp>
    </p:spTree>
    <p:extLst>
      <p:ext uri="{BB962C8B-B14F-4D97-AF65-F5344CB8AC3E}">
        <p14:creationId xmlns:p14="http://schemas.microsoft.com/office/powerpoint/2010/main" val="2881667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75721A-AD42-964B-BF01-3FF0FA467B44}" type="slidenum">
              <a:rPr lang="en-US" smtClean="0"/>
              <a:t>18</a:t>
            </a:fld>
            <a:endParaRPr lang="en-US"/>
          </a:p>
        </p:txBody>
      </p:sp>
    </p:spTree>
    <p:extLst>
      <p:ext uri="{BB962C8B-B14F-4D97-AF65-F5344CB8AC3E}">
        <p14:creationId xmlns:p14="http://schemas.microsoft.com/office/powerpoint/2010/main" val="2482807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 range of pharmacological treatments has been developed to target the various features of the metabolic syndrome</a:t>
            </a:r>
            <a:endParaRPr lang="en-US" sz="1200" kern="1200" dirty="0">
              <a:solidFill>
                <a:schemeClr val="tx1"/>
              </a:solidFill>
              <a:effectLst/>
              <a:latin typeface="+mn-lt"/>
              <a:ea typeface="+mn-ea"/>
              <a:cs typeface="+mn-cs"/>
            </a:endParaRPr>
          </a:p>
          <a:p>
            <a:endParaRPr lang="en-US" dirty="0"/>
          </a:p>
          <a:p>
            <a:endParaRPr lang="en-US" dirty="0"/>
          </a:p>
          <a:p>
            <a:r>
              <a:rPr lang="en-US" dirty="0"/>
              <a:t>Unfortunately aging is a risk factor for disease the metabolic syndrome being one of the most common conditions. A polypharmacy of medications has been developed to control blood pressure, cholesterol, and other features of the metabolic syndrome as they are thought precursors to heart and kidney disease.  More recently, evidence has accumulated that the metabolic syndrome can also affect cerebrovascular health. In the analyses that I am presenting today, we examined how the medications developed for the metabolic syndrome may one of the most vulnerable vascular brain functions – the neurovascular coupling.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 need to study how medications for the Metabolic Syndrome affect the brain</a:t>
            </a:r>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immediately orient your audience and give clear direction, your </a:t>
            </a:r>
            <a:r>
              <a:rPr lang="en-US" b="1" dirty="0"/>
              <a:t>first sentence</a:t>
            </a:r>
            <a:r>
              <a:rPr lang="en-US" dirty="0"/>
              <a:t> should act as a strong </a:t>
            </a:r>
            <a:r>
              <a:rPr lang="en-US" i="1" dirty="0"/>
              <a:t>signpost</a:t>
            </a:r>
            <a:r>
              <a:rPr lang="en-US" dirty="0"/>
              <a:t>—it should frame the clinical landscape, hint at your central scientific question, and set up the visual transition from </a:t>
            </a:r>
            <a:r>
              <a:rPr lang="en-US" b="1" dirty="0"/>
              <a:t>heart</a:t>
            </a:r>
            <a:r>
              <a:rPr lang="en-US" dirty="0"/>
              <a:t> to </a:t>
            </a:r>
            <a:r>
              <a:rPr lang="en-US" b="1" dirty="0"/>
              <a:t>brain</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effectLst/>
                <a:latin typeface="+mn-lt"/>
                <a:ea typeface="+mn-ea"/>
                <a:cs typeface="+mn-cs"/>
              </a:rPr>
              <a:t>As we age, we become increasingly susceptible to systemic conditions like the metabolic syndrome — a constellation of cardiovascular risk factors that primary care doctors routinely monitor and treat.</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Blood pressure, cholesterol, blood sugar, and BMI are familiar metrics in any clinic — and they are treated aggressively, often with multiple medications, because they are known precursors to heart disease and kidney disease.</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what about the brain? While much of the medical infrastructure is focused on preventing cardiovascular outcomes, growing evidence suggests that these same risk factors — and the drugs used to manage them — may also influence cerebrovascular health.</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talk, I’ll focus on one particular brain function that’s deeply vascular — </a:t>
            </a:r>
            <a:r>
              <a:rPr lang="en-US" sz="1200" b="1" kern="1200" dirty="0">
                <a:solidFill>
                  <a:schemeClr val="tx1"/>
                </a:solidFill>
                <a:effectLst/>
                <a:latin typeface="+mn-lt"/>
                <a:ea typeface="+mn-ea"/>
                <a:cs typeface="+mn-cs"/>
              </a:rPr>
              <a:t>neurovascular coupling</a:t>
            </a:r>
            <a:r>
              <a:rPr lang="en-US" sz="1200" kern="1200" dirty="0">
                <a:solidFill>
                  <a:schemeClr val="tx1"/>
                </a:solidFill>
                <a:effectLst/>
                <a:latin typeface="+mn-lt"/>
                <a:ea typeface="+mn-ea"/>
                <a:cs typeface="+mn-cs"/>
              </a:rPr>
              <a:t> — and ask: </a:t>
            </a:r>
            <a:r>
              <a:rPr lang="en-US" sz="1200" i="1" kern="1200" dirty="0">
                <a:solidFill>
                  <a:schemeClr val="tx1"/>
                </a:solidFill>
                <a:effectLst/>
                <a:latin typeface="+mn-lt"/>
                <a:ea typeface="+mn-ea"/>
                <a:cs typeface="+mn-cs"/>
              </a:rPr>
              <a:t>how might commonly prescribed medications affect it?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A575721A-AD42-964B-BF01-3FF0FA467B44}" type="slidenum">
              <a:rPr lang="en-US" smtClean="0"/>
              <a:t>2</a:t>
            </a:fld>
            <a:endParaRPr lang="en-US"/>
          </a:p>
        </p:txBody>
      </p:sp>
    </p:spTree>
    <p:extLst>
      <p:ext uri="{BB962C8B-B14F-4D97-AF65-F5344CB8AC3E}">
        <p14:creationId xmlns:p14="http://schemas.microsoft.com/office/powerpoint/2010/main" val="828037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brain does not store energy reserves. Instead, whenever a network of brain cells becomes active, the released neurotransmitters such as glutamate are also picked up by supporting brain cells astrocytes that through Ca promotes release of NO </a:t>
            </a:r>
            <a:r>
              <a:rPr lang="en-US" dirty="0" err="1"/>
              <a:t>etc</a:t>
            </a:r>
            <a:r>
              <a:rPr lang="en-US" dirty="0"/>
              <a:t> that </a:t>
            </a:r>
            <a:r>
              <a:rPr lang="en-US" dirty="0" err="1"/>
              <a:t>sygnals</a:t>
            </a:r>
            <a:r>
              <a:rPr lang="en-US" dirty="0"/>
              <a:t> to endothelial cells to increase flow and volume of blood to the active brain areas. (neurons send chemical signals) Much of this cascade occurs behind the BBB – </a:t>
            </a:r>
            <a:r>
              <a:rPr lang="en-US" dirty="0" err="1"/>
              <a:t>thtat</a:t>
            </a:r>
            <a:r>
              <a:rPr lang="en-US" dirty="0"/>
              <a:t> is formed by endothelial cells. And. In this talk today we will look at differences between the effects of meds that cross do not cross the BBB. I also want to heads up that given our method measures BOLD change evoked by fast electrophysiological events, it is more likely that we are sensitive to feed forward </a:t>
            </a:r>
            <a:r>
              <a:rPr lang="en-US" dirty="0" err="1"/>
              <a:t>overdeliveriry</a:t>
            </a:r>
            <a:r>
              <a:rPr lang="en-US" dirty="0"/>
              <a:t> of oxygen rather than feed back mechanism. I will show them how fast the events go by.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Neurovascular coupling: a feed-forward signaling cascade linking neurons to blood vessels</a:t>
            </a:r>
            <a:endParaRPr lang="en-US" dirty="0"/>
          </a:p>
          <a:p>
            <a:endParaRPr lang="en-US" dirty="0"/>
          </a:p>
          <a:p>
            <a:endParaRPr lang="en-US" dirty="0"/>
          </a:p>
          <a:p>
            <a:r>
              <a:rPr lang="en-US" sz="1200" kern="1200" dirty="0">
                <a:solidFill>
                  <a:schemeClr val="tx1"/>
                </a:solidFill>
                <a:effectLst/>
                <a:latin typeface="+mn-lt"/>
                <a:ea typeface="+mn-ea"/>
                <a:cs typeface="+mn-cs"/>
              </a:rPr>
              <a:t>The brain is a remarkably energy-hungry organ — yet it stores virtually no reserves.</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when a network of neurons becomes active, it must immediately recruit resources. This process starts when neurotransmitters like </a:t>
            </a:r>
            <a:r>
              <a:rPr lang="en-US" sz="1200" b="1" kern="1200" dirty="0">
                <a:solidFill>
                  <a:schemeClr val="tx1"/>
                </a:solidFill>
                <a:effectLst/>
                <a:latin typeface="+mn-lt"/>
                <a:ea typeface="+mn-ea"/>
                <a:cs typeface="+mn-cs"/>
              </a:rPr>
              <a:t>glutamate</a:t>
            </a:r>
            <a:r>
              <a:rPr lang="en-US" sz="1200" kern="1200" dirty="0">
                <a:solidFill>
                  <a:schemeClr val="tx1"/>
                </a:solidFill>
                <a:effectLst/>
                <a:latin typeface="+mn-lt"/>
                <a:ea typeface="+mn-ea"/>
                <a:cs typeface="+mn-cs"/>
              </a:rPr>
              <a:t> are released into the synapse. These molecules don’t just communicate with other neurons — they also activate </a:t>
            </a:r>
            <a:r>
              <a:rPr lang="en-US" sz="1200" b="1" kern="1200" dirty="0">
                <a:solidFill>
                  <a:schemeClr val="tx1"/>
                </a:solidFill>
                <a:effectLst/>
                <a:latin typeface="+mn-lt"/>
                <a:ea typeface="+mn-ea"/>
                <a:cs typeface="+mn-cs"/>
              </a:rPr>
              <a:t>astrocytes</a:t>
            </a:r>
            <a:r>
              <a:rPr lang="en-US" sz="1200" kern="1200" dirty="0">
                <a:solidFill>
                  <a:schemeClr val="tx1"/>
                </a:solidFill>
                <a:effectLst/>
                <a:latin typeface="+mn-lt"/>
                <a:ea typeface="+mn-ea"/>
                <a:cs typeface="+mn-cs"/>
              </a:rPr>
              <a:t>, the brain’s support cells.</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Astrocytes, in turn, trigger a cascade of signaling events, including calcium influx and the release of vasodilators like nitric oxide. These chemical signals ultimately reach the </a:t>
            </a:r>
            <a:r>
              <a:rPr lang="en-US" sz="1200" b="1" kern="1200" dirty="0">
                <a:solidFill>
                  <a:schemeClr val="tx1"/>
                </a:solidFill>
                <a:effectLst/>
                <a:latin typeface="+mn-lt"/>
                <a:ea typeface="+mn-ea"/>
                <a:cs typeface="+mn-cs"/>
              </a:rPr>
              <a:t>endothelial cells</a:t>
            </a:r>
            <a:r>
              <a:rPr lang="en-US" sz="1200" kern="1200" dirty="0">
                <a:solidFill>
                  <a:schemeClr val="tx1"/>
                </a:solidFill>
                <a:effectLst/>
                <a:latin typeface="+mn-lt"/>
                <a:ea typeface="+mn-ea"/>
                <a:cs typeface="+mn-cs"/>
              </a:rPr>
              <a:t> that line the blood vessels — instructing them to rapidly increase local </a:t>
            </a:r>
            <a:r>
              <a:rPr lang="en-US" sz="1200" b="1" kern="1200" dirty="0">
                <a:solidFill>
                  <a:schemeClr val="tx1"/>
                </a:solidFill>
                <a:effectLst/>
                <a:latin typeface="+mn-lt"/>
                <a:ea typeface="+mn-ea"/>
                <a:cs typeface="+mn-cs"/>
              </a:rPr>
              <a:t>blood flow and volume</a:t>
            </a:r>
            <a:r>
              <a:rPr lang="en-US" sz="1200" kern="1200" dirty="0">
                <a:solidFill>
                  <a:schemeClr val="tx1"/>
                </a:solidFill>
                <a:effectLst/>
                <a:latin typeface="+mn-lt"/>
                <a:ea typeface="+mn-ea"/>
                <a:cs typeface="+mn-cs"/>
              </a:rPr>
              <a:t> to support the active brain region.</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Importantly, much of this signaling occurs </a:t>
            </a:r>
            <a:r>
              <a:rPr lang="en-US" sz="1200" b="1" kern="1200" dirty="0">
                <a:solidFill>
                  <a:schemeClr val="tx1"/>
                </a:solidFill>
                <a:effectLst/>
                <a:latin typeface="+mn-lt"/>
                <a:ea typeface="+mn-ea"/>
                <a:cs typeface="+mn-cs"/>
              </a:rPr>
              <a:t>behind the blood-brain barrier (BBB)</a:t>
            </a:r>
            <a:r>
              <a:rPr lang="en-US" sz="1200" kern="1200" dirty="0">
                <a:solidFill>
                  <a:schemeClr val="tx1"/>
                </a:solidFill>
                <a:effectLst/>
                <a:latin typeface="+mn-lt"/>
                <a:ea typeface="+mn-ea"/>
                <a:cs typeface="+mn-cs"/>
              </a:rPr>
              <a:t> — and so, in today’s talk, I’ll highlight the distinction between medications that </a:t>
            </a:r>
            <a:r>
              <a:rPr lang="en-US" sz="1200" b="1" kern="1200" dirty="0">
                <a:solidFill>
                  <a:schemeClr val="tx1"/>
                </a:solidFill>
                <a:effectLst/>
                <a:latin typeface="+mn-lt"/>
                <a:ea typeface="+mn-ea"/>
                <a:cs typeface="+mn-cs"/>
              </a:rPr>
              <a:t>do</a:t>
            </a:r>
            <a:r>
              <a:rPr lang="en-US" sz="1200" kern="1200" dirty="0">
                <a:solidFill>
                  <a:schemeClr val="tx1"/>
                </a:solidFill>
                <a:effectLst/>
                <a:latin typeface="+mn-lt"/>
                <a:ea typeface="+mn-ea"/>
                <a:cs typeface="+mn-cs"/>
              </a:rPr>
              <a:t> cross the BBB and those that </a:t>
            </a:r>
            <a:r>
              <a:rPr lang="en-US" sz="1200" b="1" kern="1200" dirty="0">
                <a:solidFill>
                  <a:schemeClr val="tx1"/>
                </a:solidFill>
                <a:effectLst/>
                <a:latin typeface="+mn-lt"/>
                <a:ea typeface="+mn-ea"/>
                <a:cs typeface="+mn-cs"/>
              </a:rPr>
              <a:t>do not</a:t>
            </a:r>
            <a:r>
              <a:rPr lang="en-US" sz="1200" kern="1200" dirty="0">
                <a:solidFill>
                  <a:schemeClr val="tx1"/>
                </a:solidFill>
                <a:effectLst/>
                <a:latin typeface="+mn-lt"/>
                <a:ea typeface="+mn-ea"/>
                <a:cs typeface="+mn-cs"/>
              </a:rPr>
              <a:t>, and how this might influence their effects on neurovascular coupling.</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also want to flag one methodological point up front: the way we measure neurovascular coupling — using fast electrophysiological events and their corresponding BOLD responses — likely makes our assay </a:t>
            </a:r>
            <a:r>
              <a:rPr lang="en-US" sz="1200" b="1" kern="1200" dirty="0">
                <a:solidFill>
                  <a:schemeClr val="tx1"/>
                </a:solidFill>
                <a:effectLst/>
                <a:latin typeface="+mn-lt"/>
                <a:ea typeface="+mn-ea"/>
                <a:cs typeface="+mn-cs"/>
              </a:rPr>
              <a:t>more sensitive to feed-forward, anticipatory delivery of oxygen</a:t>
            </a:r>
            <a:r>
              <a:rPr lang="en-US" sz="1200" kern="1200" dirty="0">
                <a:solidFill>
                  <a:schemeClr val="tx1"/>
                </a:solidFill>
                <a:effectLst/>
                <a:latin typeface="+mn-lt"/>
                <a:ea typeface="+mn-ea"/>
                <a:cs typeface="+mn-cs"/>
              </a:rPr>
              <a:t> than to slower feedback regulation.</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a moment, I’ll show you just how fast these neural and vascular responses unfold.</a:t>
            </a:r>
          </a:p>
          <a:p>
            <a:endParaRPr lang="en-US" dirty="0"/>
          </a:p>
        </p:txBody>
      </p:sp>
      <p:sp>
        <p:nvSpPr>
          <p:cNvPr id="4" name="Slide Number Placeholder 3"/>
          <p:cNvSpPr>
            <a:spLocks noGrp="1"/>
          </p:cNvSpPr>
          <p:nvPr>
            <p:ph type="sldNum" sz="quarter" idx="5"/>
          </p:nvPr>
        </p:nvSpPr>
        <p:spPr/>
        <p:txBody>
          <a:bodyPr/>
          <a:lstStyle/>
          <a:p>
            <a:fld id="{A575721A-AD42-964B-BF01-3FF0FA467B44}" type="slidenum">
              <a:rPr lang="en-US" smtClean="0"/>
              <a:t>3</a:t>
            </a:fld>
            <a:endParaRPr lang="en-US"/>
          </a:p>
        </p:txBody>
      </p:sp>
    </p:spTree>
    <p:extLst>
      <p:ext uri="{BB962C8B-B14F-4D97-AF65-F5344CB8AC3E}">
        <p14:creationId xmlns:p14="http://schemas.microsoft.com/office/powerpoint/2010/main" val="1645663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why are we so concerned with neurovascular coupling? This slide shows two major mechanisms by which its disruption may contribute to Alzheimer’s disease pathology.</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the one hand, reduced perfusion can lead to </a:t>
            </a:r>
            <a:r>
              <a:rPr lang="en-US" sz="1200" b="1" kern="1200" dirty="0">
                <a:solidFill>
                  <a:schemeClr val="tx1"/>
                </a:solidFill>
                <a:effectLst/>
                <a:latin typeface="+mn-lt"/>
                <a:ea typeface="+mn-ea"/>
                <a:cs typeface="+mn-cs"/>
              </a:rPr>
              <a:t>hypoxia</a:t>
            </a:r>
            <a:r>
              <a:rPr lang="en-US" sz="1200" kern="1200" dirty="0">
                <a:solidFill>
                  <a:schemeClr val="tx1"/>
                </a:solidFill>
                <a:effectLst/>
                <a:latin typeface="+mn-lt"/>
                <a:ea typeface="+mn-ea"/>
                <a:cs typeface="+mn-cs"/>
              </a:rPr>
              <a:t>, which triggers molecular responses such as upregulation of BACE1 — the enzyme responsible for cleaving amyloid precursor protein into amyloid-beta. This results in </a:t>
            </a:r>
            <a:r>
              <a:rPr lang="en-US" sz="1200" b="1" kern="1200" dirty="0">
                <a:solidFill>
                  <a:schemeClr val="tx1"/>
                </a:solidFill>
                <a:effectLst/>
                <a:latin typeface="+mn-lt"/>
                <a:ea typeface="+mn-ea"/>
                <a:cs typeface="+mn-cs"/>
              </a:rPr>
              <a:t>increased A</a:t>
            </a:r>
            <a:r>
              <a:rPr lang="el-GR" sz="1200" b="1" kern="1200" dirty="0">
                <a:solidFill>
                  <a:schemeClr val="tx1"/>
                </a:solidFill>
                <a:effectLst/>
                <a:latin typeface="+mn-lt"/>
                <a:ea typeface="+mn-ea"/>
                <a:cs typeface="+mn-cs"/>
              </a:rPr>
              <a:t>β </a:t>
            </a:r>
            <a:r>
              <a:rPr lang="en-US" sz="1200" b="1" kern="1200" dirty="0">
                <a:solidFill>
                  <a:schemeClr val="tx1"/>
                </a:solidFill>
                <a:effectLst/>
                <a:latin typeface="+mn-lt"/>
                <a:ea typeface="+mn-ea"/>
                <a:cs typeface="+mn-cs"/>
              </a:rPr>
              <a:t>production</a:t>
            </a:r>
            <a:r>
              <a:rPr lang="en-US" sz="1200" kern="1200" dirty="0">
                <a:solidFill>
                  <a:schemeClr val="tx1"/>
                </a:solidFill>
                <a:effectLst/>
                <a:latin typeface="+mn-lt"/>
                <a:ea typeface="+mn-ea"/>
                <a:cs typeface="+mn-cs"/>
              </a:rPr>
              <a:t>. That’s shown in the top part of the slide.</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the other hand, neurovascular dysfunction can impair the </a:t>
            </a:r>
            <a:r>
              <a:rPr lang="en-US" sz="1200" b="1" kern="1200" dirty="0">
                <a:solidFill>
                  <a:schemeClr val="tx1"/>
                </a:solidFill>
                <a:effectLst/>
                <a:latin typeface="+mn-lt"/>
                <a:ea typeface="+mn-ea"/>
                <a:cs typeface="+mn-cs"/>
              </a:rPr>
              <a:t>clearance</a:t>
            </a:r>
            <a:r>
              <a:rPr lang="en-US" sz="1200" kern="1200" dirty="0">
                <a:solidFill>
                  <a:schemeClr val="tx1"/>
                </a:solidFill>
                <a:effectLst/>
                <a:latin typeface="+mn-lt"/>
                <a:ea typeface="+mn-ea"/>
                <a:cs typeface="+mn-cs"/>
              </a:rPr>
              <a:t> of amyloid that’s already present. In particular, reduced vasomotion affects perivascular and glymphatic pathways that are essential for clearing A</a:t>
            </a:r>
            <a:r>
              <a:rPr lang="el-GR" sz="1200" kern="1200" dirty="0">
                <a:solidFill>
                  <a:schemeClr val="tx1"/>
                </a:solidFill>
                <a:effectLst/>
                <a:latin typeface="+mn-lt"/>
                <a:ea typeface="+mn-ea"/>
                <a:cs typeface="+mn-cs"/>
              </a:rPr>
              <a:t>β </a:t>
            </a:r>
            <a:r>
              <a:rPr lang="en-US" sz="1200" kern="1200" dirty="0">
                <a:solidFill>
                  <a:schemeClr val="tx1"/>
                </a:solidFill>
                <a:effectLst/>
                <a:latin typeface="+mn-lt"/>
                <a:ea typeface="+mn-ea"/>
                <a:cs typeface="+mn-cs"/>
              </a:rPr>
              <a:t>and tau from the brain’s interstitial space.</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impaired neurovascular coupling affects </a:t>
            </a:r>
            <a:r>
              <a:rPr lang="en-US" sz="1200" b="1" kern="1200" dirty="0">
                <a:solidFill>
                  <a:schemeClr val="tx1"/>
                </a:solidFill>
                <a:effectLst/>
                <a:latin typeface="+mn-lt"/>
                <a:ea typeface="+mn-ea"/>
                <a:cs typeface="+mn-cs"/>
              </a:rPr>
              <a:t>both the production and removal</a:t>
            </a:r>
            <a:r>
              <a:rPr lang="en-US" sz="1200" kern="1200" dirty="0">
                <a:solidFill>
                  <a:schemeClr val="tx1"/>
                </a:solidFill>
                <a:effectLst/>
                <a:latin typeface="+mn-lt"/>
                <a:ea typeface="+mn-ea"/>
                <a:cs typeface="+mn-cs"/>
              </a:rPr>
              <a:t> of amyloid, potentially accelerating pathology. And this is the context in which we’re asking: could medications that improve or impair NVC shift Alzheimer’s risk?”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Hypoxia up-regulated beta-secretase cleavage of APP and amyloid-beta</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protein production by increasing </a:t>
            </a:r>
            <a:r>
              <a:rPr lang="en-US" sz="1200" b="1" i="1" kern="1200" dirty="0">
                <a:solidFill>
                  <a:schemeClr val="tx1"/>
                </a:solidFill>
                <a:effectLst/>
                <a:latin typeface="+mn-lt"/>
                <a:ea typeface="+mn-ea"/>
                <a:cs typeface="+mn-cs"/>
              </a:rPr>
              <a:t>BACE1 </a:t>
            </a:r>
            <a:r>
              <a:rPr lang="en-US" sz="1200" b="1" kern="1200" dirty="0">
                <a:solidFill>
                  <a:schemeClr val="tx1"/>
                </a:solidFill>
                <a:effectLst/>
                <a:latin typeface="+mn-lt"/>
                <a:ea typeface="+mn-ea"/>
                <a:cs typeface="+mn-cs"/>
              </a:rPr>
              <a:t>gene transcription and expression </a:t>
            </a:r>
            <a:endParaRPr lang="en-US" dirty="0"/>
          </a:p>
          <a:p>
            <a:endParaRPr lang="en-US" dirty="0"/>
          </a:p>
        </p:txBody>
      </p:sp>
      <p:sp>
        <p:nvSpPr>
          <p:cNvPr id="4" name="Slide Number Placeholder 3"/>
          <p:cNvSpPr>
            <a:spLocks noGrp="1"/>
          </p:cNvSpPr>
          <p:nvPr>
            <p:ph type="sldNum" sz="quarter" idx="5"/>
          </p:nvPr>
        </p:nvSpPr>
        <p:spPr/>
        <p:txBody>
          <a:bodyPr/>
          <a:lstStyle/>
          <a:p>
            <a:fld id="{A575721A-AD42-964B-BF01-3FF0FA467B44}" type="slidenum">
              <a:rPr lang="en-US" smtClean="0"/>
              <a:t>4</a:t>
            </a:fld>
            <a:endParaRPr lang="en-US"/>
          </a:p>
        </p:txBody>
      </p:sp>
    </p:spTree>
    <p:extLst>
      <p:ext uri="{BB962C8B-B14F-4D97-AF65-F5344CB8AC3E}">
        <p14:creationId xmlns:p14="http://schemas.microsoft.com/office/powerpoint/2010/main" val="2336991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understand why we focused on regions like the precuneus, it helps to look at where amyloid tends to accumulate — and why.</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are regions with high </a:t>
            </a:r>
            <a:r>
              <a:rPr lang="en-US" sz="1200" b="1" kern="1200" dirty="0">
                <a:solidFill>
                  <a:schemeClr val="tx1"/>
                </a:solidFill>
                <a:effectLst/>
                <a:latin typeface="+mn-lt"/>
                <a:ea typeface="+mn-ea"/>
                <a:cs typeface="+mn-cs"/>
              </a:rPr>
              <a:t>metabolic demand</a:t>
            </a:r>
            <a:r>
              <a:rPr lang="en-US" sz="1200" kern="1200" dirty="0">
                <a:solidFill>
                  <a:schemeClr val="tx1"/>
                </a:solidFill>
                <a:effectLst/>
                <a:latin typeface="+mn-lt"/>
                <a:ea typeface="+mn-ea"/>
                <a:cs typeface="+mn-cs"/>
              </a:rPr>
              <a:t> — they’re active on FDG PET, serve as </a:t>
            </a:r>
            <a:r>
              <a:rPr lang="en-US" sz="1200" b="1" kern="1200" dirty="0">
                <a:solidFill>
                  <a:schemeClr val="tx1"/>
                </a:solidFill>
                <a:effectLst/>
                <a:latin typeface="+mn-lt"/>
                <a:ea typeface="+mn-ea"/>
                <a:cs typeface="+mn-cs"/>
              </a:rPr>
              <a:t>connectivity hubs</a:t>
            </a:r>
            <a:r>
              <a:rPr lang="en-US" sz="1200" kern="1200" dirty="0">
                <a:solidFill>
                  <a:schemeClr val="tx1"/>
                </a:solidFill>
                <a:effectLst/>
                <a:latin typeface="+mn-lt"/>
                <a:ea typeface="+mn-ea"/>
                <a:cs typeface="+mn-cs"/>
              </a:rPr>
              <a:t>, and show high </a:t>
            </a:r>
            <a:r>
              <a:rPr lang="en-US" sz="1200" b="1" kern="1200" dirty="0">
                <a:solidFill>
                  <a:schemeClr val="tx1"/>
                </a:solidFill>
                <a:effectLst/>
                <a:latin typeface="+mn-lt"/>
                <a:ea typeface="+mn-ea"/>
                <a:cs typeface="+mn-cs"/>
              </a:rPr>
              <a:t>mitochondrial gene expression</a:t>
            </a:r>
            <a:r>
              <a:rPr lang="en-US" sz="1200" kern="1200" dirty="0">
                <a:solidFill>
                  <a:schemeClr val="tx1"/>
                </a:solidFill>
                <a:effectLst/>
                <a:latin typeface="+mn-lt"/>
                <a:ea typeface="+mn-ea"/>
                <a:cs typeface="+mn-cs"/>
              </a:rPr>
              <a:t>. They’re also rich in </a:t>
            </a:r>
            <a:r>
              <a:rPr lang="en-US" sz="1200" b="1" kern="1200" dirty="0">
                <a:solidFill>
                  <a:schemeClr val="tx1"/>
                </a:solidFill>
                <a:effectLst/>
                <a:latin typeface="+mn-lt"/>
                <a:ea typeface="+mn-ea"/>
                <a:cs typeface="+mn-cs"/>
              </a:rPr>
              <a:t>horizontal connectivity</a:t>
            </a:r>
            <a:r>
              <a:rPr lang="en-US" sz="1200" kern="1200" dirty="0">
                <a:solidFill>
                  <a:schemeClr val="tx1"/>
                </a:solidFill>
                <a:effectLst/>
                <a:latin typeface="+mn-lt"/>
                <a:ea typeface="+mn-ea"/>
                <a:cs typeface="+mn-cs"/>
              </a:rPr>
              <a:t>, making them essential for integration across brain networks.</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Because of this, we propose that </a:t>
            </a:r>
            <a:r>
              <a:rPr lang="en-US" sz="1200" b="1" kern="1200" dirty="0">
                <a:solidFill>
                  <a:schemeClr val="tx1"/>
                </a:solidFill>
                <a:effectLst/>
                <a:latin typeface="+mn-lt"/>
                <a:ea typeface="+mn-ea"/>
                <a:cs typeface="+mn-cs"/>
              </a:rPr>
              <a:t>neurovascular coupling in these regions is uniquely vulnerable</a:t>
            </a:r>
            <a:r>
              <a:rPr lang="en-US" sz="1200" kern="1200" dirty="0">
                <a:solidFill>
                  <a:schemeClr val="tx1"/>
                </a:solidFill>
                <a:effectLst/>
                <a:latin typeface="+mn-lt"/>
                <a:ea typeface="+mn-ea"/>
                <a:cs typeface="+mn-cs"/>
              </a:rPr>
              <a:t> — it’s working constantly, dynamically, and under tight energetic constraints.</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if systemic vascular stress interferes with this coupling — especially in areas behind the BBB — it may break most visibly in these demanding regions.</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as I’ll show later, this is where we observe drug-related effects, and where disrupted NVC correlates with performance on dynamic cognitive tasks like backward digit span and visual memory.”</a:t>
            </a:r>
          </a:p>
          <a:p>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not all brain regions are equally vulnerable. The regions where amyloid tends to accumulate — especially the </a:t>
            </a:r>
            <a:r>
              <a:rPr lang="en-US" sz="1200" b="1" kern="1200" dirty="0">
                <a:solidFill>
                  <a:schemeClr val="tx1"/>
                </a:solidFill>
                <a:effectLst/>
                <a:latin typeface="+mn-lt"/>
                <a:ea typeface="+mn-ea"/>
                <a:cs typeface="+mn-cs"/>
              </a:rPr>
              <a:t>Default Mode Network</a:t>
            </a:r>
            <a:r>
              <a:rPr lang="en-US" sz="1200" kern="1200" dirty="0">
                <a:solidFill>
                  <a:schemeClr val="tx1"/>
                </a:solidFill>
                <a:effectLst/>
                <a:latin typeface="+mn-lt"/>
                <a:ea typeface="+mn-ea"/>
                <a:cs typeface="+mn-cs"/>
              </a:rPr>
              <a:t> — are the same regions that carry the greatest </a:t>
            </a:r>
            <a:r>
              <a:rPr lang="en-US" sz="1200" b="1" kern="1200" dirty="0">
                <a:solidFill>
                  <a:schemeClr val="tx1"/>
                </a:solidFill>
                <a:effectLst/>
                <a:latin typeface="+mn-lt"/>
                <a:ea typeface="+mn-ea"/>
                <a:cs typeface="+mn-cs"/>
              </a:rPr>
              <a:t>metabolic burden</a:t>
            </a:r>
            <a:r>
              <a:rPr lang="en-US" sz="1200" kern="1200" dirty="0">
                <a:solidFill>
                  <a:schemeClr val="tx1"/>
                </a:solidFill>
                <a:effectLst/>
                <a:latin typeface="+mn-lt"/>
                <a:ea typeface="+mn-ea"/>
                <a:cs typeface="+mn-cs"/>
              </a:rPr>
              <a:t> in the healthy brain.</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are regions of high activity on FDG PET, of strong horizontal connectivity and hubness, and of elevated mitochondrial gene expression.</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the way we frame this in our study is not that these regions break down </a:t>
            </a:r>
            <a:r>
              <a:rPr lang="en-US" sz="1200" i="1" kern="1200" dirty="0">
                <a:solidFill>
                  <a:schemeClr val="tx1"/>
                </a:solidFill>
                <a:effectLst/>
                <a:latin typeface="+mn-lt"/>
                <a:ea typeface="+mn-ea"/>
                <a:cs typeface="+mn-cs"/>
              </a:rPr>
              <a:t>first</a:t>
            </a:r>
            <a:r>
              <a:rPr lang="en-US" sz="1200" kern="1200" dirty="0">
                <a:solidFill>
                  <a:schemeClr val="tx1"/>
                </a:solidFill>
                <a:effectLst/>
                <a:latin typeface="+mn-lt"/>
                <a:ea typeface="+mn-ea"/>
                <a:cs typeface="+mn-cs"/>
              </a:rPr>
              <a:t>, but that </a:t>
            </a:r>
            <a:r>
              <a:rPr lang="en-US" sz="1200" b="1" kern="1200" dirty="0">
                <a:solidFill>
                  <a:schemeClr val="tx1"/>
                </a:solidFill>
                <a:effectLst/>
                <a:latin typeface="+mn-lt"/>
                <a:ea typeface="+mn-ea"/>
                <a:cs typeface="+mn-cs"/>
              </a:rPr>
              <a:t>when the entire brain is under vascular stress from systemic disease</a:t>
            </a:r>
            <a:r>
              <a:rPr lang="en-US" sz="1200" kern="1200" dirty="0">
                <a:solidFill>
                  <a:schemeClr val="tx1"/>
                </a:solidFill>
                <a:effectLst/>
                <a:latin typeface="+mn-lt"/>
                <a:ea typeface="+mn-ea"/>
                <a:cs typeface="+mn-cs"/>
              </a:rPr>
              <a:t>, it’s the </a:t>
            </a:r>
            <a:r>
              <a:rPr lang="en-US" sz="1200" b="1" kern="1200" dirty="0">
                <a:solidFill>
                  <a:schemeClr val="tx1"/>
                </a:solidFill>
                <a:effectLst/>
                <a:latin typeface="+mn-lt"/>
                <a:ea typeface="+mn-ea"/>
                <a:cs typeface="+mn-cs"/>
              </a:rPr>
              <a:t>regions most reliant on intact neurovascular coupling</a:t>
            </a:r>
            <a:r>
              <a:rPr lang="en-US" sz="1200" kern="1200" dirty="0">
                <a:solidFill>
                  <a:schemeClr val="tx1"/>
                </a:solidFill>
                <a:effectLst/>
                <a:latin typeface="+mn-lt"/>
                <a:ea typeface="+mn-ea"/>
                <a:cs typeface="+mn-cs"/>
              </a:rPr>
              <a:t> — like the DMN — that are </a:t>
            </a:r>
            <a:r>
              <a:rPr lang="en-US" sz="1200" b="1" kern="1200" dirty="0">
                <a:solidFill>
                  <a:schemeClr val="tx1"/>
                </a:solidFill>
                <a:effectLst/>
                <a:latin typeface="+mn-lt"/>
                <a:ea typeface="+mn-ea"/>
                <a:cs typeface="+mn-cs"/>
              </a:rPr>
              <a:t>most likely to show downstream pathological consequences</a:t>
            </a:r>
            <a:r>
              <a:rPr lang="en-US" sz="1200" kern="1200" dirty="0">
                <a:solidFill>
                  <a:schemeClr val="tx1"/>
                </a:solidFill>
                <a:effectLst/>
                <a:latin typeface="+mn-lt"/>
                <a:ea typeface="+mn-ea"/>
                <a:cs typeface="+mn-cs"/>
              </a:rPr>
              <a:t>, like amyloid accumulation.</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that’s the idea we test in the next set of analyses.”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“When the whole brain is affected by systemic conditions, the Default Mode Network (DMN), due to its high metabolic demands and reliance on neurovascular coupling, is especially vulnerable — and this vulnerability may lead to downstream consequences like amyloid accumulation.”</a:t>
            </a:r>
            <a:endParaRPr lang="en-US"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DMN is most </a:t>
            </a:r>
            <a:r>
              <a:rPr lang="en-US" dirty="0" err="1"/>
              <a:t>neurally</a:t>
            </a:r>
            <a:r>
              <a:rPr lang="en-US" dirty="0"/>
              <a:t> and metabolically active, and we could </a:t>
            </a:r>
            <a:r>
              <a:rPr lang="en-US" dirty="0" err="1"/>
              <a:t>eaither</a:t>
            </a:r>
            <a:r>
              <a:rPr lang="en-US" dirty="0"/>
              <a:t> suggest that "this high demand would make NVC to break"</a:t>
            </a:r>
          </a:p>
          <a:p>
            <a:endParaRPr lang="en-US" dirty="0"/>
          </a:p>
          <a:p>
            <a:endParaRPr lang="en-US" dirty="0"/>
          </a:p>
          <a:p>
            <a:endParaRPr lang="en-US" dirty="0"/>
          </a:p>
          <a:p>
            <a:endParaRPr lang="en-US" dirty="0"/>
          </a:p>
          <a:p>
            <a:endParaRPr lang="en-US" dirty="0"/>
          </a:p>
          <a:p>
            <a:r>
              <a:rPr lang="en-US" dirty="0"/>
              <a:t>Several observations suggest that neural activity homeostasis may play a role in Alzheimer’s progression.  </a:t>
            </a:r>
          </a:p>
          <a:p>
            <a:endParaRPr lang="en-US" dirty="0"/>
          </a:p>
          <a:p>
            <a:r>
              <a:rPr lang="en-US" dirty="0"/>
              <a:t>A recent animal study in hippocampal slices provided experimental evidence that can help to tie all these previous cues into a mechanistic model.</a:t>
            </a:r>
          </a:p>
          <a:p>
            <a:r>
              <a:rPr lang="en-US" dirty="0"/>
              <a:t>This study examined the effects of different temporal patterns of stimulation on the production of amyloid-beta, more specifically on the ratio between the shorter protein form AB40 and the longer – pathological form, which is harder to degrade – AB42.</a:t>
            </a:r>
          </a:p>
          <a:p>
            <a:r>
              <a:rPr lang="en-US" dirty="0"/>
              <a:t>What it found was that, even though increase in activity rate increased AB production, the healthy high ratio of short-to-long protein form was dependent not on the rate of neural activity but on the temporal pattern; the neural activity must come in high-frequency bursts rather than in isolated spikes. In AD, dysregulation of bursting activity patterns may lead to overproduction of pathological AB42 in the high activity brain regions.</a:t>
            </a:r>
          </a:p>
          <a:p>
            <a:endParaRPr lang="en-US" dirty="0"/>
          </a:p>
          <a:p>
            <a:r>
              <a:rPr lang="en-US" dirty="0"/>
              <a:t>It is tantalizing to translate such findings to clinical research in humans, but there are still a great number of assumptions – not supported by experimental evidence. In particular, the temporal component has not been extensively studied, as much research in humans was done with fMRI, relying on slow blood flow changes for inferences about neural activity.</a:t>
            </a:r>
          </a:p>
          <a:p>
            <a:endParaRPr lang="en-US" dirty="0"/>
          </a:p>
          <a:p>
            <a:r>
              <a:rPr lang="en-US" dirty="0"/>
              <a:t>To help in bridging this gap, our efforts have been directed at using non-invasive imaging in humans with high temporal resolution, to study fast temporal patterns of activity in large-scale networks.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r>
              <a:rPr lang="en-US" dirty="0"/>
              <a:t>Regions (DMN/hippocampus) of Amyloid-Beta accumulation overlap:</a:t>
            </a:r>
          </a:p>
          <a:p>
            <a:r>
              <a:rPr lang="en-US" dirty="0"/>
              <a:t>[1] regions that show increased spontaneous neural activity and metabolic demand in neuroimaging of the healthy brain;</a:t>
            </a:r>
          </a:p>
          <a:p>
            <a:r>
              <a:rPr lang="en-US" dirty="0"/>
              <a:t>[2] regions that participate in multiple functionally specific neural networks as revealed in structural and functional connectivity imaging studies of the healthy brain;</a:t>
            </a:r>
          </a:p>
          <a:p>
            <a:r>
              <a:rPr lang="en-US" dirty="0"/>
              <a:t>[3] regions that in animal and computational neuroscience studies have been shown to have heightened horizontal connectivity, enabling sustained spontaneous synchronized neuronal firing;</a:t>
            </a:r>
          </a:p>
          <a:p>
            <a:r>
              <a:rPr lang="en-US" dirty="0"/>
              <a:t>[4] regions where burst patterns of neural firing are more prevalent (Associative cortex: 50% of neural discharges in bursts vs. 80% isolated spikes in sensory cortex)</a:t>
            </a:r>
          </a:p>
          <a:p>
            <a:endParaRPr lang="en-US" dirty="0"/>
          </a:p>
          <a:p>
            <a:r>
              <a:rPr lang="en-US" dirty="0"/>
              <a:t>&amp;&amp;&amp;&amp;&amp;&amp;&amp;&amp;&amp;&amp;&amp;&amp;&amp;&amp;&amp;&amp;&amp;</a:t>
            </a:r>
          </a:p>
          <a:p>
            <a:endParaRPr lang="en-US" dirty="0"/>
          </a:p>
          <a:p>
            <a:r>
              <a:rPr lang="en-US" dirty="0"/>
              <a:t>Tantalizing recent evidence in the animal model: in hippocampal neurons, Amyloid-Beta production increases with increased activity and Amyloid-Beta aggregation occurs with chronic activity increases via optogenetic stimulation; BUT natural burst patterns (and even activity patterns in regular bursts of &gt; 10Hz) are protective against over-production of long-protein type of Amyloid-Beta (</a:t>
            </a:r>
            <a:r>
              <a:rPr lang="en-US" sz="1200" b="0" i="0" u="none" strike="noStrike" kern="1200" baseline="0" dirty="0">
                <a:solidFill>
                  <a:schemeClr val="tx1"/>
                </a:solidFill>
                <a:latin typeface="+mn-lt"/>
                <a:ea typeface="+mn-ea"/>
                <a:cs typeface="+mn-cs"/>
              </a:rPr>
              <a:t>A</a:t>
            </a:r>
            <a:r>
              <a:rPr lang="el-GR" sz="1200" b="0" i="0" u="none" strike="noStrike" kern="1200" baseline="0" dirty="0">
                <a:solidFill>
                  <a:schemeClr val="tx1"/>
                </a:solidFill>
                <a:latin typeface="+mn-lt"/>
                <a:ea typeface="+mn-ea"/>
                <a:cs typeface="+mn-cs"/>
              </a:rPr>
              <a:t>β42</a:t>
            </a:r>
            <a:r>
              <a:rPr lang="en-US" sz="1200" b="0" i="0" u="none" strike="noStrike" kern="1200" baseline="0" dirty="0">
                <a:solidFill>
                  <a:schemeClr val="tx1"/>
                </a:solidFill>
                <a:latin typeface="+mn-lt"/>
                <a:ea typeface="+mn-ea"/>
                <a:cs typeface="+mn-cs"/>
              </a:rPr>
              <a:t> </a:t>
            </a:r>
            <a:r>
              <a:rPr lang="en-US" dirty="0"/>
              <a:t>) which is most prone to aggregation in the brain.</a:t>
            </a:r>
          </a:p>
          <a:p>
            <a:endParaRPr lang="en-US" dirty="0"/>
          </a:p>
          <a:p>
            <a:endParaRPr lang="en-US" dirty="0"/>
          </a:p>
        </p:txBody>
      </p:sp>
      <p:sp>
        <p:nvSpPr>
          <p:cNvPr id="4" name="Slide Number Placeholder 3"/>
          <p:cNvSpPr>
            <a:spLocks noGrp="1"/>
          </p:cNvSpPr>
          <p:nvPr>
            <p:ph type="sldNum" sz="quarter" idx="10"/>
          </p:nvPr>
        </p:nvSpPr>
        <p:spPr/>
        <p:txBody>
          <a:bodyPr/>
          <a:lstStyle/>
          <a:p>
            <a:fld id="{D3965D20-FD0D-4E22-B950-463A4B036037}" type="slidenum">
              <a:rPr lang="en-US" smtClean="0"/>
              <a:t>5</a:t>
            </a:fld>
            <a:endParaRPr lang="en-US"/>
          </a:p>
        </p:txBody>
      </p:sp>
    </p:spTree>
    <p:extLst>
      <p:ext uri="{BB962C8B-B14F-4D97-AF65-F5344CB8AC3E}">
        <p14:creationId xmlns:p14="http://schemas.microsoft.com/office/powerpoint/2010/main" val="1740952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Based on the prior evidence I just summarized—which both motivates and constrains the scope of our study—we formulated the following hypothesis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We expected that neurovascular coupling in the Default Mode Network will be modulated by blood–brain barrier penetrance of prescribed medications. To test this hypothesis we compared patients with metabolic syndrome treated with BBB-penetrant agents to those receiving only non–BBB-penetrant drugs.”</a:t>
            </a:r>
            <a:endParaRPr lang="en-US"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“Neurovascular coupling in the default mode network will differ between individuals with metabolic syndrome who are treated with blood-brain barrier–permeable medications versus those treated only with blood-brain barrier–impermeable medications.”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575721A-AD42-964B-BF01-3FF0FA467B44}" type="slidenum">
              <a:rPr lang="en-US" smtClean="0"/>
              <a:t>6</a:t>
            </a:fld>
            <a:endParaRPr lang="en-US"/>
          </a:p>
        </p:txBody>
      </p:sp>
    </p:spTree>
    <p:extLst>
      <p:ext uri="{BB962C8B-B14F-4D97-AF65-F5344CB8AC3E}">
        <p14:creationId xmlns:p14="http://schemas.microsoft.com/office/powerpoint/2010/main" val="3220418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sample included 85 older adults aged 55 to 80, with about half being female. Forty of these participants were being treated with medications commonly prescribed for metabolic syndrome—such as antihypertensives, statins, and diuretics—which are listed on the right. Importantly, these medications differ in whether or not they cross the blood-brain barrier, which forms the basis of our subgroup analysis.”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studied 85 older adults between the ages of 55 and 80. About half were on medications typically prescribed for the metabolic syndrome, such as blood pressure meds, statins, and diuretics — with an even split by gender.</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participants underwent </a:t>
            </a:r>
            <a:r>
              <a:rPr lang="en-US" sz="1200" b="1" kern="1200" dirty="0">
                <a:solidFill>
                  <a:schemeClr val="tx1"/>
                </a:solidFill>
                <a:effectLst/>
                <a:latin typeface="+mn-lt"/>
                <a:ea typeface="+mn-ea"/>
                <a:cs typeface="+mn-cs"/>
              </a:rPr>
              <a:t>simultaneous EEG and fMRI</a:t>
            </a:r>
            <a:r>
              <a:rPr lang="en-US" sz="1200" kern="1200" dirty="0">
                <a:solidFill>
                  <a:schemeClr val="tx1"/>
                </a:solidFill>
                <a:effectLst/>
                <a:latin typeface="+mn-lt"/>
                <a:ea typeface="+mn-ea"/>
                <a:cs typeface="+mn-cs"/>
              </a:rPr>
              <a:t>, allowing us to assess neurovascular coupling — that is, how fast neural events give rise to vascular responses — in a resting state.</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key manipulation was </a:t>
            </a:r>
            <a:r>
              <a:rPr lang="en-US" sz="1200" b="1" kern="1200" dirty="0">
                <a:solidFill>
                  <a:schemeClr val="tx1"/>
                </a:solidFill>
                <a:effectLst/>
                <a:latin typeface="+mn-lt"/>
                <a:ea typeface="+mn-ea"/>
                <a:cs typeface="+mn-cs"/>
              </a:rPr>
              <a:t>whether participants were taking medications that cross the blood-brain barrier or not</a:t>
            </a:r>
            <a:r>
              <a:rPr lang="en-US" sz="1200" kern="1200" dirty="0">
                <a:solidFill>
                  <a:schemeClr val="tx1"/>
                </a:solidFill>
                <a:effectLst/>
                <a:latin typeface="+mn-lt"/>
                <a:ea typeface="+mn-ea"/>
                <a:cs typeface="+mn-cs"/>
              </a:rPr>
              <a:t>. On the right, you can see how we categorized the drugs into </a:t>
            </a:r>
            <a:r>
              <a:rPr lang="en-US" sz="1200" b="1" kern="1200" dirty="0">
                <a:solidFill>
                  <a:schemeClr val="tx1"/>
                </a:solidFill>
                <a:effectLst/>
                <a:latin typeface="+mn-lt"/>
                <a:ea typeface="+mn-ea"/>
                <a:cs typeface="+mn-cs"/>
              </a:rPr>
              <a:t>BBB-permeable (BBB+)</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non-permeable (BBB−)</a:t>
            </a:r>
            <a:r>
              <a:rPr lang="en-US" sz="1200" kern="1200" dirty="0">
                <a:solidFill>
                  <a:schemeClr val="tx1"/>
                </a:solidFill>
                <a:effectLst/>
                <a:latin typeface="+mn-lt"/>
                <a:ea typeface="+mn-ea"/>
                <a:cs typeface="+mn-cs"/>
              </a:rPr>
              <a:t> classes.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Our model: Drug BBB access → NVC modulation → Cognitive function - Endothelial-only effects are </a:t>
            </a:r>
            <a:r>
              <a:rPr lang="en-US" sz="1200" b="1" kern="1200" dirty="0">
                <a:solidFill>
                  <a:schemeClr val="tx1"/>
                </a:solidFill>
                <a:effectLst/>
                <a:latin typeface="+mn-lt"/>
                <a:ea typeface="+mn-ea"/>
                <a:cs typeface="+mn-cs"/>
              </a:rPr>
              <a:t>not targeted</a:t>
            </a:r>
            <a:r>
              <a:rPr lang="en-US" sz="1200" kern="1200" dirty="0">
                <a:solidFill>
                  <a:schemeClr val="tx1"/>
                </a:solidFill>
                <a:effectLst/>
                <a:latin typeface="+mn-lt"/>
                <a:ea typeface="+mn-ea"/>
                <a:cs typeface="+mn-cs"/>
              </a:rPr>
              <a:t> by this framework - They represent noise, not signal, in our analysis</a:t>
            </a:r>
            <a:r>
              <a:rPr lang="en-US" dirty="0">
                <a:effectLst/>
              </a:rPr>
              <a:t> </a:t>
            </a:r>
            <a:endParaRPr lang="en-US" dirty="0"/>
          </a:p>
        </p:txBody>
      </p:sp>
      <p:sp>
        <p:nvSpPr>
          <p:cNvPr id="4" name="Slide Number Placeholder 3"/>
          <p:cNvSpPr>
            <a:spLocks noGrp="1"/>
          </p:cNvSpPr>
          <p:nvPr>
            <p:ph type="sldNum" sz="quarter" idx="5"/>
          </p:nvPr>
        </p:nvSpPr>
        <p:spPr/>
        <p:txBody>
          <a:bodyPr/>
          <a:lstStyle/>
          <a:p>
            <a:fld id="{A575721A-AD42-964B-BF01-3FF0FA467B44}" type="slidenum">
              <a:rPr lang="en-US" smtClean="0"/>
              <a:t>7</a:t>
            </a:fld>
            <a:endParaRPr lang="en-US"/>
          </a:p>
        </p:txBody>
      </p:sp>
    </p:spTree>
    <p:extLst>
      <p:ext uri="{BB962C8B-B14F-4D97-AF65-F5344CB8AC3E}">
        <p14:creationId xmlns:p14="http://schemas.microsoft.com/office/powerpoint/2010/main" val="1159119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To quantify neural activity, we used EEG to capture fast electrophysiological signals arising from coordinated neuronal firing. To measure the corresponding vascular response, we used fMRI to track the BOLD signal, which reflects increases in cerebral blood volume and flow—and the resulting overflow of oxygen—into the active brain region.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575721A-AD42-964B-BF01-3FF0FA467B44}" type="slidenum">
              <a:rPr lang="en-US" smtClean="0"/>
              <a:t>8</a:t>
            </a:fld>
            <a:endParaRPr lang="en-US"/>
          </a:p>
        </p:txBody>
      </p:sp>
    </p:spTree>
    <p:extLst>
      <p:ext uri="{BB962C8B-B14F-4D97-AF65-F5344CB8AC3E}">
        <p14:creationId xmlns:p14="http://schemas.microsoft.com/office/powerpoint/2010/main" val="208760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HMM analysis of the MEG data suggests that spontaneous brain activity consists of a jittered sequence of brief activity changes in unique large-scale neural networks.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how it might look in real time.</a:t>
            </a:r>
          </a:p>
          <a:p>
            <a:endParaRPr lang="en-US" dirty="0"/>
          </a:p>
          <a:p>
            <a:r>
              <a:rPr lang="en-US" dirty="0"/>
              <a:t>&amp;&amp;&amp;&amp;&amp;</a:t>
            </a:r>
          </a:p>
          <a:p>
            <a:endParaRPr lang="en-US" dirty="0"/>
          </a:p>
          <a:p>
            <a:r>
              <a:rPr lang="en-US" dirty="0"/>
              <a:t>Here is what the cutting-edge analysis of the MEG data bought us!</a:t>
            </a:r>
          </a:p>
          <a:p>
            <a:r>
              <a:rPr lang="en-US" dirty="0"/>
              <a:t>We were able to see spatiotemporal patterns of oscillatory bursts – here is how it might look in real time.</a:t>
            </a:r>
          </a:p>
          <a:p>
            <a:endParaRPr lang="en-US" dirty="0"/>
          </a:p>
          <a:p>
            <a:r>
              <a:rPr lang="en-US" dirty="0"/>
              <a:t>Colors on the arrow represent timing of different spatial activity patterns.</a:t>
            </a:r>
          </a:p>
          <a:p>
            <a:r>
              <a:rPr lang="en-US" dirty="0"/>
              <a:t>From the pattern overlapping the default mode network (for 250ms; DMN) to the visual network pattern (for 90ms; </a:t>
            </a:r>
            <a:r>
              <a:rPr lang="en-US" dirty="0" err="1"/>
              <a:t>VisN</a:t>
            </a:r>
            <a:r>
              <a:rPr lang="en-US" dirty="0"/>
              <a:t>) to language network (LNG) to dorsal attention network (DAN), to right-lateralized activation, to sensory motor network (SMN) to left-lateralized associative network (LAN), to a recurring visit to the DMN …</a:t>
            </a:r>
          </a:p>
        </p:txBody>
      </p:sp>
      <p:sp>
        <p:nvSpPr>
          <p:cNvPr id="4" name="Slide Number Placeholder 3"/>
          <p:cNvSpPr>
            <a:spLocks noGrp="1"/>
          </p:cNvSpPr>
          <p:nvPr>
            <p:ph type="sldNum" sz="quarter" idx="10"/>
          </p:nvPr>
        </p:nvSpPr>
        <p:spPr/>
        <p:txBody>
          <a:bodyPr/>
          <a:lstStyle/>
          <a:p>
            <a:fld id="{D3965D20-FD0D-4E22-B950-463A4B036037}" type="slidenum">
              <a:rPr lang="en-US" smtClean="0"/>
              <a:t>9</a:t>
            </a:fld>
            <a:endParaRPr lang="en-US"/>
          </a:p>
        </p:txBody>
      </p:sp>
    </p:spTree>
    <p:extLst>
      <p:ext uri="{BB962C8B-B14F-4D97-AF65-F5344CB8AC3E}">
        <p14:creationId xmlns:p14="http://schemas.microsoft.com/office/powerpoint/2010/main" val="976423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22DD2-C2ED-A839-73B9-017D3C5B1D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094271-1BC1-9FE0-9376-63D76561A3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EF9C9F-867C-3F7C-BD83-5F0BE546E1E3}"/>
              </a:ext>
            </a:extLst>
          </p:cNvPr>
          <p:cNvSpPr>
            <a:spLocks noGrp="1"/>
          </p:cNvSpPr>
          <p:nvPr>
            <p:ph type="dt" sz="half" idx="10"/>
          </p:nvPr>
        </p:nvSpPr>
        <p:spPr/>
        <p:txBody>
          <a:bodyPr/>
          <a:lstStyle/>
          <a:p>
            <a:fld id="{04BD2B9B-127C-E942-87D7-A19D5BDF4584}" type="datetimeFigureOut">
              <a:rPr lang="en-US" smtClean="0"/>
              <a:t>9/7/25</a:t>
            </a:fld>
            <a:endParaRPr lang="en-US"/>
          </a:p>
        </p:txBody>
      </p:sp>
      <p:sp>
        <p:nvSpPr>
          <p:cNvPr id="5" name="Footer Placeholder 4">
            <a:extLst>
              <a:ext uri="{FF2B5EF4-FFF2-40B4-BE49-F238E27FC236}">
                <a16:creationId xmlns:a16="http://schemas.microsoft.com/office/drawing/2014/main" id="{5FB50073-39DF-3578-90DD-DBF6481F74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D4C3A-8371-6BA2-23FC-8DBB13A5B4C5}"/>
              </a:ext>
            </a:extLst>
          </p:cNvPr>
          <p:cNvSpPr>
            <a:spLocks noGrp="1"/>
          </p:cNvSpPr>
          <p:nvPr>
            <p:ph type="sldNum" sz="quarter" idx="12"/>
          </p:nvPr>
        </p:nvSpPr>
        <p:spPr/>
        <p:txBody>
          <a:bodyPr/>
          <a:lstStyle/>
          <a:p>
            <a:fld id="{9498D65D-1B57-C048-AEF0-87FA1D42C50B}" type="slidenum">
              <a:rPr lang="en-US" smtClean="0"/>
              <a:t>‹#›</a:t>
            </a:fld>
            <a:endParaRPr lang="en-US"/>
          </a:p>
        </p:txBody>
      </p:sp>
    </p:spTree>
    <p:extLst>
      <p:ext uri="{BB962C8B-B14F-4D97-AF65-F5344CB8AC3E}">
        <p14:creationId xmlns:p14="http://schemas.microsoft.com/office/powerpoint/2010/main" val="451557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D7568-E7CC-3947-2289-BF35CDBB8B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C16E03-D351-80EF-AEC2-918D4540E1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980934-B4BB-27E3-738D-2D54D5159EF2}"/>
              </a:ext>
            </a:extLst>
          </p:cNvPr>
          <p:cNvSpPr>
            <a:spLocks noGrp="1"/>
          </p:cNvSpPr>
          <p:nvPr>
            <p:ph type="dt" sz="half" idx="10"/>
          </p:nvPr>
        </p:nvSpPr>
        <p:spPr/>
        <p:txBody>
          <a:bodyPr/>
          <a:lstStyle/>
          <a:p>
            <a:fld id="{04BD2B9B-127C-E942-87D7-A19D5BDF4584}" type="datetimeFigureOut">
              <a:rPr lang="en-US" smtClean="0"/>
              <a:t>9/7/25</a:t>
            </a:fld>
            <a:endParaRPr lang="en-US"/>
          </a:p>
        </p:txBody>
      </p:sp>
      <p:sp>
        <p:nvSpPr>
          <p:cNvPr id="5" name="Footer Placeholder 4">
            <a:extLst>
              <a:ext uri="{FF2B5EF4-FFF2-40B4-BE49-F238E27FC236}">
                <a16:creationId xmlns:a16="http://schemas.microsoft.com/office/drawing/2014/main" id="{141853CA-681E-DC5B-C647-3A1D39CAFA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0A45D4-B174-709F-1F63-8552A147C15E}"/>
              </a:ext>
            </a:extLst>
          </p:cNvPr>
          <p:cNvSpPr>
            <a:spLocks noGrp="1"/>
          </p:cNvSpPr>
          <p:nvPr>
            <p:ph type="sldNum" sz="quarter" idx="12"/>
          </p:nvPr>
        </p:nvSpPr>
        <p:spPr/>
        <p:txBody>
          <a:bodyPr/>
          <a:lstStyle/>
          <a:p>
            <a:fld id="{9498D65D-1B57-C048-AEF0-87FA1D42C50B}" type="slidenum">
              <a:rPr lang="en-US" smtClean="0"/>
              <a:t>‹#›</a:t>
            </a:fld>
            <a:endParaRPr lang="en-US"/>
          </a:p>
        </p:txBody>
      </p:sp>
    </p:spTree>
    <p:extLst>
      <p:ext uri="{BB962C8B-B14F-4D97-AF65-F5344CB8AC3E}">
        <p14:creationId xmlns:p14="http://schemas.microsoft.com/office/powerpoint/2010/main" val="3350328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D37A7D-4CB3-C9CA-FA17-C98E6D0FB2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97D63C-FFEE-84C5-2B52-446A3E8169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150C7-0EB2-B368-CFF6-8DAF8D9EEE85}"/>
              </a:ext>
            </a:extLst>
          </p:cNvPr>
          <p:cNvSpPr>
            <a:spLocks noGrp="1"/>
          </p:cNvSpPr>
          <p:nvPr>
            <p:ph type="dt" sz="half" idx="10"/>
          </p:nvPr>
        </p:nvSpPr>
        <p:spPr/>
        <p:txBody>
          <a:bodyPr/>
          <a:lstStyle/>
          <a:p>
            <a:fld id="{04BD2B9B-127C-E942-87D7-A19D5BDF4584}" type="datetimeFigureOut">
              <a:rPr lang="en-US" smtClean="0"/>
              <a:t>9/7/25</a:t>
            </a:fld>
            <a:endParaRPr lang="en-US"/>
          </a:p>
        </p:txBody>
      </p:sp>
      <p:sp>
        <p:nvSpPr>
          <p:cNvPr id="5" name="Footer Placeholder 4">
            <a:extLst>
              <a:ext uri="{FF2B5EF4-FFF2-40B4-BE49-F238E27FC236}">
                <a16:creationId xmlns:a16="http://schemas.microsoft.com/office/drawing/2014/main" id="{D21B2BD6-0B4A-610E-A343-0A837B1805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FD405A-1975-ACAC-2F88-C623C4799F11}"/>
              </a:ext>
            </a:extLst>
          </p:cNvPr>
          <p:cNvSpPr>
            <a:spLocks noGrp="1"/>
          </p:cNvSpPr>
          <p:nvPr>
            <p:ph type="sldNum" sz="quarter" idx="12"/>
          </p:nvPr>
        </p:nvSpPr>
        <p:spPr/>
        <p:txBody>
          <a:bodyPr/>
          <a:lstStyle/>
          <a:p>
            <a:fld id="{9498D65D-1B57-C048-AEF0-87FA1D42C50B}" type="slidenum">
              <a:rPr lang="en-US" smtClean="0"/>
              <a:t>‹#›</a:t>
            </a:fld>
            <a:endParaRPr lang="en-US"/>
          </a:p>
        </p:txBody>
      </p:sp>
    </p:spTree>
    <p:extLst>
      <p:ext uri="{BB962C8B-B14F-4D97-AF65-F5344CB8AC3E}">
        <p14:creationId xmlns:p14="http://schemas.microsoft.com/office/powerpoint/2010/main" val="669659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E7574-D43E-3E52-E21C-4A59122971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732ACC-86D8-6F08-19CF-53273C361F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875049-6A41-9081-D6C1-3F0FE8330D4A}"/>
              </a:ext>
            </a:extLst>
          </p:cNvPr>
          <p:cNvSpPr>
            <a:spLocks noGrp="1"/>
          </p:cNvSpPr>
          <p:nvPr>
            <p:ph type="dt" sz="half" idx="10"/>
          </p:nvPr>
        </p:nvSpPr>
        <p:spPr/>
        <p:txBody>
          <a:bodyPr/>
          <a:lstStyle/>
          <a:p>
            <a:fld id="{04BD2B9B-127C-E942-87D7-A19D5BDF4584}" type="datetimeFigureOut">
              <a:rPr lang="en-US" smtClean="0"/>
              <a:t>9/7/25</a:t>
            </a:fld>
            <a:endParaRPr lang="en-US"/>
          </a:p>
        </p:txBody>
      </p:sp>
      <p:sp>
        <p:nvSpPr>
          <p:cNvPr id="5" name="Footer Placeholder 4">
            <a:extLst>
              <a:ext uri="{FF2B5EF4-FFF2-40B4-BE49-F238E27FC236}">
                <a16:creationId xmlns:a16="http://schemas.microsoft.com/office/drawing/2014/main" id="{EB02CEC6-8C9E-94AD-21B8-F8899B77B4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93E6E9-7108-6650-4114-74C40B9609FD}"/>
              </a:ext>
            </a:extLst>
          </p:cNvPr>
          <p:cNvSpPr>
            <a:spLocks noGrp="1"/>
          </p:cNvSpPr>
          <p:nvPr>
            <p:ph type="sldNum" sz="quarter" idx="12"/>
          </p:nvPr>
        </p:nvSpPr>
        <p:spPr/>
        <p:txBody>
          <a:bodyPr/>
          <a:lstStyle/>
          <a:p>
            <a:fld id="{9498D65D-1B57-C048-AEF0-87FA1D42C50B}" type="slidenum">
              <a:rPr lang="en-US" smtClean="0"/>
              <a:t>‹#›</a:t>
            </a:fld>
            <a:endParaRPr lang="en-US"/>
          </a:p>
        </p:txBody>
      </p:sp>
    </p:spTree>
    <p:extLst>
      <p:ext uri="{BB962C8B-B14F-4D97-AF65-F5344CB8AC3E}">
        <p14:creationId xmlns:p14="http://schemas.microsoft.com/office/powerpoint/2010/main" val="1182893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B3955-3EA3-B655-2F6E-80038980CD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1F74E2-5B39-B49D-9707-4F39961C0F5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C646EB-0920-AD08-DBAA-F50EF21617B8}"/>
              </a:ext>
            </a:extLst>
          </p:cNvPr>
          <p:cNvSpPr>
            <a:spLocks noGrp="1"/>
          </p:cNvSpPr>
          <p:nvPr>
            <p:ph type="dt" sz="half" idx="10"/>
          </p:nvPr>
        </p:nvSpPr>
        <p:spPr/>
        <p:txBody>
          <a:bodyPr/>
          <a:lstStyle/>
          <a:p>
            <a:fld id="{04BD2B9B-127C-E942-87D7-A19D5BDF4584}" type="datetimeFigureOut">
              <a:rPr lang="en-US" smtClean="0"/>
              <a:t>9/7/25</a:t>
            </a:fld>
            <a:endParaRPr lang="en-US"/>
          </a:p>
        </p:txBody>
      </p:sp>
      <p:sp>
        <p:nvSpPr>
          <p:cNvPr id="5" name="Footer Placeholder 4">
            <a:extLst>
              <a:ext uri="{FF2B5EF4-FFF2-40B4-BE49-F238E27FC236}">
                <a16:creationId xmlns:a16="http://schemas.microsoft.com/office/drawing/2014/main" id="{1083D814-02C0-3F4D-5C96-8000B42CC5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988F3F-3633-2075-39E4-378FA54E08A1}"/>
              </a:ext>
            </a:extLst>
          </p:cNvPr>
          <p:cNvSpPr>
            <a:spLocks noGrp="1"/>
          </p:cNvSpPr>
          <p:nvPr>
            <p:ph type="sldNum" sz="quarter" idx="12"/>
          </p:nvPr>
        </p:nvSpPr>
        <p:spPr/>
        <p:txBody>
          <a:bodyPr/>
          <a:lstStyle/>
          <a:p>
            <a:fld id="{9498D65D-1B57-C048-AEF0-87FA1D42C50B}" type="slidenum">
              <a:rPr lang="en-US" smtClean="0"/>
              <a:t>‹#›</a:t>
            </a:fld>
            <a:endParaRPr lang="en-US"/>
          </a:p>
        </p:txBody>
      </p:sp>
    </p:spTree>
    <p:extLst>
      <p:ext uri="{BB962C8B-B14F-4D97-AF65-F5344CB8AC3E}">
        <p14:creationId xmlns:p14="http://schemas.microsoft.com/office/powerpoint/2010/main" val="2578201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37CAD-5D8D-6602-3801-AAD5BB0C40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544FF3-EAA9-3F3E-994A-51A5461635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D8A898-8A12-CCDB-AED9-512943EC8B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DAC018-F866-5B0E-5377-BB28610CAD3A}"/>
              </a:ext>
            </a:extLst>
          </p:cNvPr>
          <p:cNvSpPr>
            <a:spLocks noGrp="1"/>
          </p:cNvSpPr>
          <p:nvPr>
            <p:ph type="dt" sz="half" idx="10"/>
          </p:nvPr>
        </p:nvSpPr>
        <p:spPr/>
        <p:txBody>
          <a:bodyPr/>
          <a:lstStyle/>
          <a:p>
            <a:fld id="{04BD2B9B-127C-E942-87D7-A19D5BDF4584}" type="datetimeFigureOut">
              <a:rPr lang="en-US" smtClean="0"/>
              <a:t>9/7/25</a:t>
            </a:fld>
            <a:endParaRPr lang="en-US"/>
          </a:p>
        </p:txBody>
      </p:sp>
      <p:sp>
        <p:nvSpPr>
          <p:cNvPr id="6" name="Footer Placeholder 5">
            <a:extLst>
              <a:ext uri="{FF2B5EF4-FFF2-40B4-BE49-F238E27FC236}">
                <a16:creationId xmlns:a16="http://schemas.microsoft.com/office/drawing/2014/main" id="{16EE366B-0556-41CB-5C4C-EA5B3A9672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8AC317-CC98-375F-B3D1-0F2B99E32653}"/>
              </a:ext>
            </a:extLst>
          </p:cNvPr>
          <p:cNvSpPr>
            <a:spLocks noGrp="1"/>
          </p:cNvSpPr>
          <p:nvPr>
            <p:ph type="sldNum" sz="quarter" idx="12"/>
          </p:nvPr>
        </p:nvSpPr>
        <p:spPr/>
        <p:txBody>
          <a:bodyPr/>
          <a:lstStyle/>
          <a:p>
            <a:fld id="{9498D65D-1B57-C048-AEF0-87FA1D42C50B}" type="slidenum">
              <a:rPr lang="en-US" smtClean="0"/>
              <a:t>‹#›</a:t>
            </a:fld>
            <a:endParaRPr lang="en-US"/>
          </a:p>
        </p:txBody>
      </p:sp>
    </p:spTree>
    <p:extLst>
      <p:ext uri="{BB962C8B-B14F-4D97-AF65-F5344CB8AC3E}">
        <p14:creationId xmlns:p14="http://schemas.microsoft.com/office/powerpoint/2010/main" val="449352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DDE8A-34DC-9A6E-56A1-BC95DC9AB4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0651CA-00A0-B1BE-3BC8-D601B99126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B64F1C-4AC1-154B-1C76-CCC7D39A02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73DF35-E4E4-ACB3-7638-E882D55237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F7DDF9-B9C0-392A-EC91-0EDE620F75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1FA92D-90DB-1BF8-F409-54708CD8B290}"/>
              </a:ext>
            </a:extLst>
          </p:cNvPr>
          <p:cNvSpPr>
            <a:spLocks noGrp="1"/>
          </p:cNvSpPr>
          <p:nvPr>
            <p:ph type="dt" sz="half" idx="10"/>
          </p:nvPr>
        </p:nvSpPr>
        <p:spPr/>
        <p:txBody>
          <a:bodyPr/>
          <a:lstStyle/>
          <a:p>
            <a:fld id="{04BD2B9B-127C-E942-87D7-A19D5BDF4584}" type="datetimeFigureOut">
              <a:rPr lang="en-US" smtClean="0"/>
              <a:t>9/7/25</a:t>
            </a:fld>
            <a:endParaRPr lang="en-US"/>
          </a:p>
        </p:txBody>
      </p:sp>
      <p:sp>
        <p:nvSpPr>
          <p:cNvPr id="8" name="Footer Placeholder 7">
            <a:extLst>
              <a:ext uri="{FF2B5EF4-FFF2-40B4-BE49-F238E27FC236}">
                <a16:creationId xmlns:a16="http://schemas.microsoft.com/office/drawing/2014/main" id="{946633C4-645C-7460-0971-38C7459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5B308B-7FDB-9736-D75C-A78B47FBE45A}"/>
              </a:ext>
            </a:extLst>
          </p:cNvPr>
          <p:cNvSpPr>
            <a:spLocks noGrp="1"/>
          </p:cNvSpPr>
          <p:nvPr>
            <p:ph type="sldNum" sz="quarter" idx="12"/>
          </p:nvPr>
        </p:nvSpPr>
        <p:spPr/>
        <p:txBody>
          <a:bodyPr/>
          <a:lstStyle/>
          <a:p>
            <a:fld id="{9498D65D-1B57-C048-AEF0-87FA1D42C50B}" type="slidenum">
              <a:rPr lang="en-US" smtClean="0"/>
              <a:t>‹#›</a:t>
            </a:fld>
            <a:endParaRPr lang="en-US"/>
          </a:p>
        </p:txBody>
      </p:sp>
    </p:spTree>
    <p:extLst>
      <p:ext uri="{BB962C8B-B14F-4D97-AF65-F5344CB8AC3E}">
        <p14:creationId xmlns:p14="http://schemas.microsoft.com/office/powerpoint/2010/main" val="646269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4A125-8738-E0F8-CAF3-B2CED84EC3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E25A55-C6FE-AD37-0AF7-66F2E3F9A680}"/>
              </a:ext>
            </a:extLst>
          </p:cNvPr>
          <p:cNvSpPr>
            <a:spLocks noGrp="1"/>
          </p:cNvSpPr>
          <p:nvPr>
            <p:ph type="dt" sz="half" idx="10"/>
          </p:nvPr>
        </p:nvSpPr>
        <p:spPr/>
        <p:txBody>
          <a:bodyPr/>
          <a:lstStyle/>
          <a:p>
            <a:fld id="{04BD2B9B-127C-E942-87D7-A19D5BDF4584}" type="datetimeFigureOut">
              <a:rPr lang="en-US" smtClean="0"/>
              <a:t>9/7/25</a:t>
            </a:fld>
            <a:endParaRPr lang="en-US"/>
          </a:p>
        </p:txBody>
      </p:sp>
      <p:sp>
        <p:nvSpPr>
          <p:cNvPr id="4" name="Footer Placeholder 3">
            <a:extLst>
              <a:ext uri="{FF2B5EF4-FFF2-40B4-BE49-F238E27FC236}">
                <a16:creationId xmlns:a16="http://schemas.microsoft.com/office/drawing/2014/main" id="{ADB87C98-BA50-B280-EAC2-AEFBA7CC44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E19D1C-FC98-2595-AA69-979D44A3BF15}"/>
              </a:ext>
            </a:extLst>
          </p:cNvPr>
          <p:cNvSpPr>
            <a:spLocks noGrp="1"/>
          </p:cNvSpPr>
          <p:nvPr>
            <p:ph type="sldNum" sz="quarter" idx="12"/>
          </p:nvPr>
        </p:nvSpPr>
        <p:spPr/>
        <p:txBody>
          <a:bodyPr/>
          <a:lstStyle/>
          <a:p>
            <a:fld id="{9498D65D-1B57-C048-AEF0-87FA1D42C50B}" type="slidenum">
              <a:rPr lang="en-US" smtClean="0"/>
              <a:t>‹#›</a:t>
            </a:fld>
            <a:endParaRPr lang="en-US"/>
          </a:p>
        </p:txBody>
      </p:sp>
    </p:spTree>
    <p:extLst>
      <p:ext uri="{BB962C8B-B14F-4D97-AF65-F5344CB8AC3E}">
        <p14:creationId xmlns:p14="http://schemas.microsoft.com/office/powerpoint/2010/main" val="1163910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5CF78B-5F41-FB24-7EFF-28A13BC30A62}"/>
              </a:ext>
            </a:extLst>
          </p:cNvPr>
          <p:cNvSpPr>
            <a:spLocks noGrp="1"/>
          </p:cNvSpPr>
          <p:nvPr>
            <p:ph type="dt" sz="half" idx="10"/>
          </p:nvPr>
        </p:nvSpPr>
        <p:spPr/>
        <p:txBody>
          <a:bodyPr/>
          <a:lstStyle/>
          <a:p>
            <a:fld id="{04BD2B9B-127C-E942-87D7-A19D5BDF4584}" type="datetimeFigureOut">
              <a:rPr lang="en-US" smtClean="0"/>
              <a:t>9/7/25</a:t>
            </a:fld>
            <a:endParaRPr lang="en-US"/>
          </a:p>
        </p:txBody>
      </p:sp>
      <p:sp>
        <p:nvSpPr>
          <p:cNvPr id="3" name="Footer Placeholder 2">
            <a:extLst>
              <a:ext uri="{FF2B5EF4-FFF2-40B4-BE49-F238E27FC236}">
                <a16:creationId xmlns:a16="http://schemas.microsoft.com/office/drawing/2014/main" id="{5883EAEF-C476-6742-73B7-E13C487306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14819B-B891-6E6F-85F2-CCF8DF80939A}"/>
              </a:ext>
            </a:extLst>
          </p:cNvPr>
          <p:cNvSpPr>
            <a:spLocks noGrp="1"/>
          </p:cNvSpPr>
          <p:nvPr>
            <p:ph type="sldNum" sz="quarter" idx="12"/>
          </p:nvPr>
        </p:nvSpPr>
        <p:spPr/>
        <p:txBody>
          <a:bodyPr/>
          <a:lstStyle/>
          <a:p>
            <a:fld id="{9498D65D-1B57-C048-AEF0-87FA1D42C50B}" type="slidenum">
              <a:rPr lang="en-US" smtClean="0"/>
              <a:t>‹#›</a:t>
            </a:fld>
            <a:endParaRPr lang="en-US"/>
          </a:p>
        </p:txBody>
      </p:sp>
    </p:spTree>
    <p:extLst>
      <p:ext uri="{BB962C8B-B14F-4D97-AF65-F5344CB8AC3E}">
        <p14:creationId xmlns:p14="http://schemas.microsoft.com/office/powerpoint/2010/main" val="2359674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AFD34-23E5-5FF9-57B5-90F0623B42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F99A01-860C-E88F-17F7-B6A26395E4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8CC7C8-05FF-BF49-ACE4-2CD322D946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535DB2-BC03-49C9-19B1-3C80428B496D}"/>
              </a:ext>
            </a:extLst>
          </p:cNvPr>
          <p:cNvSpPr>
            <a:spLocks noGrp="1"/>
          </p:cNvSpPr>
          <p:nvPr>
            <p:ph type="dt" sz="half" idx="10"/>
          </p:nvPr>
        </p:nvSpPr>
        <p:spPr/>
        <p:txBody>
          <a:bodyPr/>
          <a:lstStyle/>
          <a:p>
            <a:fld id="{04BD2B9B-127C-E942-87D7-A19D5BDF4584}" type="datetimeFigureOut">
              <a:rPr lang="en-US" smtClean="0"/>
              <a:t>9/7/25</a:t>
            </a:fld>
            <a:endParaRPr lang="en-US"/>
          </a:p>
        </p:txBody>
      </p:sp>
      <p:sp>
        <p:nvSpPr>
          <p:cNvPr id="6" name="Footer Placeholder 5">
            <a:extLst>
              <a:ext uri="{FF2B5EF4-FFF2-40B4-BE49-F238E27FC236}">
                <a16:creationId xmlns:a16="http://schemas.microsoft.com/office/drawing/2014/main" id="{A9FBB504-7D19-6E92-3453-98E2E68AFA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A40421-5A29-BB5B-D7C0-726135BF2000}"/>
              </a:ext>
            </a:extLst>
          </p:cNvPr>
          <p:cNvSpPr>
            <a:spLocks noGrp="1"/>
          </p:cNvSpPr>
          <p:nvPr>
            <p:ph type="sldNum" sz="quarter" idx="12"/>
          </p:nvPr>
        </p:nvSpPr>
        <p:spPr/>
        <p:txBody>
          <a:bodyPr/>
          <a:lstStyle/>
          <a:p>
            <a:fld id="{9498D65D-1B57-C048-AEF0-87FA1D42C50B}" type="slidenum">
              <a:rPr lang="en-US" smtClean="0"/>
              <a:t>‹#›</a:t>
            </a:fld>
            <a:endParaRPr lang="en-US"/>
          </a:p>
        </p:txBody>
      </p:sp>
    </p:spTree>
    <p:extLst>
      <p:ext uri="{BB962C8B-B14F-4D97-AF65-F5344CB8AC3E}">
        <p14:creationId xmlns:p14="http://schemas.microsoft.com/office/powerpoint/2010/main" val="825410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24ACD-8B16-4AC7-35DC-3E8A6C00E9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5560F8-7C0D-A736-88D2-319F6C4454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371BE5-4E57-2441-13B9-BBD56F5774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A6829B-75FF-D248-5436-082293170CA1}"/>
              </a:ext>
            </a:extLst>
          </p:cNvPr>
          <p:cNvSpPr>
            <a:spLocks noGrp="1"/>
          </p:cNvSpPr>
          <p:nvPr>
            <p:ph type="dt" sz="half" idx="10"/>
          </p:nvPr>
        </p:nvSpPr>
        <p:spPr/>
        <p:txBody>
          <a:bodyPr/>
          <a:lstStyle/>
          <a:p>
            <a:fld id="{04BD2B9B-127C-E942-87D7-A19D5BDF4584}" type="datetimeFigureOut">
              <a:rPr lang="en-US" smtClean="0"/>
              <a:t>9/7/25</a:t>
            </a:fld>
            <a:endParaRPr lang="en-US"/>
          </a:p>
        </p:txBody>
      </p:sp>
      <p:sp>
        <p:nvSpPr>
          <p:cNvPr id="6" name="Footer Placeholder 5">
            <a:extLst>
              <a:ext uri="{FF2B5EF4-FFF2-40B4-BE49-F238E27FC236}">
                <a16:creationId xmlns:a16="http://schemas.microsoft.com/office/drawing/2014/main" id="{5B3872B1-B25E-B39C-FFF1-D43DBD7DC9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8BB37F-0521-C87A-67E1-23FF2DF2061F}"/>
              </a:ext>
            </a:extLst>
          </p:cNvPr>
          <p:cNvSpPr>
            <a:spLocks noGrp="1"/>
          </p:cNvSpPr>
          <p:nvPr>
            <p:ph type="sldNum" sz="quarter" idx="12"/>
          </p:nvPr>
        </p:nvSpPr>
        <p:spPr/>
        <p:txBody>
          <a:bodyPr/>
          <a:lstStyle/>
          <a:p>
            <a:fld id="{9498D65D-1B57-C048-AEF0-87FA1D42C50B}" type="slidenum">
              <a:rPr lang="en-US" smtClean="0"/>
              <a:t>‹#›</a:t>
            </a:fld>
            <a:endParaRPr lang="en-US"/>
          </a:p>
        </p:txBody>
      </p:sp>
    </p:spTree>
    <p:extLst>
      <p:ext uri="{BB962C8B-B14F-4D97-AF65-F5344CB8AC3E}">
        <p14:creationId xmlns:p14="http://schemas.microsoft.com/office/powerpoint/2010/main" val="3245969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A676C4-E783-F8A9-F9E8-72E1E66A98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2672F5-F9B1-A90A-015B-53A7CF1867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2D8D1E-FEDF-6FC7-2284-40C8B7B6D5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4BD2B9B-127C-E942-87D7-A19D5BDF4584}" type="datetimeFigureOut">
              <a:rPr lang="en-US" smtClean="0"/>
              <a:t>9/7/25</a:t>
            </a:fld>
            <a:endParaRPr lang="en-US"/>
          </a:p>
        </p:txBody>
      </p:sp>
      <p:sp>
        <p:nvSpPr>
          <p:cNvPr id="5" name="Footer Placeholder 4">
            <a:extLst>
              <a:ext uri="{FF2B5EF4-FFF2-40B4-BE49-F238E27FC236}">
                <a16:creationId xmlns:a16="http://schemas.microsoft.com/office/drawing/2014/main" id="{BF5A878E-FCA9-8D86-7868-562705B815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1557436-D139-08E2-4297-8D070A4C96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498D65D-1B57-C048-AEF0-87FA1D42C50B}" type="slidenum">
              <a:rPr lang="en-US" smtClean="0"/>
              <a:t>‹#›</a:t>
            </a:fld>
            <a:endParaRPr lang="en-US"/>
          </a:p>
        </p:txBody>
      </p:sp>
    </p:spTree>
    <p:extLst>
      <p:ext uri="{BB962C8B-B14F-4D97-AF65-F5344CB8AC3E}">
        <p14:creationId xmlns:p14="http://schemas.microsoft.com/office/powerpoint/2010/main" val="3962112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customXml" Target="../ink/ink5.xml"/><Relationship Id="rId3" Type="http://schemas.openxmlformats.org/officeDocument/2006/relationships/image" Target="../media/image54.png"/><Relationship Id="rId7" Type="http://schemas.openxmlformats.org/officeDocument/2006/relationships/customXml" Target="../ink/ink2.xml"/><Relationship Id="rId12"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customXml" Target="../ink/ink4.xml"/><Relationship Id="rId5" Type="http://schemas.openxmlformats.org/officeDocument/2006/relationships/customXml" Target="../ink/ink1.xml"/><Relationship Id="rId10" Type="http://schemas.openxmlformats.org/officeDocument/2006/relationships/image" Target="../media/image58.png"/><Relationship Id="rId4" Type="http://schemas.openxmlformats.org/officeDocument/2006/relationships/image" Target="../media/image55.png"/><Relationship Id="rId9" Type="http://schemas.openxmlformats.org/officeDocument/2006/relationships/customXml" Target="../ink/ink3.xml"/><Relationship Id="rId1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customXml" Target="../ink/ink6.xml"/><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hyperlink" Target="https://www.sciencedirect.com/science/article/pii/S2213158218301748#gts0005" TargetMode="External"/><Relationship Id="rId7" Type="http://schemas.openxmlformats.org/officeDocument/2006/relationships/image" Target="../media/image68.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jpeg"/><Relationship Id="rId10" Type="http://schemas.openxmlformats.org/officeDocument/2006/relationships/image" Target="../media/image71.png"/><Relationship Id="rId4" Type="http://schemas.openxmlformats.org/officeDocument/2006/relationships/hyperlink" Target="https://www.sciencedirect.com/science/article/pii/S2213158218301748#gts0015" TargetMode="External"/><Relationship Id="rId9" Type="http://schemas.openxmlformats.org/officeDocument/2006/relationships/image" Target="../media/image70.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2" Type="http://schemas.openxmlformats.org/officeDocument/2006/relationships/notesSlide" Target="../notesSlides/notesSlide9.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6.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85368" y="2168582"/>
            <a:ext cx="7751428" cy="3785652"/>
          </a:xfrm>
          <a:prstGeom prst="rect">
            <a:avLst/>
          </a:prstGeom>
        </p:spPr>
        <p:txBody>
          <a:bodyPr wrap="square">
            <a:spAutoFit/>
          </a:bodyPr>
          <a:lstStyle/>
          <a:p>
            <a:pPr algn="ctr"/>
            <a:r>
              <a:rPr lang="en-US" sz="2800" dirty="0">
                <a:solidFill>
                  <a:schemeClr val="bg1"/>
                </a:solidFill>
              </a:rPr>
              <a:t>Blood-brain barrier penetrance and neurovascular coupling: a pharmacological comparison of renin-angiotensin system modulators, statins, beta-blockers, and calcium channel blockers </a:t>
            </a:r>
          </a:p>
          <a:p>
            <a:pPr algn="ctr"/>
            <a:endParaRPr lang="en-US" sz="2800" dirty="0">
              <a:solidFill>
                <a:schemeClr val="bg1"/>
              </a:solidFill>
            </a:endParaRPr>
          </a:p>
          <a:p>
            <a:pPr algn="ctr"/>
            <a:r>
              <a:rPr lang="en-US" dirty="0">
                <a:solidFill>
                  <a:schemeClr val="bg1"/>
                </a:solidFill>
              </a:rPr>
              <a:t>Tatiana Sitnikova</a:t>
            </a:r>
          </a:p>
          <a:p>
            <a:pPr algn="ctr"/>
            <a:r>
              <a:rPr lang="en-US" dirty="0">
                <a:solidFill>
                  <a:schemeClr val="bg1"/>
                </a:solidFill>
              </a:rPr>
              <a:t>Martinos Center for Biomedical Imaging, </a:t>
            </a:r>
          </a:p>
          <a:p>
            <a:pPr algn="ctr"/>
            <a:r>
              <a:rPr lang="en-US" dirty="0">
                <a:solidFill>
                  <a:schemeClr val="bg1"/>
                </a:solidFill>
              </a:rPr>
              <a:t>Harvard Medical School and Massachusetts General Hospital</a:t>
            </a:r>
          </a:p>
          <a:p>
            <a:pPr algn="ctr"/>
            <a:r>
              <a:rPr lang="en-US" dirty="0">
                <a:solidFill>
                  <a:schemeClr val="bg1"/>
                </a:solidFill>
              </a:rPr>
              <a:t>Boston, USA</a:t>
            </a:r>
          </a:p>
        </p:txBody>
      </p:sp>
      <p:pic>
        <p:nvPicPr>
          <p:cNvPr id="7" name="Picture 6"/>
          <p:cNvPicPr>
            <a:picLocks noChangeAspect="1"/>
          </p:cNvPicPr>
          <p:nvPr/>
        </p:nvPicPr>
        <p:blipFill>
          <a:blip r:embed="rId3"/>
          <a:stretch>
            <a:fillRect/>
          </a:stretch>
        </p:blipFill>
        <p:spPr>
          <a:xfrm>
            <a:off x="4736127" y="76200"/>
            <a:ext cx="2136695" cy="1387526"/>
          </a:xfrm>
          <a:prstGeom prst="rect">
            <a:avLst/>
          </a:prstGeom>
        </p:spPr>
      </p:pic>
      <p:pic>
        <p:nvPicPr>
          <p:cNvPr id="9" name="Picture 8"/>
          <p:cNvPicPr>
            <a:picLocks noChangeAspect="1"/>
          </p:cNvPicPr>
          <p:nvPr/>
        </p:nvPicPr>
        <p:blipFill>
          <a:blip r:embed="rId4"/>
          <a:stretch>
            <a:fillRect/>
          </a:stretch>
        </p:blipFill>
        <p:spPr>
          <a:xfrm>
            <a:off x="9873842" y="244493"/>
            <a:ext cx="994131" cy="1050939"/>
          </a:xfrm>
          <a:prstGeom prst="rect">
            <a:avLst/>
          </a:prstGeom>
        </p:spPr>
      </p:pic>
      <p:pic>
        <p:nvPicPr>
          <p:cNvPr id="1028" name="Picture 4" descr="Mass General Brigham (@MassGenBrigham) / X">
            <a:extLst>
              <a:ext uri="{FF2B5EF4-FFF2-40B4-BE49-F238E27FC236}">
                <a16:creationId xmlns:a16="http://schemas.microsoft.com/office/drawing/2014/main" id="{402AAB5D-3D57-34E9-3D6D-1DABFABD61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368" y="76200"/>
            <a:ext cx="1180127" cy="11801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091189D-57A2-08CC-FB89-2F5417F605FE}"/>
              </a:ext>
            </a:extLst>
          </p:cNvPr>
          <p:cNvPicPr>
            <a:picLocks noChangeAspect="1"/>
          </p:cNvPicPr>
          <p:nvPr/>
        </p:nvPicPr>
        <p:blipFill>
          <a:blip r:embed="rId6"/>
          <a:stretch>
            <a:fillRect/>
          </a:stretch>
        </p:blipFill>
        <p:spPr>
          <a:xfrm>
            <a:off x="9063120" y="1463726"/>
            <a:ext cx="2615574" cy="4568148"/>
          </a:xfrm>
          <a:prstGeom prst="rect">
            <a:avLst/>
          </a:prstGeom>
        </p:spPr>
      </p:pic>
      <p:sp>
        <p:nvSpPr>
          <p:cNvPr id="3" name="TextBox 2">
            <a:extLst>
              <a:ext uri="{FF2B5EF4-FFF2-40B4-BE49-F238E27FC236}">
                <a16:creationId xmlns:a16="http://schemas.microsoft.com/office/drawing/2014/main" id="{428566C9-FFF7-EFEF-0B17-58C273FB2930}"/>
              </a:ext>
            </a:extLst>
          </p:cNvPr>
          <p:cNvSpPr txBox="1"/>
          <p:nvPr/>
        </p:nvSpPr>
        <p:spPr>
          <a:xfrm>
            <a:off x="8368778" y="6444342"/>
            <a:ext cx="4004258" cy="584775"/>
          </a:xfrm>
          <a:prstGeom prst="rect">
            <a:avLst/>
          </a:prstGeom>
          <a:noFill/>
        </p:spPr>
        <p:txBody>
          <a:bodyPr wrap="square" rtlCol="0">
            <a:spAutoFit/>
          </a:bodyPr>
          <a:lstStyle/>
          <a:p>
            <a:r>
              <a:rPr lang="en-US" sz="1600" dirty="0">
                <a:solidFill>
                  <a:schemeClr val="bg1">
                    <a:lumMod val="85000"/>
                  </a:schemeClr>
                </a:solidFill>
              </a:rPr>
              <a:t>Image courtesy of Brain Products GmbH</a:t>
            </a:r>
          </a:p>
          <a:p>
            <a:endParaRPr lang="en-US" sz="1600" dirty="0">
              <a:solidFill>
                <a:schemeClr val="bg1">
                  <a:lumMod val="85000"/>
                </a:schemeClr>
              </a:solidFill>
            </a:endParaRPr>
          </a:p>
        </p:txBody>
      </p:sp>
    </p:spTree>
    <p:extLst>
      <p:ext uri="{BB962C8B-B14F-4D97-AF65-F5344CB8AC3E}">
        <p14:creationId xmlns:p14="http://schemas.microsoft.com/office/powerpoint/2010/main" val="3811482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12C99F-1AE8-F628-6A61-DD2676DD12A9}"/>
              </a:ext>
            </a:extLst>
          </p:cNvPr>
          <p:cNvSpPr txBox="1"/>
          <p:nvPr/>
        </p:nvSpPr>
        <p:spPr>
          <a:xfrm>
            <a:off x="265796" y="3676867"/>
            <a:ext cx="710451" cy="369332"/>
          </a:xfrm>
          <a:prstGeom prst="rect">
            <a:avLst/>
          </a:prstGeom>
          <a:noFill/>
        </p:spPr>
        <p:txBody>
          <a:bodyPr wrap="none" rtlCol="0">
            <a:spAutoFit/>
          </a:bodyPr>
          <a:lstStyle/>
          <a:p>
            <a:pPr algn="ctr"/>
            <a:r>
              <a:rPr lang="en-US" dirty="0">
                <a:solidFill>
                  <a:srgbClr val="FF0000"/>
                </a:solidFill>
                <a:latin typeface="Arial" panose="020B0604020202020204" pitchFamily="34" charset="0"/>
                <a:cs typeface="Arial" panose="020B0604020202020204" pitchFamily="34" charset="0"/>
              </a:rPr>
              <a:t>DMN</a:t>
            </a:r>
          </a:p>
        </p:txBody>
      </p:sp>
      <p:sp>
        <p:nvSpPr>
          <p:cNvPr id="5" name="TextBox 4">
            <a:extLst>
              <a:ext uri="{FF2B5EF4-FFF2-40B4-BE49-F238E27FC236}">
                <a16:creationId xmlns:a16="http://schemas.microsoft.com/office/drawing/2014/main" id="{5A4535BA-631E-1377-1CB9-D93A4EDE2380}"/>
              </a:ext>
            </a:extLst>
          </p:cNvPr>
          <p:cNvSpPr txBox="1"/>
          <p:nvPr/>
        </p:nvSpPr>
        <p:spPr>
          <a:xfrm>
            <a:off x="304268" y="4070001"/>
            <a:ext cx="671979" cy="369332"/>
          </a:xfrm>
          <a:prstGeom prst="rect">
            <a:avLst/>
          </a:prstGeom>
          <a:noFill/>
        </p:spPr>
        <p:txBody>
          <a:bodyPr wrap="none" rtlCol="0">
            <a:spAutoFit/>
          </a:bodyPr>
          <a:lstStyle/>
          <a:p>
            <a:pPr algn="ctr"/>
            <a:r>
              <a:rPr lang="en-US" dirty="0">
                <a:solidFill>
                  <a:schemeClr val="accent1">
                    <a:lumMod val="40000"/>
                    <a:lumOff val="60000"/>
                  </a:schemeClr>
                </a:solidFill>
                <a:latin typeface="Arial" panose="020B0604020202020204" pitchFamily="34" charset="0"/>
                <a:cs typeface="Arial" panose="020B0604020202020204" pitchFamily="34" charset="0"/>
              </a:rPr>
              <a:t>DAN</a:t>
            </a:r>
          </a:p>
        </p:txBody>
      </p:sp>
      <p:sp>
        <p:nvSpPr>
          <p:cNvPr id="6" name="TextBox 5">
            <a:extLst>
              <a:ext uri="{FF2B5EF4-FFF2-40B4-BE49-F238E27FC236}">
                <a16:creationId xmlns:a16="http://schemas.microsoft.com/office/drawing/2014/main" id="{115D46EA-CE48-3480-67FF-976EA54ABB90}"/>
              </a:ext>
            </a:extLst>
          </p:cNvPr>
          <p:cNvSpPr txBox="1"/>
          <p:nvPr/>
        </p:nvSpPr>
        <p:spPr>
          <a:xfrm>
            <a:off x="265796" y="3283733"/>
            <a:ext cx="697627" cy="369332"/>
          </a:xfrm>
          <a:prstGeom prst="rect">
            <a:avLst/>
          </a:prstGeom>
          <a:noFill/>
        </p:spPr>
        <p:txBody>
          <a:bodyPr wrap="none" rtlCol="0">
            <a:spAutoFit/>
          </a:bodyPr>
          <a:lstStyle/>
          <a:p>
            <a:pPr algn="ctr"/>
            <a:r>
              <a:rPr lang="en-US" dirty="0">
                <a:solidFill>
                  <a:srgbClr val="FFFF00"/>
                </a:solidFill>
                <a:latin typeface="Arial" panose="020B0604020202020204" pitchFamily="34" charset="0"/>
                <a:cs typeface="Arial" panose="020B0604020202020204" pitchFamily="34" charset="0"/>
              </a:rPr>
              <a:t>SMN</a:t>
            </a:r>
          </a:p>
        </p:txBody>
      </p:sp>
      <p:sp>
        <p:nvSpPr>
          <p:cNvPr id="7" name="TextBox 6">
            <a:extLst>
              <a:ext uri="{FF2B5EF4-FFF2-40B4-BE49-F238E27FC236}">
                <a16:creationId xmlns:a16="http://schemas.microsoft.com/office/drawing/2014/main" id="{390E87F7-AA52-A130-5477-6F3397F1B4B8}"/>
              </a:ext>
            </a:extLst>
          </p:cNvPr>
          <p:cNvSpPr txBox="1"/>
          <p:nvPr/>
        </p:nvSpPr>
        <p:spPr>
          <a:xfrm>
            <a:off x="1741149" y="1661877"/>
            <a:ext cx="1779333" cy="523220"/>
          </a:xfrm>
          <a:prstGeom prst="rect">
            <a:avLst/>
          </a:prstGeom>
          <a:noFill/>
        </p:spPr>
        <p:txBody>
          <a:bodyPr wrap="none" rtlCol="0">
            <a:spAutoFit/>
          </a:bodyPr>
          <a:lstStyle/>
          <a:p>
            <a:r>
              <a:rPr lang="en-US" sz="2800" dirty="0">
                <a:solidFill>
                  <a:schemeClr val="bg1"/>
                </a:solidFill>
              </a:rPr>
              <a:t>EEG/HMM</a:t>
            </a:r>
          </a:p>
        </p:txBody>
      </p:sp>
      <p:pic>
        <p:nvPicPr>
          <p:cNvPr id="9" name="Picture 8">
            <a:extLst>
              <a:ext uri="{FF2B5EF4-FFF2-40B4-BE49-F238E27FC236}">
                <a16:creationId xmlns:a16="http://schemas.microsoft.com/office/drawing/2014/main" id="{F42B30A6-E2FE-2F9A-EFC2-A7E0D103CB45}"/>
              </a:ext>
            </a:extLst>
          </p:cNvPr>
          <p:cNvPicPr>
            <a:picLocks noChangeAspect="1"/>
          </p:cNvPicPr>
          <p:nvPr/>
        </p:nvPicPr>
        <p:blipFill>
          <a:blip r:embed="rId2"/>
          <a:stretch>
            <a:fillRect/>
          </a:stretch>
        </p:blipFill>
        <p:spPr>
          <a:xfrm>
            <a:off x="6250744" y="5326681"/>
            <a:ext cx="2181927" cy="1497864"/>
          </a:xfrm>
          <a:prstGeom prst="rect">
            <a:avLst/>
          </a:prstGeom>
        </p:spPr>
      </p:pic>
      <p:pic>
        <p:nvPicPr>
          <p:cNvPr id="10" name="Picture 9">
            <a:extLst>
              <a:ext uri="{FF2B5EF4-FFF2-40B4-BE49-F238E27FC236}">
                <a16:creationId xmlns:a16="http://schemas.microsoft.com/office/drawing/2014/main" id="{B0696453-FA0F-A793-735B-C3B23A7C61CA}"/>
              </a:ext>
            </a:extLst>
          </p:cNvPr>
          <p:cNvPicPr>
            <a:picLocks noChangeAspect="1"/>
          </p:cNvPicPr>
          <p:nvPr/>
        </p:nvPicPr>
        <p:blipFill>
          <a:blip r:embed="rId3"/>
          <a:stretch>
            <a:fillRect/>
          </a:stretch>
        </p:blipFill>
        <p:spPr>
          <a:xfrm>
            <a:off x="6207855" y="1356309"/>
            <a:ext cx="2254864" cy="1587608"/>
          </a:xfrm>
          <a:prstGeom prst="rect">
            <a:avLst/>
          </a:prstGeom>
        </p:spPr>
      </p:pic>
      <p:pic>
        <p:nvPicPr>
          <p:cNvPr id="11" name="Picture 10">
            <a:extLst>
              <a:ext uri="{FF2B5EF4-FFF2-40B4-BE49-F238E27FC236}">
                <a16:creationId xmlns:a16="http://schemas.microsoft.com/office/drawing/2014/main" id="{AEEC4F9B-B67B-1826-888F-4C6037AC6D0E}"/>
              </a:ext>
            </a:extLst>
          </p:cNvPr>
          <p:cNvPicPr>
            <a:picLocks noChangeAspect="1"/>
          </p:cNvPicPr>
          <p:nvPr/>
        </p:nvPicPr>
        <p:blipFill>
          <a:blip r:embed="rId4"/>
          <a:stretch>
            <a:fillRect/>
          </a:stretch>
        </p:blipFill>
        <p:spPr>
          <a:xfrm>
            <a:off x="8736225" y="3339076"/>
            <a:ext cx="2153028" cy="1521773"/>
          </a:xfrm>
          <a:prstGeom prst="rect">
            <a:avLst/>
          </a:prstGeom>
        </p:spPr>
      </p:pic>
      <p:pic>
        <p:nvPicPr>
          <p:cNvPr id="12" name="Picture 11">
            <a:extLst>
              <a:ext uri="{FF2B5EF4-FFF2-40B4-BE49-F238E27FC236}">
                <a16:creationId xmlns:a16="http://schemas.microsoft.com/office/drawing/2014/main" id="{B13F0A81-5D10-DA8B-9570-F29C142F6A19}"/>
              </a:ext>
            </a:extLst>
          </p:cNvPr>
          <p:cNvPicPr>
            <a:picLocks noChangeAspect="1"/>
          </p:cNvPicPr>
          <p:nvPr/>
        </p:nvPicPr>
        <p:blipFill>
          <a:blip r:embed="rId5"/>
          <a:stretch>
            <a:fillRect/>
          </a:stretch>
        </p:blipFill>
        <p:spPr>
          <a:xfrm>
            <a:off x="6250745" y="3303544"/>
            <a:ext cx="2153028" cy="1611953"/>
          </a:xfrm>
          <a:prstGeom prst="rect">
            <a:avLst/>
          </a:prstGeom>
        </p:spPr>
      </p:pic>
      <p:sp>
        <p:nvSpPr>
          <p:cNvPr id="13" name="TextBox 12">
            <a:extLst>
              <a:ext uri="{FF2B5EF4-FFF2-40B4-BE49-F238E27FC236}">
                <a16:creationId xmlns:a16="http://schemas.microsoft.com/office/drawing/2014/main" id="{6AC9300A-E5F5-217E-5351-F0D169C29C25}"/>
              </a:ext>
            </a:extLst>
          </p:cNvPr>
          <p:cNvSpPr txBox="1"/>
          <p:nvPr/>
        </p:nvSpPr>
        <p:spPr>
          <a:xfrm>
            <a:off x="5719982" y="3044664"/>
            <a:ext cx="1523559" cy="369332"/>
          </a:xfrm>
          <a:prstGeom prst="rect">
            <a:avLst/>
          </a:prstGeom>
          <a:noFill/>
        </p:spPr>
        <p:txBody>
          <a:bodyPr wrap="none" rtlCol="0">
            <a:spAutoFit/>
          </a:bodyPr>
          <a:lstStyle/>
          <a:p>
            <a:r>
              <a:rPr lang="en-US" dirty="0">
                <a:solidFill>
                  <a:srgbClr val="FF0000"/>
                </a:solidFill>
              </a:rPr>
              <a:t>Default Mode</a:t>
            </a:r>
          </a:p>
        </p:txBody>
      </p:sp>
      <p:sp>
        <p:nvSpPr>
          <p:cNvPr id="14" name="TextBox 13">
            <a:extLst>
              <a:ext uri="{FF2B5EF4-FFF2-40B4-BE49-F238E27FC236}">
                <a16:creationId xmlns:a16="http://schemas.microsoft.com/office/drawing/2014/main" id="{C96680FC-B457-AD8F-8E6A-0360CBFEAD85}"/>
              </a:ext>
            </a:extLst>
          </p:cNvPr>
          <p:cNvSpPr txBox="1"/>
          <p:nvPr/>
        </p:nvSpPr>
        <p:spPr>
          <a:xfrm>
            <a:off x="5719982" y="4958695"/>
            <a:ext cx="1803251" cy="369332"/>
          </a:xfrm>
          <a:prstGeom prst="rect">
            <a:avLst/>
          </a:prstGeom>
          <a:noFill/>
        </p:spPr>
        <p:txBody>
          <a:bodyPr wrap="none" rtlCol="0">
            <a:spAutoFit/>
          </a:bodyPr>
          <a:lstStyle/>
          <a:p>
            <a:r>
              <a:rPr lang="en-US" dirty="0">
                <a:solidFill>
                  <a:schemeClr val="accent1">
                    <a:lumMod val="40000"/>
                    <a:lumOff val="60000"/>
                  </a:schemeClr>
                </a:solidFill>
              </a:rPr>
              <a:t>Dorsal Attention</a:t>
            </a:r>
          </a:p>
        </p:txBody>
      </p:sp>
      <p:sp>
        <p:nvSpPr>
          <p:cNvPr id="15" name="TextBox 14">
            <a:extLst>
              <a:ext uri="{FF2B5EF4-FFF2-40B4-BE49-F238E27FC236}">
                <a16:creationId xmlns:a16="http://schemas.microsoft.com/office/drawing/2014/main" id="{5617977B-E0AA-FF1D-4936-0C10C7436299}"/>
              </a:ext>
            </a:extLst>
          </p:cNvPr>
          <p:cNvSpPr txBox="1"/>
          <p:nvPr/>
        </p:nvSpPr>
        <p:spPr>
          <a:xfrm>
            <a:off x="5708857" y="1071433"/>
            <a:ext cx="1581330" cy="369332"/>
          </a:xfrm>
          <a:prstGeom prst="rect">
            <a:avLst/>
          </a:prstGeom>
          <a:noFill/>
        </p:spPr>
        <p:txBody>
          <a:bodyPr wrap="none" rtlCol="0">
            <a:spAutoFit/>
          </a:bodyPr>
          <a:lstStyle/>
          <a:p>
            <a:r>
              <a:rPr lang="en-US" dirty="0">
                <a:solidFill>
                  <a:srgbClr val="FFFF00"/>
                </a:solidFill>
              </a:rPr>
              <a:t>Sensorimotor </a:t>
            </a:r>
          </a:p>
        </p:txBody>
      </p:sp>
      <p:cxnSp>
        <p:nvCxnSpPr>
          <p:cNvPr id="16" name="Straight Arrow Connector 15">
            <a:extLst>
              <a:ext uri="{FF2B5EF4-FFF2-40B4-BE49-F238E27FC236}">
                <a16:creationId xmlns:a16="http://schemas.microsoft.com/office/drawing/2014/main" id="{DA638327-281F-18DC-AD16-AB7CCB1207C6}"/>
              </a:ext>
            </a:extLst>
          </p:cNvPr>
          <p:cNvCxnSpPr>
            <a:cxnSpLocks/>
          </p:cNvCxnSpPr>
          <p:nvPr/>
        </p:nvCxnSpPr>
        <p:spPr>
          <a:xfrm>
            <a:off x="1524094" y="2997259"/>
            <a:ext cx="2515004" cy="0"/>
          </a:xfrm>
          <a:prstGeom prst="straightConnector1">
            <a:avLst/>
          </a:prstGeom>
          <a:ln w="158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93FF74E-8883-8887-1B85-055F8374C9D4}"/>
              </a:ext>
            </a:extLst>
          </p:cNvPr>
          <p:cNvSpPr txBox="1"/>
          <p:nvPr/>
        </p:nvSpPr>
        <p:spPr>
          <a:xfrm>
            <a:off x="2151774" y="2687634"/>
            <a:ext cx="1368708" cy="369332"/>
          </a:xfrm>
          <a:prstGeom prst="rect">
            <a:avLst/>
          </a:prstGeom>
          <a:noFill/>
        </p:spPr>
        <p:txBody>
          <a:bodyPr wrap="none" rtlCol="0">
            <a:spAutoFit/>
          </a:bodyPr>
          <a:lstStyle/>
          <a:p>
            <a:pPr algn="ctr"/>
            <a:r>
              <a:rPr lang="en-US" dirty="0">
                <a:solidFill>
                  <a:srgbClr val="FFFF00"/>
                </a:solidFill>
                <a:latin typeface="Arial" panose="020B0604020202020204" pitchFamily="34" charset="0"/>
                <a:cs typeface="Arial" panose="020B0604020202020204" pitchFamily="34" charset="0"/>
              </a:rPr>
              <a:t>Time: 5 sec</a:t>
            </a:r>
          </a:p>
        </p:txBody>
      </p:sp>
      <p:sp>
        <p:nvSpPr>
          <p:cNvPr id="18" name="TextBox 17">
            <a:extLst>
              <a:ext uri="{FF2B5EF4-FFF2-40B4-BE49-F238E27FC236}">
                <a16:creationId xmlns:a16="http://schemas.microsoft.com/office/drawing/2014/main" id="{AC6EFE37-FC96-B6EB-73C0-F652CF5F665E}"/>
              </a:ext>
            </a:extLst>
          </p:cNvPr>
          <p:cNvSpPr txBox="1"/>
          <p:nvPr/>
        </p:nvSpPr>
        <p:spPr>
          <a:xfrm rot="5400000">
            <a:off x="10492122" y="3164699"/>
            <a:ext cx="2076209" cy="523220"/>
          </a:xfrm>
          <a:prstGeom prst="rect">
            <a:avLst/>
          </a:prstGeom>
          <a:noFill/>
        </p:spPr>
        <p:txBody>
          <a:bodyPr wrap="none" rtlCol="0">
            <a:spAutoFit/>
          </a:bodyPr>
          <a:lstStyle/>
          <a:p>
            <a:r>
              <a:rPr lang="en-US" sz="2800" dirty="0">
                <a:solidFill>
                  <a:schemeClr val="bg1"/>
                </a:solidFill>
              </a:rPr>
              <a:t>Evoked fMRI</a:t>
            </a:r>
          </a:p>
        </p:txBody>
      </p:sp>
      <p:pic>
        <p:nvPicPr>
          <p:cNvPr id="19" name="Picture 18">
            <a:extLst>
              <a:ext uri="{FF2B5EF4-FFF2-40B4-BE49-F238E27FC236}">
                <a16:creationId xmlns:a16="http://schemas.microsoft.com/office/drawing/2014/main" id="{651FC09D-3D3A-12E3-194E-AD92297194E7}"/>
              </a:ext>
            </a:extLst>
          </p:cNvPr>
          <p:cNvPicPr>
            <a:picLocks noChangeAspect="1"/>
          </p:cNvPicPr>
          <p:nvPr/>
        </p:nvPicPr>
        <p:blipFill>
          <a:blip r:embed="rId6"/>
          <a:stretch>
            <a:fillRect/>
          </a:stretch>
        </p:blipFill>
        <p:spPr>
          <a:xfrm>
            <a:off x="1106416" y="3316209"/>
            <a:ext cx="3479993" cy="1030440"/>
          </a:xfrm>
          <a:prstGeom prst="rect">
            <a:avLst/>
          </a:prstGeom>
        </p:spPr>
      </p:pic>
      <p:sp>
        <p:nvSpPr>
          <p:cNvPr id="24" name="TextBox 23">
            <a:extLst>
              <a:ext uri="{FF2B5EF4-FFF2-40B4-BE49-F238E27FC236}">
                <a16:creationId xmlns:a16="http://schemas.microsoft.com/office/drawing/2014/main" id="{C9ADF4C1-0A0E-ADF8-DCBE-F12DC1170FFD}"/>
              </a:ext>
            </a:extLst>
          </p:cNvPr>
          <p:cNvSpPr txBox="1"/>
          <p:nvPr/>
        </p:nvSpPr>
        <p:spPr>
          <a:xfrm>
            <a:off x="614609" y="31299"/>
            <a:ext cx="11334637" cy="954107"/>
          </a:xfrm>
          <a:prstGeom prst="rect">
            <a:avLst/>
          </a:prstGeom>
          <a:noFill/>
        </p:spPr>
        <p:txBody>
          <a:bodyPr wrap="square" rtlCol="0">
            <a:spAutoFit/>
          </a:bodyPr>
          <a:lstStyle/>
          <a:p>
            <a:r>
              <a:rPr lang="en-US" sz="2800" dirty="0">
                <a:solidFill>
                  <a:srgbClr val="FFFF00"/>
                </a:solidFill>
              </a:rPr>
              <a:t>Vascular responses to spatially distinct EEG states were localized to previously described functional brain networks</a:t>
            </a:r>
          </a:p>
        </p:txBody>
      </p:sp>
    </p:spTree>
    <p:extLst>
      <p:ext uri="{BB962C8B-B14F-4D97-AF65-F5344CB8AC3E}">
        <p14:creationId xmlns:p14="http://schemas.microsoft.com/office/powerpoint/2010/main" val="2156992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6C78EC0A-5A3C-BEB6-8B48-ABE153A35D98}"/>
              </a:ext>
            </a:extLst>
          </p:cNvPr>
          <p:cNvSpPr txBox="1"/>
          <p:nvPr/>
        </p:nvSpPr>
        <p:spPr>
          <a:xfrm>
            <a:off x="427127" y="246210"/>
            <a:ext cx="11337745" cy="1015663"/>
          </a:xfrm>
          <a:prstGeom prst="rect">
            <a:avLst/>
          </a:prstGeom>
          <a:noFill/>
        </p:spPr>
        <p:txBody>
          <a:bodyPr wrap="square" rtlCol="0">
            <a:spAutoFit/>
          </a:bodyPr>
          <a:lstStyle/>
          <a:p>
            <a:r>
              <a:rPr lang="en-US" sz="3200" dirty="0">
                <a:solidFill>
                  <a:srgbClr val="FFFF00"/>
                </a:solidFill>
              </a:rPr>
              <a:t>Neurovascular Coupling in Default Mode Network: </a:t>
            </a:r>
          </a:p>
          <a:p>
            <a:r>
              <a:rPr lang="en-US" sz="2800" dirty="0">
                <a:solidFill>
                  <a:schemeClr val="bg1"/>
                </a:solidFill>
              </a:rPr>
              <a:t>Rate of increase in vascular signal per unit increase in neural signal</a:t>
            </a:r>
          </a:p>
        </p:txBody>
      </p:sp>
      <p:pic>
        <p:nvPicPr>
          <p:cNvPr id="38" name="Picture 37">
            <a:extLst>
              <a:ext uri="{FF2B5EF4-FFF2-40B4-BE49-F238E27FC236}">
                <a16:creationId xmlns:a16="http://schemas.microsoft.com/office/drawing/2014/main" id="{1095F39B-C398-FC41-19AA-1A5AE3128051}"/>
              </a:ext>
            </a:extLst>
          </p:cNvPr>
          <p:cNvPicPr>
            <a:picLocks noChangeAspect="1"/>
          </p:cNvPicPr>
          <p:nvPr/>
        </p:nvPicPr>
        <p:blipFill>
          <a:blip r:embed="rId2"/>
          <a:stretch>
            <a:fillRect/>
          </a:stretch>
        </p:blipFill>
        <p:spPr>
          <a:xfrm>
            <a:off x="7982626" y="3850110"/>
            <a:ext cx="3870519" cy="2331501"/>
          </a:xfrm>
          <a:prstGeom prst="rect">
            <a:avLst/>
          </a:prstGeom>
        </p:spPr>
      </p:pic>
      <p:sp>
        <p:nvSpPr>
          <p:cNvPr id="39" name="TextBox 38">
            <a:extLst>
              <a:ext uri="{FF2B5EF4-FFF2-40B4-BE49-F238E27FC236}">
                <a16:creationId xmlns:a16="http://schemas.microsoft.com/office/drawing/2014/main" id="{A551C8D0-8199-249A-4D3C-D5D6B89E1F12}"/>
              </a:ext>
            </a:extLst>
          </p:cNvPr>
          <p:cNvSpPr txBox="1"/>
          <p:nvPr/>
        </p:nvSpPr>
        <p:spPr>
          <a:xfrm>
            <a:off x="8953500" y="6181611"/>
            <a:ext cx="2727048" cy="461665"/>
          </a:xfrm>
          <a:prstGeom prst="rect">
            <a:avLst/>
          </a:prstGeom>
          <a:noFill/>
        </p:spPr>
        <p:txBody>
          <a:bodyPr wrap="square" rtlCol="0">
            <a:spAutoFit/>
          </a:bodyPr>
          <a:lstStyle/>
          <a:p>
            <a:r>
              <a:rPr lang="en-US" sz="2400" dirty="0">
                <a:solidFill>
                  <a:schemeClr val="bg1"/>
                </a:solidFill>
              </a:rPr>
              <a:t>EEG == neural</a:t>
            </a:r>
          </a:p>
        </p:txBody>
      </p:sp>
      <p:sp>
        <p:nvSpPr>
          <p:cNvPr id="41" name="TextBox 40">
            <a:extLst>
              <a:ext uri="{FF2B5EF4-FFF2-40B4-BE49-F238E27FC236}">
                <a16:creationId xmlns:a16="http://schemas.microsoft.com/office/drawing/2014/main" id="{C4817619-39F7-994D-1252-DD043A356D7A}"/>
              </a:ext>
            </a:extLst>
          </p:cNvPr>
          <p:cNvSpPr txBox="1"/>
          <p:nvPr/>
        </p:nvSpPr>
        <p:spPr>
          <a:xfrm rot="16200000">
            <a:off x="6587539" y="4839830"/>
            <a:ext cx="2251257" cy="461665"/>
          </a:xfrm>
          <a:prstGeom prst="rect">
            <a:avLst/>
          </a:prstGeom>
          <a:noFill/>
        </p:spPr>
        <p:txBody>
          <a:bodyPr wrap="none" rtlCol="0">
            <a:spAutoFit/>
          </a:bodyPr>
          <a:lstStyle/>
          <a:p>
            <a:r>
              <a:rPr lang="en-US" sz="2400" dirty="0">
                <a:solidFill>
                  <a:schemeClr val="bg1"/>
                </a:solidFill>
              </a:rPr>
              <a:t>fMRI == vascular</a:t>
            </a:r>
          </a:p>
        </p:txBody>
      </p:sp>
      <p:sp>
        <p:nvSpPr>
          <p:cNvPr id="43" name="TextBox 42">
            <a:extLst>
              <a:ext uri="{FF2B5EF4-FFF2-40B4-BE49-F238E27FC236}">
                <a16:creationId xmlns:a16="http://schemas.microsoft.com/office/drawing/2014/main" id="{379B467C-CC99-A00E-034A-DF3198DEB783}"/>
              </a:ext>
            </a:extLst>
          </p:cNvPr>
          <p:cNvSpPr txBox="1"/>
          <p:nvPr/>
        </p:nvSpPr>
        <p:spPr>
          <a:xfrm>
            <a:off x="8187244" y="2474893"/>
            <a:ext cx="3461281" cy="1384995"/>
          </a:xfrm>
          <a:prstGeom prst="rect">
            <a:avLst/>
          </a:prstGeom>
          <a:noFill/>
        </p:spPr>
        <p:txBody>
          <a:bodyPr wrap="square" rtlCol="0">
            <a:spAutoFit/>
          </a:bodyPr>
          <a:lstStyle/>
          <a:p>
            <a:r>
              <a:rPr lang="en-US" sz="2800" dirty="0">
                <a:solidFill>
                  <a:schemeClr val="bg1"/>
                </a:solidFill>
              </a:rPr>
              <a:t>In each brain voxel, at each deconvolved time point:</a:t>
            </a:r>
          </a:p>
        </p:txBody>
      </p:sp>
      <p:pic>
        <p:nvPicPr>
          <p:cNvPr id="2" name="Picture 1">
            <a:extLst>
              <a:ext uri="{FF2B5EF4-FFF2-40B4-BE49-F238E27FC236}">
                <a16:creationId xmlns:a16="http://schemas.microsoft.com/office/drawing/2014/main" id="{BC30144C-C67F-CF23-C47E-4F670C7BBE78}"/>
              </a:ext>
            </a:extLst>
          </p:cNvPr>
          <p:cNvPicPr>
            <a:picLocks noChangeAspect="1"/>
          </p:cNvPicPr>
          <p:nvPr/>
        </p:nvPicPr>
        <p:blipFill>
          <a:blip r:embed="rId3"/>
          <a:stretch>
            <a:fillRect/>
          </a:stretch>
        </p:blipFill>
        <p:spPr>
          <a:xfrm>
            <a:off x="579864" y="1763413"/>
            <a:ext cx="6616700" cy="2489200"/>
          </a:xfrm>
          <a:prstGeom prst="rect">
            <a:avLst/>
          </a:prstGeom>
        </p:spPr>
      </p:pic>
    </p:spTree>
    <p:extLst>
      <p:ext uri="{BB962C8B-B14F-4D97-AF65-F5344CB8AC3E}">
        <p14:creationId xmlns:p14="http://schemas.microsoft.com/office/powerpoint/2010/main" val="4220102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3E0BF-068D-9DBB-4A85-CD0580E59A99}"/>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11EB21D-F8EC-32C3-3E78-610853D01855}"/>
              </a:ext>
            </a:extLst>
          </p:cNvPr>
          <p:cNvSpPr txBox="1"/>
          <p:nvPr/>
        </p:nvSpPr>
        <p:spPr>
          <a:xfrm>
            <a:off x="356745" y="56399"/>
            <a:ext cx="11427907" cy="1384995"/>
          </a:xfrm>
          <a:prstGeom prst="rect">
            <a:avLst/>
          </a:prstGeom>
          <a:noFill/>
        </p:spPr>
        <p:txBody>
          <a:bodyPr wrap="square" rtlCol="0">
            <a:spAutoFit/>
          </a:bodyPr>
          <a:lstStyle/>
          <a:p>
            <a:r>
              <a:rPr lang="en-US" sz="2800" dirty="0">
                <a:solidFill>
                  <a:schemeClr val="bg1"/>
                </a:solidFill>
              </a:rPr>
              <a:t>Results: </a:t>
            </a:r>
            <a:r>
              <a:rPr lang="en-US" sz="2800" dirty="0">
                <a:solidFill>
                  <a:srgbClr val="FFFF00"/>
                </a:solidFill>
              </a:rPr>
              <a:t>In the Default Mode Network, neurovascular coupling was stronger in patients taking BBB+ meds relative to those treated only with BBB- meds</a:t>
            </a:r>
          </a:p>
        </p:txBody>
      </p:sp>
      <p:grpSp>
        <p:nvGrpSpPr>
          <p:cNvPr id="25" name="Group 24">
            <a:extLst>
              <a:ext uri="{FF2B5EF4-FFF2-40B4-BE49-F238E27FC236}">
                <a16:creationId xmlns:a16="http://schemas.microsoft.com/office/drawing/2014/main" id="{C0F69A60-1063-C4D9-6359-E1C1C5E3F173}"/>
              </a:ext>
            </a:extLst>
          </p:cNvPr>
          <p:cNvGrpSpPr/>
          <p:nvPr/>
        </p:nvGrpSpPr>
        <p:grpSpPr>
          <a:xfrm>
            <a:off x="356745" y="3084189"/>
            <a:ext cx="5226365" cy="2865197"/>
            <a:chOff x="-123315" y="2821299"/>
            <a:chExt cx="5226365" cy="2865197"/>
          </a:xfrm>
        </p:grpSpPr>
        <p:pic>
          <p:nvPicPr>
            <p:cNvPr id="6" name="Picture 5">
              <a:extLst>
                <a:ext uri="{FF2B5EF4-FFF2-40B4-BE49-F238E27FC236}">
                  <a16:creationId xmlns:a16="http://schemas.microsoft.com/office/drawing/2014/main" id="{C21AC767-1E6B-0783-6258-F22118DFB58C}"/>
                </a:ext>
              </a:extLst>
            </p:cNvPr>
            <p:cNvPicPr>
              <a:picLocks noChangeAspect="1"/>
            </p:cNvPicPr>
            <p:nvPr/>
          </p:nvPicPr>
          <p:blipFill>
            <a:blip r:embed="rId3"/>
            <a:stretch>
              <a:fillRect/>
            </a:stretch>
          </p:blipFill>
          <p:spPr>
            <a:xfrm>
              <a:off x="-123315" y="2821299"/>
              <a:ext cx="3187291" cy="2244454"/>
            </a:xfrm>
            <a:prstGeom prst="rect">
              <a:avLst/>
            </a:prstGeom>
          </p:spPr>
        </p:pic>
        <p:sp>
          <p:nvSpPr>
            <p:cNvPr id="7" name="U-Turn Arrow 6">
              <a:extLst>
                <a:ext uri="{FF2B5EF4-FFF2-40B4-BE49-F238E27FC236}">
                  <a16:creationId xmlns:a16="http://schemas.microsoft.com/office/drawing/2014/main" id="{4EE1EB26-D159-673A-8754-8C6BFFB6A250}"/>
                </a:ext>
              </a:extLst>
            </p:cNvPr>
            <p:cNvSpPr/>
            <p:nvPr/>
          </p:nvSpPr>
          <p:spPr>
            <a:xfrm rot="10800000">
              <a:off x="2125980" y="5186500"/>
              <a:ext cx="2977070" cy="499996"/>
            </a:xfrm>
            <a:prstGeom prst="uturnArrow">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U-Turn Arrow 13">
              <a:extLst>
                <a:ext uri="{FF2B5EF4-FFF2-40B4-BE49-F238E27FC236}">
                  <a16:creationId xmlns:a16="http://schemas.microsoft.com/office/drawing/2014/main" id="{1975F78A-BF45-7D89-427A-CF6822144802}"/>
                </a:ext>
              </a:extLst>
            </p:cNvPr>
            <p:cNvSpPr/>
            <p:nvPr/>
          </p:nvSpPr>
          <p:spPr>
            <a:xfrm rot="10800000">
              <a:off x="2343149" y="5025642"/>
              <a:ext cx="2634395" cy="499996"/>
            </a:xfrm>
            <a:prstGeom prst="uturnArrow">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8" name="Picture 17">
            <a:extLst>
              <a:ext uri="{FF2B5EF4-FFF2-40B4-BE49-F238E27FC236}">
                <a16:creationId xmlns:a16="http://schemas.microsoft.com/office/drawing/2014/main" id="{49D86283-0C3D-2B29-063E-AC3C46004EB9}"/>
              </a:ext>
            </a:extLst>
          </p:cNvPr>
          <p:cNvPicPr>
            <a:picLocks noChangeAspect="1"/>
          </p:cNvPicPr>
          <p:nvPr/>
        </p:nvPicPr>
        <p:blipFill>
          <a:blip r:embed="rId4"/>
          <a:stretch>
            <a:fillRect/>
          </a:stretch>
        </p:blipFill>
        <p:spPr>
          <a:xfrm>
            <a:off x="4442284" y="2018186"/>
            <a:ext cx="3849844" cy="3268318"/>
          </a:xfrm>
          <a:prstGeom prst="rect">
            <a:avLst/>
          </a:prstGeom>
        </p:spPr>
      </p:pic>
      <p:grpSp>
        <p:nvGrpSpPr>
          <p:cNvPr id="12" name="Group 11">
            <a:extLst>
              <a:ext uri="{FF2B5EF4-FFF2-40B4-BE49-F238E27FC236}">
                <a16:creationId xmlns:a16="http://schemas.microsoft.com/office/drawing/2014/main" id="{3907BED0-377F-0CD3-3E21-6FE51F82F4AC}"/>
              </a:ext>
            </a:extLst>
          </p:cNvPr>
          <p:cNvGrpSpPr/>
          <p:nvPr/>
        </p:nvGrpSpPr>
        <p:grpSpPr>
          <a:xfrm>
            <a:off x="270463" y="1667376"/>
            <a:ext cx="3142713" cy="1296066"/>
            <a:chOff x="1001983" y="1404486"/>
            <a:chExt cx="3142713" cy="1296066"/>
          </a:xfrm>
        </p:grpSpPr>
        <p:pic>
          <p:nvPicPr>
            <p:cNvPr id="9" name="Picture 8">
              <a:extLst>
                <a:ext uri="{FF2B5EF4-FFF2-40B4-BE49-F238E27FC236}">
                  <a16:creationId xmlns:a16="http://schemas.microsoft.com/office/drawing/2014/main" id="{4A5F5B5D-6057-54B4-CF87-E84A1E845B23}"/>
                </a:ext>
              </a:extLst>
            </p:cNvPr>
            <p:cNvPicPr>
              <a:picLocks noChangeAspect="1"/>
            </p:cNvPicPr>
            <p:nvPr/>
          </p:nvPicPr>
          <p:blipFill>
            <a:blip r:embed="rId5"/>
            <a:stretch>
              <a:fillRect/>
            </a:stretch>
          </p:blipFill>
          <p:spPr>
            <a:xfrm>
              <a:off x="1001983" y="1430036"/>
              <a:ext cx="635000" cy="266700"/>
            </a:xfrm>
            <a:prstGeom prst="rect">
              <a:avLst/>
            </a:prstGeom>
          </p:spPr>
        </p:pic>
        <p:pic>
          <p:nvPicPr>
            <p:cNvPr id="10" name="Picture 9">
              <a:extLst>
                <a:ext uri="{FF2B5EF4-FFF2-40B4-BE49-F238E27FC236}">
                  <a16:creationId xmlns:a16="http://schemas.microsoft.com/office/drawing/2014/main" id="{7D65D80A-90D3-AF78-F675-4169766374D9}"/>
                </a:ext>
              </a:extLst>
            </p:cNvPr>
            <p:cNvPicPr>
              <a:picLocks noChangeAspect="1"/>
            </p:cNvPicPr>
            <p:nvPr/>
          </p:nvPicPr>
          <p:blipFill>
            <a:blip r:embed="rId6"/>
            <a:stretch>
              <a:fillRect/>
            </a:stretch>
          </p:blipFill>
          <p:spPr>
            <a:xfrm>
              <a:off x="1068098" y="2452735"/>
              <a:ext cx="558800" cy="165100"/>
            </a:xfrm>
            <a:prstGeom prst="rect">
              <a:avLst/>
            </a:prstGeom>
          </p:spPr>
        </p:pic>
        <p:pic>
          <p:nvPicPr>
            <p:cNvPr id="11" name="Picture 10">
              <a:extLst>
                <a:ext uri="{FF2B5EF4-FFF2-40B4-BE49-F238E27FC236}">
                  <a16:creationId xmlns:a16="http://schemas.microsoft.com/office/drawing/2014/main" id="{93E3DF66-7A13-A1F3-82AE-2C129256E219}"/>
                </a:ext>
              </a:extLst>
            </p:cNvPr>
            <p:cNvPicPr>
              <a:picLocks noChangeAspect="1"/>
            </p:cNvPicPr>
            <p:nvPr/>
          </p:nvPicPr>
          <p:blipFill>
            <a:blip r:embed="rId7"/>
            <a:stretch>
              <a:fillRect/>
            </a:stretch>
          </p:blipFill>
          <p:spPr>
            <a:xfrm>
              <a:off x="1040083" y="1968093"/>
              <a:ext cx="596900" cy="177800"/>
            </a:xfrm>
            <a:prstGeom prst="rect">
              <a:avLst/>
            </a:prstGeom>
          </p:spPr>
        </p:pic>
        <p:sp>
          <p:nvSpPr>
            <p:cNvPr id="19" name="TextBox 18">
              <a:extLst>
                <a:ext uri="{FF2B5EF4-FFF2-40B4-BE49-F238E27FC236}">
                  <a16:creationId xmlns:a16="http://schemas.microsoft.com/office/drawing/2014/main" id="{C1B2500B-EC0A-45D4-3981-10D1954DC38A}"/>
                </a:ext>
              </a:extLst>
            </p:cNvPr>
            <p:cNvSpPr txBox="1"/>
            <p:nvPr/>
          </p:nvSpPr>
          <p:spPr>
            <a:xfrm>
              <a:off x="1710672" y="1404486"/>
              <a:ext cx="2298771" cy="369332"/>
            </a:xfrm>
            <a:prstGeom prst="rect">
              <a:avLst/>
            </a:prstGeom>
            <a:noFill/>
          </p:spPr>
          <p:txBody>
            <a:bodyPr wrap="none" rtlCol="0">
              <a:spAutoFit/>
            </a:bodyPr>
            <a:lstStyle/>
            <a:p>
              <a:r>
                <a:rPr lang="en-US" dirty="0">
                  <a:solidFill>
                    <a:schemeClr val="accent4">
                      <a:lumMod val="60000"/>
                      <a:lumOff val="40000"/>
                    </a:schemeClr>
                  </a:solidFill>
                </a:rPr>
                <a:t>Used BBB permeable</a:t>
              </a:r>
            </a:p>
          </p:txBody>
        </p:sp>
        <p:sp>
          <p:nvSpPr>
            <p:cNvPr id="20" name="TextBox 19">
              <a:extLst>
                <a:ext uri="{FF2B5EF4-FFF2-40B4-BE49-F238E27FC236}">
                  <a16:creationId xmlns:a16="http://schemas.microsoft.com/office/drawing/2014/main" id="{A6E4E576-CE91-A108-690A-51965D3F007A}"/>
                </a:ext>
              </a:extLst>
            </p:cNvPr>
            <p:cNvSpPr txBox="1"/>
            <p:nvPr/>
          </p:nvSpPr>
          <p:spPr>
            <a:xfrm>
              <a:off x="1710672" y="1834793"/>
              <a:ext cx="1715598" cy="369332"/>
            </a:xfrm>
            <a:prstGeom prst="rect">
              <a:avLst/>
            </a:prstGeom>
            <a:noFill/>
          </p:spPr>
          <p:txBody>
            <a:bodyPr wrap="none" rtlCol="0">
              <a:spAutoFit/>
            </a:bodyPr>
            <a:lstStyle/>
            <a:p>
              <a:r>
                <a:rPr lang="en-US" dirty="0">
                  <a:solidFill>
                    <a:srgbClr val="FFC809"/>
                  </a:solidFill>
                </a:rPr>
                <a:t>Healthy control</a:t>
              </a:r>
            </a:p>
          </p:txBody>
        </p:sp>
        <p:sp>
          <p:nvSpPr>
            <p:cNvPr id="22" name="TextBox 21">
              <a:extLst>
                <a:ext uri="{FF2B5EF4-FFF2-40B4-BE49-F238E27FC236}">
                  <a16:creationId xmlns:a16="http://schemas.microsoft.com/office/drawing/2014/main" id="{27BF6C37-E874-5898-F263-E3F0CB63BD0E}"/>
                </a:ext>
              </a:extLst>
            </p:cNvPr>
            <p:cNvSpPr txBox="1"/>
            <p:nvPr/>
          </p:nvSpPr>
          <p:spPr>
            <a:xfrm>
              <a:off x="1656514" y="2331220"/>
              <a:ext cx="2488182" cy="369332"/>
            </a:xfrm>
            <a:prstGeom prst="rect">
              <a:avLst/>
            </a:prstGeom>
            <a:noFill/>
          </p:spPr>
          <p:txBody>
            <a:bodyPr wrap="none" rtlCol="0">
              <a:spAutoFit/>
            </a:bodyPr>
            <a:lstStyle/>
            <a:p>
              <a:r>
                <a:rPr lang="en-US" dirty="0">
                  <a:solidFill>
                    <a:schemeClr val="accent5">
                      <a:lumMod val="40000"/>
                      <a:lumOff val="60000"/>
                    </a:schemeClr>
                  </a:solidFill>
                </a:rPr>
                <a:t>Only BBB impermeable</a:t>
              </a:r>
            </a:p>
          </p:txBody>
        </p:sp>
      </p:grpSp>
      <p:pic>
        <p:nvPicPr>
          <p:cNvPr id="26" name="Picture 25">
            <a:extLst>
              <a:ext uri="{FF2B5EF4-FFF2-40B4-BE49-F238E27FC236}">
                <a16:creationId xmlns:a16="http://schemas.microsoft.com/office/drawing/2014/main" id="{160D4750-6AE4-108C-A1FD-BD1B3AD1BE55}"/>
              </a:ext>
            </a:extLst>
          </p:cNvPr>
          <p:cNvPicPr>
            <a:picLocks noChangeAspect="1"/>
          </p:cNvPicPr>
          <p:nvPr/>
        </p:nvPicPr>
        <p:blipFill>
          <a:blip r:embed="rId8"/>
          <a:stretch>
            <a:fillRect/>
          </a:stretch>
        </p:blipFill>
        <p:spPr>
          <a:xfrm>
            <a:off x="8960317" y="2188975"/>
            <a:ext cx="2480725" cy="1749564"/>
          </a:xfrm>
          <a:prstGeom prst="rect">
            <a:avLst/>
          </a:prstGeom>
        </p:spPr>
      </p:pic>
      <p:pic>
        <p:nvPicPr>
          <p:cNvPr id="27" name="Picture 26">
            <a:extLst>
              <a:ext uri="{FF2B5EF4-FFF2-40B4-BE49-F238E27FC236}">
                <a16:creationId xmlns:a16="http://schemas.microsoft.com/office/drawing/2014/main" id="{2A147DFE-3AC2-4D48-431A-64843B1A6730}"/>
              </a:ext>
            </a:extLst>
          </p:cNvPr>
          <p:cNvPicPr>
            <a:picLocks noChangeAspect="1"/>
          </p:cNvPicPr>
          <p:nvPr/>
        </p:nvPicPr>
        <p:blipFill>
          <a:blip r:embed="rId9"/>
          <a:stretch>
            <a:fillRect/>
          </a:stretch>
        </p:blipFill>
        <p:spPr>
          <a:xfrm>
            <a:off x="8898369" y="4594682"/>
            <a:ext cx="2575535" cy="1853856"/>
          </a:xfrm>
          <a:prstGeom prst="rect">
            <a:avLst/>
          </a:prstGeom>
        </p:spPr>
      </p:pic>
      <p:grpSp>
        <p:nvGrpSpPr>
          <p:cNvPr id="24" name="Group 23">
            <a:extLst>
              <a:ext uri="{FF2B5EF4-FFF2-40B4-BE49-F238E27FC236}">
                <a16:creationId xmlns:a16="http://schemas.microsoft.com/office/drawing/2014/main" id="{5E70537E-CF76-567A-8DC8-DAB130C3D261}"/>
              </a:ext>
            </a:extLst>
          </p:cNvPr>
          <p:cNvGrpSpPr/>
          <p:nvPr/>
        </p:nvGrpSpPr>
        <p:grpSpPr>
          <a:xfrm>
            <a:off x="6020250" y="1421228"/>
            <a:ext cx="5775242" cy="5314483"/>
            <a:chOff x="5540190" y="1158338"/>
            <a:chExt cx="5775242" cy="5314483"/>
          </a:xfrm>
        </p:grpSpPr>
        <p:pic>
          <p:nvPicPr>
            <p:cNvPr id="4" name="Picture 3">
              <a:extLst>
                <a:ext uri="{FF2B5EF4-FFF2-40B4-BE49-F238E27FC236}">
                  <a16:creationId xmlns:a16="http://schemas.microsoft.com/office/drawing/2014/main" id="{9CB7190A-F6D7-31C4-5270-5F1FFE4E087A}"/>
                </a:ext>
              </a:extLst>
            </p:cNvPr>
            <p:cNvPicPr>
              <a:picLocks noChangeAspect="1"/>
            </p:cNvPicPr>
            <p:nvPr/>
          </p:nvPicPr>
          <p:blipFill>
            <a:blip r:embed="rId10"/>
            <a:stretch>
              <a:fillRect/>
            </a:stretch>
          </p:blipFill>
          <p:spPr>
            <a:xfrm>
              <a:off x="8066109" y="4228366"/>
              <a:ext cx="3213463" cy="2244455"/>
            </a:xfrm>
            <a:prstGeom prst="rect">
              <a:avLst/>
            </a:prstGeom>
          </p:spPr>
        </p:pic>
        <p:pic>
          <p:nvPicPr>
            <p:cNvPr id="5" name="Picture 4">
              <a:extLst>
                <a:ext uri="{FF2B5EF4-FFF2-40B4-BE49-F238E27FC236}">
                  <a16:creationId xmlns:a16="http://schemas.microsoft.com/office/drawing/2014/main" id="{10083DFA-1E38-5ED2-3C8E-9E13215D5E4C}"/>
                </a:ext>
              </a:extLst>
            </p:cNvPr>
            <p:cNvPicPr>
              <a:picLocks noChangeAspect="1"/>
            </p:cNvPicPr>
            <p:nvPr/>
          </p:nvPicPr>
          <p:blipFill>
            <a:blip r:embed="rId11"/>
            <a:stretch>
              <a:fillRect/>
            </a:stretch>
          </p:blipFill>
          <p:spPr>
            <a:xfrm>
              <a:off x="8126815" y="1758099"/>
              <a:ext cx="3188617" cy="2244455"/>
            </a:xfrm>
            <a:prstGeom prst="rect">
              <a:avLst/>
            </a:prstGeom>
          </p:spPr>
        </p:pic>
        <p:sp>
          <p:nvSpPr>
            <p:cNvPr id="2" name="U-Turn Arrow 1">
              <a:extLst>
                <a:ext uri="{FF2B5EF4-FFF2-40B4-BE49-F238E27FC236}">
                  <a16:creationId xmlns:a16="http://schemas.microsoft.com/office/drawing/2014/main" id="{F8107DDE-9460-8D15-5BEE-3034EE629BEC}"/>
                </a:ext>
              </a:extLst>
            </p:cNvPr>
            <p:cNvSpPr/>
            <p:nvPr/>
          </p:nvSpPr>
          <p:spPr>
            <a:xfrm>
              <a:off x="5540190" y="1158338"/>
              <a:ext cx="3451412" cy="499996"/>
            </a:xfrm>
            <a:prstGeom prst="uturnArrow">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U-Turn Arrow 2">
              <a:extLst>
                <a:ext uri="{FF2B5EF4-FFF2-40B4-BE49-F238E27FC236}">
                  <a16:creationId xmlns:a16="http://schemas.microsoft.com/office/drawing/2014/main" id="{7DFFE9C8-7036-C18D-4A06-0851710DE7DB}"/>
                </a:ext>
              </a:extLst>
            </p:cNvPr>
            <p:cNvSpPr/>
            <p:nvPr/>
          </p:nvSpPr>
          <p:spPr>
            <a:xfrm>
              <a:off x="5748571" y="1319437"/>
              <a:ext cx="3034650" cy="499996"/>
            </a:xfrm>
            <a:prstGeom prst="uturnArrow">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8" name="Rectangle 27">
            <a:extLst>
              <a:ext uri="{FF2B5EF4-FFF2-40B4-BE49-F238E27FC236}">
                <a16:creationId xmlns:a16="http://schemas.microsoft.com/office/drawing/2014/main" id="{8DAC727C-9FE1-9BB0-D567-378FA3F08445}"/>
              </a:ext>
            </a:extLst>
          </p:cNvPr>
          <p:cNvSpPr/>
          <p:nvPr/>
        </p:nvSpPr>
        <p:spPr>
          <a:xfrm>
            <a:off x="4648648" y="1787500"/>
            <a:ext cx="600636" cy="40147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58F0B97-BA78-BF43-66BD-BF2C4735E6A0}"/>
              </a:ext>
            </a:extLst>
          </p:cNvPr>
          <p:cNvSpPr txBox="1"/>
          <p:nvPr/>
        </p:nvSpPr>
        <p:spPr>
          <a:xfrm>
            <a:off x="6549145" y="5188181"/>
            <a:ext cx="1129861" cy="369332"/>
          </a:xfrm>
          <a:prstGeom prst="rect">
            <a:avLst/>
          </a:prstGeom>
          <a:noFill/>
        </p:spPr>
        <p:txBody>
          <a:bodyPr wrap="none" rtlCol="0">
            <a:spAutoFit/>
          </a:bodyPr>
          <a:lstStyle/>
          <a:p>
            <a:r>
              <a:rPr lang="en-US" dirty="0">
                <a:solidFill>
                  <a:schemeClr val="bg1"/>
                </a:solidFill>
              </a:rPr>
              <a:t>Time, sec</a:t>
            </a:r>
          </a:p>
        </p:txBody>
      </p:sp>
      <p:sp>
        <p:nvSpPr>
          <p:cNvPr id="13" name="TextBox 12">
            <a:extLst>
              <a:ext uri="{FF2B5EF4-FFF2-40B4-BE49-F238E27FC236}">
                <a16:creationId xmlns:a16="http://schemas.microsoft.com/office/drawing/2014/main" id="{1A5EAB19-071D-C8D7-8EA3-2CF33D0BD297}"/>
              </a:ext>
            </a:extLst>
          </p:cNvPr>
          <p:cNvSpPr txBox="1"/>
          <p:nvPr/>
        </p:nvSpPr>
        <p:spPr>
          <a:xfrm rot="16200000">
            <a:off x="2912169" y="3185990"/>
            <a:ext cx="2628942" cy="646331"/>
          </a:xfrm>
          <a:prstGeom prst="rect">
            <a:avLst/>
          </a:prstGeom>
          <a:noFill/>
        </p:spPr>
        <p:txBody>
          <a:bodyPr wrap="square" rtlCol="0">
            <a:spAutoFit/>
          </a:bodyPr>
          <a:lstStyle/>
          <a:p>
            <a:pPr algn="ctr"/>
            <a:r>
              <a:rPr lang="en-US" dirty="0">
                <a:solidFill>
                  <a:schemeClr val="bg1"/>
                </a:solidFill>
              </a:rPr>
              <a:t>Neurovascular coupling (lateral parietal)</a:t>
            </a:r>
          </a:p>
        </p:txBody>
      </p:sp>
    </p:spTree>
    <p:extLst>
      <p:ext uri="{BB962C8B-B14F-4D97-AF65-F5344CB8AC3E}">
        <p14:creationId xmlns:p14="http://schemas.microsoft.com/office/powerpoint/2010/main" val="66693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D43F8E-CF82-454F-C6B2-6C3021F9D82B}"/>
              </a:ext>
            </a:extLst>
          </p:cNvPr>
          <p:cNvPicPr>
            <a:picLocks noChangeAspect="1"/>
          </p:cNvPicPr>
          <p:nvPr/>
        </p:nvPicPr>
        <p:blipFill>
          <a:blip r:embed="rId3"/>
          <a:stretch>
            <a:fillRect/>
          </a:stretch>
        </p:blipFill>
        <p:spPr>
          <a:xfrm>
            <a:off x="7140416" y="1125663"/>
            <a:ext cx="3357256" cy="2543767"/>
          </a:xfrm>
          <a:prstGeom prst="rect">
            <a:avLst/>
          </a:prstGeom>
        </p:spPr>
      </p:pic>
      <p:sp>
        <p:nvSpPr>
          <p:cNvPr id="6" name="TextBox 5">
            <a:extLst>
              <a:ext uri="{FF2B5EF4-FFF2-40B4-BE49-F238E27FC236}">
                <a16:creationId xmlns:a16="http://schemas.microsoft.com/office/drawing/2014/main" id="{2CDD6F2A-75C9-8C93-487B-991E7EA8DF10}"/>
              </a:ext>
            </a:extLst>
          </p:cNvPr>
          <p:cNvSpPr txBox="1"/>
          <p:nvPr/>
        </p:nvSpPr>
        <p:spPr>
          <a:xfrm>
            <a:off x="862717" y="87406"/>
            <a:ext cx="10881049" cy="954107"/>
          </a:xfrm>
          <a:prstGeom prst="rect">
            <a:avLst/>
          </a:prstGeom>
          <a:noFill/>
        </p:spPr>
        <p:txBody>
          <a:bodyPr wrap="square" rtlCol="0">
            <a:spAutoFit/>
          </a:bodyPr>
          <a:lstStyle/>
          <a:p>
            <a:r>
              <a:rPr lang="en-US" sz="2800" dirty="0">
                <a:solidFill>
                  <a:srgbClr val="FFFF00"/>
                </a:solidFill>
              </a:rPr>
              <a:t>In patients treated only with BBB- meds, slow oscillations may govern when the DMN activations can occur </a:t>
            </a:r>
          </a:p>
        </p:txBody>
      </p:sp>
      <p:sp>
        <p:nvSpPr>
          <p:cNvPr id="7" name="TextBox 6">
            <a:extLst>
              <a:ext uri="{FF2B5EF4-FFF2-40B4-BE49-F238E27FC236}">
                <a16:creationId xmlns:a16="http://schemas.microsoft.com/office/drawing/2014/main" id="{2C31896A-6379-9589-9E66-D3A678AE5E4F}"/>
              </a:ext>
            </a:extLst>
          </p:cNvPr>
          <p:cNvSpPr txBox="1"/>
          <p:nvPr/>
        </p:nvSpPr>
        <p:spPr>
          <a:xfrm>
            <a:off x="504129" y="1874728"/>
            <a:ext cx="5313965" cy="3108543"/>
          </a:xfrm>
          <a:prstGeom prst="rect">
            <a:avLst/>
          </a:prstGeom>
          <a:noFill/>
        </p:spPr>
        <p:txBody>
          <a:bodyPr wrap="square" rtlCol="0">
            <a:spAutoFit/>
          </a:bodyPr>
          <a:lstStyle/>
          <a:p>
            <a:r>
              <a:rPr lang="en-US" sz="2800" dirty="0">
                <a:solidFill>
                  <a:schemeClr val="bg1"/>
                </a:solidFill>
              </a:rPr>
              <a:t>Slow oscillations in:</a:t>
            </a:r>
          </a:p>
          <a:p>
            <a:endParaRPr lang="en-US" sz="2800" dirty="0">
              <a:solidFill>
                <a:schemeClr val="bg1"/>
              </a:solidFill>
            </a:endParaRPr>
          </a:p>
          <a:p>
            <a:pPr marL="457200" indent="-457200">
              <a:buFont typeface="Arial" panose="020B0604020202020204" pitchFamily="34" charset="0"/>
              <a:buChar char="•"/>
            </a:pPr>
            <a:r>
              <a:rPr lang="en-US" sz="2800" dirty="0">
                <a:solidFill>
                  <a:schemeClr val="bg1"/>
                </a:solidFill>
              </a:rPr>
              <a:t>The vascular tone (.01-.1 Hz)</a:t>
            </a:r>
          </a:p>
          <a:p>
            <a:pPr marL="457200" indent="-457200">
              <a:buFont typeface="Arial" panose="020B0604020202020204" pitchFamily="34" charset="0"/>
              <a:buChar char="•"/>
            </a:pPr>
            <a:endParaRPr lang="en-US" sz="2800" dirty="0">
              <a:solidFill>
                <a:schemeClr val="bg1"/>
              </a:solidFill>
            </a:endParaRPr>
          </a:p>
          <a:p>
            <a:pPr marL="457200" indent="-457200">
              <a:buFont typeface="Arial" panose="020B0604020202020204" pitchFamily="34" charset="0"/>
              <a:buChar char="•"/>
            </a:pPr>
            <a:r>
              <a:rPr lang="en-US" sz="2800" dirty="0">
                <a:solidFill>
                  <a:schemeClr val="bg1"/>
                </a:solidFill>
              </a:rPr>
              <a:t>Arterial pressure (~.1 Hz)</a:t>
            </a:r>
          </a:p>
          <a:p>
            <a:pPr marL="457200" indent="-457200">
              <a:buFont typeface="Arial" panose="020B0604020202020204" pitchFamily="34" charset="0"/>
              <a:buChar char="•"/>
            </a:pPr>
            <a:endParaRPr lang="en-US" sz="2800" dirty="0">
              <a:solidFill>
                <a:schemeClr val="bg1"/>
              </a:solidFill>
            </a:endParaRPr>
          </a:p>
          <a:p>
            <a:pPr marL="457200" indent="-457200">
              <a:buFont typeface="Arial" panose="020B0604020202020204" pitchFamily="34" charset="0"/>
              <a:buChar char="•"/>
            </a:pPr>
            <a:r>
              <a:rPr lang="en-US" sz="2800" dirty="0">
                <a:solidFill>
                  <a:schemeClr val="bg1"/>
                </a:solidFill>
              </a:rPr>
              <a:t>Cortical excitability (&lt; .05 Hz)</a:t>
            </a:r>
          </a:p>
        </p:txBody>
      </p:sp>
      <p:sp>
        <p:nvSpPr>
          <p:cNvPr id="16" name="TextBox 15">
            <a:extLst>
              <a:ext uri="{FF2B5EF4-FFF2-40B4-BE49-F238E27FC236}">
                <a16:creationId xmlns:a16="http://schemas.microsoft.com/office/drawing/2014/main" id="{0FB9EFE8-2B0D-D186-8689-5FBEB4C294A6}"/>
              </a:ext>
            </a:extLst>
          </p:cNvPr>
          <p:cNvSpPr txBox="1"/>
          <p:nvPr/>
        </p:nvSpPr>
        <p:spPr>
          <a:xfrm>
            <a:off x="9572128" y="3571823"/>
            <a:ext cx="1129861" cy="369332"/>
          </a:xfrm>
          <a:prstGeom prst="rect">
            <a:avLst/>
          </a:prstGeom>
          <a:noFill/>
        </p:spPr>
        <p:txBody>
          <a:bodyPr wrap="none" rtlCol="0">
            <a:spAutoFit/>
          </a:bodyPr>
          <a:lstStyle/>
          <a:p>
            <a:r>
              <a:rPr lang="en-US" dirty="0">
                <a:solidFill>
                  <a:schemeClr val="bg1"/>
                </a:solidFill>
              </a:rPr>
              <a:t>Time, sec</a:t>
            </a:r>
          </a:p>
        </p:txBody>
      </p:sp>
      <p:pic>
        <p:nvPicPr>
          <p:cNvPr id="17" name="Picture 16">
            <a:extLst>
              <a:ext uri="{FF2B5EF4-FFF2-40B4-BE49-F238E27FC236}">
                <a16:creationId xmlns:a16="http://schemas.microsoft.com/office/drawing/2014/main" id="{A5D8E809-E77B-15FD-7A45-FA94E4215738}"/>
              </a:ext>
            </a:extLst>
          </p:cNvPr>
          <p:cNvPicPr>
            <a:picLocks noChangeAspect="1"/>
          </p:cNvPicPr>
          <p:nvPr/>
        </p:nvPicPr>
        <p:blipFill>
          <a:blip r:embed="rId4"/>
          <a:stretch>
            <a:fillRect/>
          </a:stretch>
        </p:blipFill>
        <p:spPr>
          <a:xfrm>
            <a:off x="6512485" y="4136091"/>
            <a:ext cx="4940300" cy="2171700"/>
          </a:xfrm>
          <a:prstGeom prst="rect">
            <a:avLst/>
          </a:prstGeom>
        </p:spPr>
      </p:pic>
      <mc:AlternateContent xmlns:mc="http://schemas.openxmlformats.org/markup-compatibility/2006">
        <mc:Choice xmlns:p14="http://schemas.microsoft.com/office/powerpoint/2010/main" Requires="p14">
          <p:contentPart p14:bwMode="auto" r:id="rId5">
            <p14:nvContentPartPr>
              <p14:cNvPr id="18" name="Ink 17">
                <a:extLst>
                  <a:ext uri="{FF2B5EF4-FFF2-40B4-BE49-F238E27FC236}">
                    <a16:creationId xmlns:a16="http://schemas.microsoft.com/office/drawing/2014/main" id="{D799CC46-075B-E592-0055-E7D22B432669}"/>
                  </a:ext>
                </a:extLst>
              </p14:cNvPr>
              <p14:cNvContentPartPr/>
              <p14:nvPr/>
            </p14:nvContentPartPr>
            <p14:xfrm>
              <a:off x="6810388" y="5556078"/>
              <a:ext cx="493920" cy="257400"/>
            </p14:xfrm>
          </p:contentPart>
        </mc:Choice>
        <mc:Fallback>
          <p:pic>
            <p:nvPicPr>
              <p:cNvPr id="18" name="Ink 17">
                <a:extLst>
                  <a:ext uri="{FF2B5EF4-FFF2-40B4-BE49-F238E27FC236}">
                    <a16:creationId xmlns:a16="http://schemas.microsoft.com/office/drawing/2014/main" id="{D799CC46-075B-E592-0055-E7D22B432669}"/>
                  </a:ext>
                </a:extLst>
              </p:cNvPr>
              <p:cNvPicPr/>
              <p:nvPr/>
            </p:nvPicPr>
            <p:blipFill>
              <a:blip r:embed="rId6"/>
              <a:stretch>
                <a:fillRect/>
              </a:stretch>
            </p:blipFill>
            <p:spPr>
              <a:xfrm>
                <a:off x="6774414" y="5484078"/>
                <a:ext cx="565508" cy="40104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9" name="Ink 18">
                <a:extLst>
                  <a:ext uri="{FF2B5EF4-FFF2-40B4-BE49-F238E27FC236}">
                    <a16:creationId xmlns:a16="http://schemas.microsoft.com/office/drawing/2014/main" id="{61D75526-2A31-E49A-AD5D-E7BF2E3E9C6D}"/>
                  </a:ext>
                </a:extLst>
              </p14:cNvPr>
              <p14:cNvContentPartPr/>
              <p14:nvPr/>
            </p14:nvContentPartPr>
            <p14:xfrm>
              <a:off x="7752148" y="5521158"/>
              <a:ext cx="424440" cy="275760"/>
            </p14:xfrm>
          </p:contentPart>
        </mc:Choice>
        <mc:Fallback>
          <p:pic>
            <p:nvPicPr>
              <p:cNvPr id="19" name="Ink 18">
                <a:extLst>
                  <a:ext uri="{FF2B5EF4-FFF2-40B4-BE49-F238E27FC236}">
                    <a16:creationId xmlns:a16="http://schemas.microsoft.com/office/drawing/2014/main" id="{61D75526-2A31-E49A-AD5D-E7BF2E3E9C6D}"/>
                  </a:ext>
                </a:extLst>
              </p:cNvPr>
              <p:cNvPicPr/>
              <p:nvPr/>
            </p:nvPicPr>
            <p:blipFill>
              <a:blip r:embed="rId8"/>
              <a:stretch>
                <a:fillRect/>
              </a:stretch>
            </p:blipFill>
            <p:spPr>
              <a:xfrm>
                <a:off x="7716148" y="5449064"/>
                <a:ext cx="496080" cy="419588"/>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20" name="Ink 19">
                <a:extLst>
                  <a:ext uri="{FF2B5EF4-FFF2-40B4-BE49-F238E27FC236}">
                    <a16:creationId xmlns:a16="http://schemas.microsoft.com/office/drawing/2014/main" id="{39BD6708-DD23-49B1-575B-75088B797CD9}"/>
                  </a:ext>
                </a:extLst>
              </p14:cNvPr>
              <p14:cNvContentPartPr/>
              <p14:nvPr/>
            </p14:nvContentPartPr>
            <p14:xfrm>
              <a:off x="8700388" y="5571558"/>
              <a:ext cx="493920" cy="331920"/>
            </p14:xfrm>
          </p:contentPart>
        </mc:Choice>
        <mc:Fallback>
          <p:pic>
            <p:nvPicPr>
              <p:cNvPr id="20" name="Ink 19">
                <a:extLst>
                  <a:ext uri="{FF2B5EF4-FFF2-40B4-BE49-F238E27FC236}">
                    <a16:creationId xmlns:a16="http://schemas.microsoft.com/office/drawing/2014/main" id="{39BD6708-DD23-49B1-575B-75088B797CD9}"/>
                  </a:ext>
                </a:extLst>
              </p:cNvPr>
              <p:cNvPicPr/>
              <p:nvPr/>
            </p:nvPicPr>
            <p:blipFill>
              <a:blip r:embed="rId10"/>
              <a:stretch>
                <a:fillRect/>
              </a:stretch>
            </p:blipFill>
            <p:spPr>
              <a:xfrm>
                <a:off x="8664388" y="5499558"/>
                <a:ext cx="565560" cy="47556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21" name="Ink 20">
                <a:extLst>
                  <a:ext uri="{FF2B5EF4-FFF2-40B4-BE49-F238E27FC236}">
                    <a16:creationId xmlns:a16="http://schemas.microsoft.com/office/drawing/2014/main" id="{BDCAABFA-88D6-B326-3717-C9F9FCD88348}"/>
                  </a:ext>
                </a:extLst>
              </p14:cNvPr>
              <p14:cNvContentPartPr/>
              <p14:nvPr/>
            </p14:nvContentPartPr>
            <p14:xfrm>
              <a:off x="9659428" y="5576238"/>
              <a:ext cx="542160" cy="381960"/>
            </p14:xfrm>
          </p:contentPart>
        </mc:Choice>
        <mc:Fallback>
          <p:pic>
            <p:nvPicPr>
              <p:cNvPr id="21" name="Ink 20">
                <a:extLst>
                  <a:ext uri="{FF2B5EF4-FFF2-40B4-BE49-F238E27FC236}">
                    <a16:creationId xmlns:a16="http://schemas.microsoft.com/office/drawing/2014/main" id="{BDCAABFA-88D6-B326-3717-C9F9FCD88348}"/>
                  </a:ext>
                </a:extLst>
              </p:cNvPr>
              <p:cNvPicPr/>
              <p:nvPr/>
            </p:nvPicPr>
            <p:blipFill>
              <a:blip r:embed="rId12"/>
              <a:stretch>
                <a:fillRect/>
              </a:stretch>
            </p:blipFill>
            <p:spPr>
              <a:xfrm>
                <a:off x="9623428" y="5504238"/>
                <a:ext cx="613800" cy="5256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22" name="Ink 21">
                <a:extLst>
                  <a:ext uri="{FF2B5EF4-FFF2-40B4-BE49-F238E27FC236}">
                    <a16:creationId xmlns:a16="http://schemas.microsoft.com/office/drawing/2014/main" id="{DFEEF3B6-AB98-329B-2213-2730055F9E95}"/>
                  </a:ext>
                </a:extLst>
              </p14:cNvPr>
              <p14:cNvContentPartPr/>
              <p14:nvPr/>
            </p14:nvContentPartPr>
            <p14:xfrm>
              <a:off x="10684348" y="5583078"/>
              <a:ext cx="431280" cy="307440"/>
            </p14:xfrm>
          </p:contentPart>
        </mc:Choice>
        <mc:Fallback>
          <p:pic>
            <p:nvPicPr>
              <p:cNvPr id="22" name="Ink 21">
                <a:extLst>
                  <a:ext uri="{FF2B5EF4-FFF2-40B4-BE49-F238E27FC236}">
                    <a16:creationId xmlns:a16="http://schemas.microsoft.com/office/drawing/2014/main" id="{DFEEF3B6-AB98-329B-2213-2730055F9E95}"/>
                  </a:ext>
                </a:extLst>
              </p:cNvPr>
              <p:cNvPicPr/>
              <p:nvPr/>
            </p:nvPicPr>
            <p:blipFill>
              <a:blip r:embed="rId14"/>
              <a:stretch>
                <a:fillRect/>
              </a:stretch>
            </p:blipFill>
            <p:spPr>
              <a:xfrm>
                <a:off x="10648348" y="5511078"/>
                <a:ext cx="502920" cy="451080"/>
              </a:xfrm>
              <a:prstGeom prst="rect">
                <a:avLst/>
              </a:prstGeom>
            </p:spPr>
          </p:pic>
        </mc:Fallback>
      </mc:AlternateContent>
      <p:sp>
        <p:nvSpPr>
          <p:cNvPr id="3" name="TextBox 2">
            <a:extLst>
              <a:ext uri="{FF2B5EF4-FFF2-40B4-BE49-F238E27FC236}">
                <a16:creationId xmlns:a16="http://schemas.microsoft.com/office/drawing/2014/main" id="{667D6361-C953-5AAB-6763-957394EEF869}"/>
              </a:ext>
            </a:extLst>
          </p:cNvPr>
          <p:cNvSpPr txBox="1"/>
          <p:nvPr/>
        </p:nvSpPr>
        <p:spPr>
          <a:xfrm>
            <a:off x="172659" y="6401262"/>
            <a:ext cx="3016311" cy="369332"/>
          </a:xfrm>
          <a:prstGeom prst="rect">
            <a:avLst/>
          </a:prstGeom>
          <a:noFill/>
        </p:spPr>
        <p:txBody>
          <a:bodyPr wrap="square">
            <a:spAutoFit/>
          </a:bodyPr>
          <a:lstStyle/>
          <a:p>
            <a:pPr>
              <a:buNone/>
            </a:pPr>
            <a:r>
              <a:rPr lang="en-US" sz="1800" dirty="0" err="1">
                <a:solidFill>
                  <a:schemeClr val="bg1">
                    <a:lumMod val="85000"/>
                  </a:schemeClr>
                </a:solidFill>
                <a:effectLst/>
                <a:latin typeface="Times"/>
              </a:rPr>
              <a:t>Sassaroli</a:t>
            </a:r>
            <a:r>
              <a:rPr lang="en-US" sz="1800" dirty="0">
                <a:solidFill>
                  <a:schemeClr val="bg1">
                    <a:lumMod val="85000"/>
                  </a:schemeClr>
                </a:solidFill>
                <a:effectLst/>
                <a:latin typeface="Times"/>
              </a:rPr>
              <a:t> 2012, He 2008</a:t>
            </a:r>
            <a:endParaRPr lang="en-US" dirty="0">
              <a:solidFill>
                <a:schemeClr val="bg1">
                  <a:lumMod val="85000"/>
                </a:schemeClr>
              </a:solidFill>
            </a:endParaRPr>
          </a:p>
        </p:txBody>
      </p:sp>
    </p:spTree>
    <p:extLst>
      <p:ext uri="{BB962C8B-B14F-4D97-AF65-F5344CB8AC3E}">
        <p14:creationId xmlns:p14="http://schemas.microsoft.com/office/powerpoint/2010/main" val="1636803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39CA33F-9867-F95C-812F-725DD7DB73D2}"/>
              </a:ext>
            </a:extLst>
          </p:cNvPr>
          <p:cNvPicPr>
            <a:picLocks noChangeAspect="1"/>
          </p:cNvPicPr>
          <p:nvPr/>
        </p:nvPicPr>
        <p:blipFill>
          <a:blip r:embed="rId3"/>
          <a:stretch>
            <a:fillRect/>
          </a:stretch>
        </p:blipFill>
        <p:spPr>
          <a:xfrm>
            <a:off x="3984838" y="2936533"/>
            <a:ext cx="4451581" cy="3372929"/>
          </a:xfrm>
          <a:prstGeom prst="rect">
            <a:avLst/>
          </a:prstGeom>
        </p:spPr>
      </p:pic>
      <p:grpSp>
        <p:nvGrpSpPr>
          <p:cNvPr id="3" name="Group 2">
            <a:extLst>
              <a:ext uri="{FF2B5EF4-FFF2-40B4-BE49-F238E27FC236}">
                <a16:creationId xmlns:a16="http://schemas.microsoft.com/office/drawing/2014/main" id="{C9C7E88F-3A72-DBD3-C073-4A86CC8E4486}"/>
              </a:ext>
            </a:extLst>
          </p:cNvPr>
          <p:cNvGrpSpPr/>
          <p:nvPr/>
        </p:nvGrpSpPr>
        <p:grpSpPr>
          <a:xfrm>
            <a:off x="213313" y="1947527"/>
            <a:ext cx="3142713" cy="1296066"/>
            <a:chOff x="213313" y="2256137"/>
            <a:chExt cx="3142713" cy="1296066"/>
          </a:xfrm>
        </p:grpSpPr>
        <p:pic>
          <p:nvPicPr>
            <p:cNvPr id="18" name="Picture 17">
              <a:extLst>
                <a:ext uri="{FF2B5EF4-FFF2-40B4-BE49-F238E27FC236}">
                  <a16:creationId xmlns:a16="http://schemas.microsoft.com/office/drawing/2014/main" id="{83CE5D4F-93E2-AD7D-5CDC-85EFCBF94544}"/>
                </a:ext>
              </a:extLst>
            </p:cNvPr>
            <p:cNvPicPr>
              <a:picLocks noChangeAspect="1"/>
            </p:cNvPicPr>
            <p:nvPr/>
          </p:nvPicPr>
          <p:blipFill>
            <a:blip r:embed="rId4"/>
            <a:stretch>
              <a:fillRect/>
            </a:stretch>
          </p:blipFill>
          <p:spPr>
            <a:xfrm>
              <a:off x="213313" y="2281687"/>
              <a:ext cx="635000" cy="266700"/>
            </a:xfrm>
            <a:prstGeom prst="rect">
              <a:avLst/>
            </a:prstGeom>
          </p:spPr>
        </p:pic>
        <p:pic>
          <p:nvPicPr>
            <p:cNvPr id="19" name="Picture 18">
              <a:extLst>
                <a:ext uri="{FF2B5EF4-FFF2-40B4-BE49-F238E27FC236}">
                  <a16:creationId xmlns:a16="http://schemas.microsoft.com/office/drawing/2014/main" id="{E9729C0A-C9F6-2590-226B-BB6111E2449A}"/>
                </a:ext>
              </a:extLst>
            </p:cNvPr>
            <p:cNvPicPr>
              <a:picLocks noChangeAspect="1"/>
            </p:cNvPicPr>
            <p:nvPr/>
          </p:nvPicPr>
          <p:blipFill>
            <a:blip r:embed="rId5"/>
            <a:stretch>
              <a:fillRect/>
            </a:stretch>
          </p:blipFill>
          <p:spPr>
            <a:xfrm>
              <a:off x="279428" y="3304386"/>
              <a:ext cx="558800" cy="165100"/>
            </a:xfrm>
            <a:prstGeom prst="rect">
              <a:avLst/>
            </a:prstGeom>
          </p:spPr>
        </p:pic>
        <p:pic>
          <p:nvPicPr>
            <p:cNvPr id="20" name="Picture 19">
              <a:extLst>
                <a:ext uri="{FF2B5EF4-FFF2-40B4-BE49-F238E27FC236}">
                  <a16:creationId xmlns:a16="http://schemas.microsoft.com/office/drawing/2014/main" id="{71240C12-B50B-BCC1-FF3D-6F2AB5629666}"/>
                </a:ext>
              </a:extLst>
            </p:cNvPr>
            <p:cNvPicPr>
              <a:picLocks noChangeAspect="1"/>
            </p:cNvPicPr>
            <p:nvPr/>
          </p:nvPicPr>
          <p:blipFill>
            <a:blip r:embed="rId6"/>
            <a:stretch>
              <a:fillRect/>
            </a:stretch>
          </p:blipFill>
          <p:spPr>
            <a:xfrm>
              <a:off x="251413" y="2819744"/>
              <a:ext cx="596900" cy="177800"/>
            </a:xfrm>
            <a:prstGeom prst="rect">
              <a:avLst/>
            </a:prstGeom>
          </p:spPr>
        </p:pic>
        <p:sp>
          <p:nvSpPr>
            <p:cNvPr id="21" name="TextBox 20">
              <a:extLst>
                <a:ext uri="{FF2B5EF4-FFF2-40B4-BE49-F238E27FC236}">
                  <a16:creationId xmlns:a16="http://schemas.microsoft.com/office/drawing/2014/main" id="{9B710183-522D-7A2C-4586-C7D3B544C9EA}"/>
                </a:ext>
              </a:extLst>
            </p:cNvPr>
            <p:cNvSpPr txBox="1"/>
            <p:nvPr/>
          </p:nvSpPr>
          <p:spPr>
            <a:xfrm>
              <a:off x="922002" y="2256137"/>
              <a:ext cx="2298771" cy="369332"/>
            </a:xfrm>
            <a:prstGeom prst="rect">
              <a:avLst/>
            </a:prstGeom>
            <a:noFill/>
          </p:spPr>
          <p:txBody>
            <a:bodyPr wrap="none" rtlCol="0">
              <a:spAutoFit/>
            </a:bodyPr>
            <a:lstStyle/>
            <a:p>
              <a:r>
                <a:rPr lang="en-US" dirty="0">
                  <a:solidFill>
                    <a:schemeClr val="accent4">
                      <a:lumMod val="60000"/>
                      <a:lumOff val="40000"/>
                    </a:schemeClr>
                  </a:solidFill>
                </a:rPr>
                <a:t>Used BBB permeable</a:t>
              </a:r>
            </a:p>
          </p:txBody>
        </p:sp>
        <p:sp>
          <p:nvSpPr>
            <p:cNvPr id="22" name="TextBox 21">
              <a:extLst>
                <a:ext uri="{FF2B5EF4-FFF2-40B4-BE49-F238E27FC236}">
                  <a16:creationId xmlns:a16="http://schemas.microsoft.com/office/drawing/2014/main" id="{B1AA9885-9495-183F-7734-290ED6C9C4B0}"/>
                </a:ext>
              </a:extLst>
            </p:cNvPr>
            <p:cNvSpPr txBox="1"/>
            <p:nvPr/>
          </p:nvSpPr>
          <p:spPr>
            <a:xfrm>
              <a:off x="922002" y="2686444"/>
              <a:ext cx="1715598" cy="369332"/>
            </a:xfrm>
            <a:prstGeom prst="rect">
              <a:avLst/>
            </a:prstGeom>
            <a:noFill/>
          </p:spPr>
          <p:txBody>
            <a:bodyPr wrap="none" rtlCol="0">
              <a:spAutoFit/>
            </a:bodyPr>
            <a:lstStyle/>
            <a:p>
              <a:r>
                <a:rPr lang="en-US" dirty="0">
                  <a:solidFill>
                    <a:srgbClr val="FFC809"/>
                  </a:solidFill>
                </a:rPr>
                <a:t>Healthy control</a:t>
              </a:r>
            </a:p>
          </p:txBody>
        </p:sp>
        <p:sp>
          <p:nvSpPr>
            <p:cNvPr id="23" name="TextBox 22">
              <a:extLst>
                <a:ext uri="{FF2B5EF4-FFF2-40B4-BE49-F238E27FC236}">
                  <a16:creationId xmlns:a16="http://schemas.microsoft.com/office/drawing/2014/main" id="{E11F52D8-B61A-22BF-D425-AF4A7468E814}"/>
                </a:ext>
              </a:extLst>
            </p:cNvPr>
            <p:cNvSpPr txBox="1"/>
            <p:nvPr/>
          </p:nvSpPr>
          <p:spPr>
            <a:xfrm>
              <a:off x="867844" y="3182871"/>
              <a:ext cx="2488182" cy="369332"/>
            </a:xfrm>
            <a:prstGeom prst="rect">
              <a:avLst/>
            </a:prstGeom>
            <a:noFill/>
          </p:spPr>
          <p:txBody>
            <a:bodyPr wrap="none" rtlCol="0">
              <a:spAutoFit/>
            </a:bodyPr>
            <a:lstStyle/>
            <a:p>
              <a:r>
                <a:rPr lang="en-US" dirty="0">
                  <a:solidFill>
                    <a:schemeClr val="accent5">
                      <a:lumMod val="40000"/>
                      <a:lumOff val="60000"/>
                    </a:schemeClr>
                  </a:solidFill>
                </a:rPr>
                <a:t>Only BBB impermeable</a:t>
              </a:r>
            </a:p>
          </p:txBody>
        </p:sp>
      </p:grpSp>
      <p:sp>
        <p:nvSpPr>
          <p:cNvPr id="24" name="U-Turn Arrow 23">
            <a:extLst>
              <a:ext uri="{FF2B5EF4-FFF2-40B4-BE49-F238E27FC236}">
                <a16:creationId xmlns:a16="http://schemas.microsoft.com/office/drawing/2014/main" id="{17F12BE0-0B19-6B50-1F21-4366D6F9BCAA}"/>
              </a:ext>
            </a:extLst>
          </p:cNvPr>
          <p:cNvSpPr/>
          <p:nvPr/>
        </p:nvSpPr>
        <p:spPr>
          <a:xfrm>
            <a:off x="5692588" y="2009989"/>
            <a:ext cx="4213412" cy="499996"/>
          </a:xfrm>
          <a:prstGeom prst="uturnArrow">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U-Turn Arrow 24">
            <a:extLst>
              <a:ext uri="{FF2B5EF4-FFF2-40B4-BE49-F238E27FC236}">
                <a16:creationId xmlns:a16="http://schemas.microsoft.com/office/drawing/2014/main" id="{8F3B74CD-61F5-1F06-37FB-082EED9764C2}"/>
              </a:ext>
            </a:extLst>
          </p:cNvPr>
          <p:cNvSpPr/>
          <p:nvPr/>
        </p:nvSpPr>
        <p:spPr>
          <a:xfrm>
            <a:off x="5801187" y="2189912"/>
            <a:ext cx="3961378" cy="499996"/>
          </a:xfrm>
          <a:prstGeom prst="uturnArrow">
            <a:avLst/>
          </a:prstGeom>
          <a:solidFill>
            <a:srgbClr val="FFC8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U-Turn Arrow 25">
            <a:extLst>
              <a:ext uri="{FF2B5EF4-FFF2-40B4-BE49-F238E27FC236}">
                <a16:creationId xmlns:a16="http://schemas.microsoft.com/office/drawing/2014/main" id="{12CCD4C4-D73F-3E95-A6CB-A5EAEF3F3C08}"/>
              </a:ext>
            </a:extLst>
          </p:cNvPr>
          <p:cNvSpPr/>
          <p:nvPr/>
        </p:nvSpPr>
        <p:spPr>
          <a:xfrm>
            <a:off x="5908762" y="2378172"/>
            <a:ext cx="3665544" cy="499996"/>
          </a:xfrm>
          <a:prstGeom prst="uturnArrow">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7" name="Picture 26">
            <a:extLst>
              <a:ext uri="{FF2B5EF4-FFF2-40B4-BE49-F238E27FC236}">
                <a16:creationId xmlns:a16="http://schemas.microsoft.com/office/drawing/2014/main" id="{1AF7449D-AF8A-4FDD-64DE-7B0F2425ABF3}"/>
              </a:ext>
            </a:extLst>
          </p:cNvPr>
          <p:cNvPicPr>
            <a:picLocks noChangeAspect="1"/>
          </p:cNvPicPr>
          <p:nvPr/>
        </p:nvPicPr>
        <p:blipFill>
          <a:blip r:embed="rId7"/>
          <a:stretch>
            <a:fillRect/>
          </a:stretch>
        </p:blipFill>
        <p:spPr>
          <a:xfrm>
            <a:off x="8780586" y="2869831"/>
            <a:ext cx="2874433" cy="2033867"/>
          </a:xfrm>
          <a:prstGeom prst="rect">
            <a:avLst/>
          </a:prstGeom>
        </p:spPr>
      </p:pic>
      <p:sp>
        <p:nvSpPr>
          <p:cNvPr id="28" name="TextBox 27">
            <a:extLst>
              <a:ext uri="{FF2B5EF4-FFF2-40B4-BE49-F238E27FC236}">
                <a16:creationId xmlns:a16="http://schemas.microsoft.com/office/drawing/2014/main" id="{77E6FFFA-E9B4-2A45-4C24-7D75D13F4E1D}"/>
              </a:ext>
            </a:extLst>
          </p:cNvPr>
          <p:cNvSpPr txBox="1"/>
          <p:nvPr/>
        </p:nvSpPr>
        <p:spPr>
          <a:xfrm>
            <a:off x="862717" y="87406"/>
            <a:ext cx="10881049" cy="1384995"/>
          </a:xfrm>
          <a:prstGeom prst="rect">
            <a:avLst/>
          </a:prstGeom>
          <a:noFill/>
        </p:spPr>
        <p:txBody>
          <a:bodyPr wrap="square" rtlCol="0">
            <a:spAutoFit/>
          </a:bodyPr>
          <a:lstStyle/>
          <a:p>
            <a:r>
              <a:rPr lang="en-US" sz="2800" dirty="0">
                <a:solidFill>
                  <a:srgbClr val="FFFF00"/>
                </a:solidFill>
              </a:rPr>
              <a:t>In precuneus — a major hub of neural communication — neurovascular coupling in patients taking BBB+ meds was </a:t>
            </a:r>
            <a:r>
              <a:rPr lang="en-US" sz="2800" i="1" dirty="0">
                <a:solidFill>
                  <a:srgbClr val="FFFF00"/>
                </a:solidFill>
              </a:rPr>
              <a:t>also</a:t>
            </a:r>
            <a:r>
              <a:rPr lang="en-US" sz="2800" dirty="0">
                <a:solidFill>
                  <a:srgbClr val="FFFF00"/>
                </a:solidFill>
              </a:rPr>
              <a:t> stronger relative to healthy controls</a:t>
            </a:r>
          </a:p>
        </p:txBody>
      </p:sp>
      <p:sp>
        <p:nvSpPr>
          <p:cNvPr id="29" name="TextBox 28">
            <a:extLst>
              <a:ext uri="{FF2B5EF4-FFF2-40B4-BE49-F238E27FC236}">
                <a16:creationId xmlns:a16="http://schemas.microsoft.com/office/drawing/2014/main" id="{FC2E1C94-29A8-FEE1-18E0-23FD74301B85}"/>
              </a:ext>
            </a:extLst>
          </p:cNvPr>
          <p:cNvSpPr txBox="1"/>
          <p:nvPr/>
        </p:nvSpPr>
        <p:spPr>
          <a:xfrm>
            <a:off x="6669433" y="6278888"/>
            <a:ext cx="1129861" cy="369332"/>
          </a:xfrm>
          <a:prstGeom prst="rect">
            <a:avLst/>
          </a:prstGeom>
          <a:noFill/>
        </p:spPr>
        <p:txBody>
          <a:bodyPr wrap="none" rtlCol="0">
            <a:spAutoFit/>
          </a:bodyPr>
          <a:lstStyle/>
          <a:p>
            <a:r>
              <a:rPr lang="en-US" dirty="0">
                <a:solidFill>
                  <a:schemeClr val="bg1"/>
                </a:solidFill>
              </a:rPr>
              <a:t>Time, sec</a:t>
            </a:r>
          </a:p>
        </p:txBody>
      </p:sp>
      <p:sp>
        <p:nvSpPr>
          <p:cNvPr id="2" name="TextBox 1">
            <a:extLst>
              <a:ext uri="{FF2B5EF4-FFF2-40B4-BE49-F238E27FC236}">
                <a16:creationId xmlns:a16="http://schemas.microsoft.com/office/drawing/2014/main" id="{24D7D532-8F07-EB82-5BB6-983C89003E39}"/>
              </a:ext>
            </a:extLst>
          </p:cNvPr>
          <p:cNvSpPr txBox="1"/>
          <p:nvPr/>
        </p:nvSpPr>
        <p:spPr>
          <a:xfrm rot="16200000">
            <a:off x="2420652" y="4184051"/>
            <a:ext cx="2628942" cy="646331"/>
          </a:xfrm>
          <a:prstGeom prst="rect">
            <a:avLst/>
          </a:prstGeom>
          <a:noFill/>
        </p:spPr>
        <p:txBody>
          <a:bodyPr wrap="square" rtlCol="0">
            <a:spAutoFit/>
          </a:bodyPr>
          <a:lstStyle/>
          <a:p>
            <a:pPr algn="ctr"/>
            <a:r>
              <a:rPr lang="en-US" dirty="0">
                <a:solidFill>
                  <a:schemeClr val="bg1"/>
                </a:solidFill>
              </a:rPr>
              <a:t>Neurovascular coupling (lateral parietal)</a:t>
            </a:r>
          </a:p>
        </p:txBody>
      </p:sp>
      <p:sp>
        <p:nvSpPr>
          <p:cNvPr id="5" name="TextBox 4">
            <a:extLst>
              <a:ext uri="{FF2B5EF4-FFF2-40B4-BE49-F238E27FC236}">
                <a16:creationId xmlns:a16="http://schemas.microsoft.com/office/drawing/2014/main" id="{FAF4F394-8127-9A24-20DC-902ED0127E4D}"/>
              </a:ext>
            </a:extLst>
          </p:cNvPr>
          <p:cNvSpPr txBox="1"/>
          <p:nvPr/>
        </p:nvSpPr>
        <p:spPr>
          <a:xfrm>
            <a:off x="112724" y="6444469"/>
            <a:ext cx="6097904" cy="369332"/>
          </a:xfrm>
          <a:prstGeom prst="rect">
            <a:avLst/>
          </a:prstGeom>
          <a:noFill/>
        </p:spPr>
        <p:txBody>
          <a:bodyPr wrap="square">
            <a:spAutoFit/>
          </a:bodyPr>
          <a:lstStyle/>
          <a:p>
            <a:pPr>
              <a:buNone/>
            </a:pPr>
            <a:r>
              <a:rPr lang="en-US" dirty="0">
                <a:solidFill>
                  <a:schemeClr val="bg1">
                    <a:lumMod val="85000"/>
                  </a:schemeClr>
                </a:solidFill>
                <a:effectLst/>
                <a:latin typeface="Helvetica" pitchFamily="2" charset="0"/>
              </a:rPr>
              <a:t>Yamaguchi 2024, Luber 2007</a:t>
            </a:r>
          </a:p>
        </p:txBody>
      </p:sp>
    </p:spTree>
    <p:extLst>
      <p:ext uri="{BB962C8B-B14F-4D97-AF65-F5344CB8AC3E}">
        <p14:creationId xmlns:p14="http://schemas.microsoft.com/office/powerpoint/2010/main" val="1818789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ADEE36FF-E11D-E741-947C-E992D565619B}"/>
              </a:ext>
            </a:extLst>
          </p:cNvPr>
          <p:cNvGrpSpPr/>
          <p:nvPr/>
        </p:nvGrpSpPr>
        <p:grpSpPr>
          <a:xfrm>
            <a:off x="2644713" y="364971"/>
            <a:ext cx="6580041" cy="5686561"/>
            <a:chOff x="1302331" y="506940"/>
            <a:chExt cx="6580041" cy="5686561"/>
          </a:xfrm>
        </p:grpSpPr>
        <p:grpSp>
          <p:nvGrpSpPr>
            <p:cNvPr id="36" name="Group 35">
              <a:extLst>
                <a:ext uri="{FF2B5EF4-FFF2-40B4-BE49-F238E27FC236}">
                  <a16:creationId xmlns:a16="http://schemas.microsoft.com/office/drawing/2014/main" id="{C7B63ACB-D658-436E-96C0-FC7203E3EC15}"/>
                </a:ext>
              </a:extLst>
            </p:cNvPr>
            <p:cNvGrpSpPr/>
            <p:nvPr/>
          </p:nvGrpSpPr>
          <p:grpSpPr>
            <a:xfrm>
              <a:off x="2098279" y="506940"/>
              <a:ext cx="5638891" cy="5585987"/>
              <a:chOff x="3533674" y="517572"/>
              <a:chExt cx="5638891" cy="5585987"/>
            </a:xfrm>
          </p:grpSpPr>
          <p:pic>
            <p:nvPicPr>
              <p:cNvPr id="12" name="Picture 11">
                <a:extLst>
                  <a:ext uri="{FF2B5EF4-FFF2-40B4-BE49-F238E27FC236}">
                    <a16:creationId xmlns:a16="http://schemas.microsoft.com/office/drawing/2014/main" id="{73C21DAC-C098-47E8-9605-5735D143524E}"/>
                  </a:ext>
                </a:extLst>
              </p:cNvPr>
              <p:cNvPicPr>
                <a:picLocks noChangeAspect="1"/>
              </p:cNvPicPr>
              <p:nvPr/>
            </p:nvPicPr>
            <p:blipFill>
              <a:blip r:embed="rId3"/>
              <a:stretch>
                <a:fillRect/>
              </a:stretch>
            </p:blipFill>
            <p:spPr>
              <a:xfrm>
                <a:off x="3533674" y="1754372"/>
                <a:ext cx="5638891" cy="4349187"/>
              </a:xfrm>
              <a:prstGeom prst="rect">
                <a:avLst/>
              </a:prstGeom>
            </p:spPr>
          </p:pic>
          <p:sp>
            <p:nvSpPr>
              <p:cNvPr id="2" name="TextBox 1">
                <a:extLst>
                  <a:ext uri="{FF2B5EF4-FFF2-40B4-BE49-F238E27FC236}">
                    <a16:creationId xmlns:a16="http://schemas.microsoft.com/office/drawing/2014/main" id="{9B779B88-6BAA-405E-B5B2-0CFA64BEDFE8}"/>
                  </a:ext>
                </a:extLst>
              </p:cNvPr>
              <p:cNvSpPr txBox="1"/>
              <p:nvPr/>
            </p:nvSpPr>
            <p:spPr>
              <a:xfrm rot="18000392">
                <a:off x="4612246" y="4105214"/>
                <a:ext cx="1069524" cy="369332"/>
              </a:xfrm>
              <a:prstGeom prst="rect">
                <a:avLst/>
              </a:prstGeom>
              <a:noFill/>
            </p:spPr>
            <p:txBody>
              <a:bodyPr wrap="none" rtlCol="0">
                <a:spAutoFit/>
              </a:bodyPr>
              <a:lstStyle/>
              <a:p>
                <a:r>
                  <a:rPr lang="en-US" dirty="0">
                    <a:solidFill>
                      <a:srgbClr val="9933FF"/>
                    </a:solidFill>
                  </a:rPr>
                  <a:t>CSF A</a:t>
                </a:r>
                <a:r>
                  <a:rPr lang="el-GR" dirty="0">
                    <a:solidFill>
                      <a:srgbClr val="9933FF"/>
                    </a:solidFill>
                  </a:rPr>
                  <a:t>β</a:t>
                </a:r>
                <a:r>
                  <a:rPr lang="en-US" baseline="-25000" dirty="0">
                    <a:solidFill>
                      <a:srgbClr val="9933FF"/>
                    </a:solidFill>
                  </a:rPr>
                  <a:t>42</a:t>
                </a:r>
              </a:p>
            </p:txBody>
          </p:sp>
          <p:sp>
            <p:nvSpPr>
              <p:cNvPr id="13" name="TextBox 12">
                <a:extLst>
                  <a:ext uri="{FF2B5EF4-FFF2-40B4-BE49-F238E27FC236}">
                    <a16:creationId xmlns:a16="http://schemas.microsoft.com/office/drawing/2014/main" id="{76CD5AE8-9FAE-4340-8CB1-BAA74583560B}"/>
                  </a:ext>
                </a:extLst>
              </p:cNvPr>
              <p:cNvSpPr txBox="1"/>
              <p:nvPr/>
            </p:nvSpPr>
            <p:spPr>
              <a:xfrm rot="18275613">
                <a:off x="4976602" y="4137971"/>
                <a:ext cx="1409810" cy="369332"/>
              </a:xfrm>
              <a:prstGeom prst="rect">
                <a:avLst/>
              </a:prstGeom>
              <a:noFill/>
            </p:spPr>
            <p:txBody>
              <a:bodyPr wrap="none" rtlCol="0">
                <a:spAutoFit/>
              </a:bodyPr>
              <a:lstStyle/>
              <a:p>
                <a:r>
                  <a:rPr lang="en-US" dirty="0">
                    <a:solidFill>
                      <a:srgbClr val="FF0000"/>
                    </a:solidFill>
                  </a:rPr>
                  <a:t>Amyloid PET</a:t>
                </a:r>
                <a:endParaRPr lang="en-US" baseline="-25000" dirty="0">
                  <a:solidFill>
                    <a:srgbClr val="FF0000"/>
                  </a:solidFill>
                </a:endParaRPr>
              </a:p>
            </p:txBody>
          </p:sp>
          <p:sp>
            <p:nvSpPr>
              <p:cNvPr id="14" name="TextBox 13">
                <a:extLst>
                  <a:ext uri="{FF2B5EF4-FFF2-40B4-BE49-F238E27FC236}">
                    <a16:creationId xmlns:a16="http://schemas.microsoft.com/office/drawing/2014/main" id="{6B8481E9-4058-4907-8322-DF66183986EB}"/>
                  </a:ext>
                </a:extLst>
              </p:cNvPr>
              <p:cNvSpPr txBox="1"/>
              <p:nvPr/>
            </p:nvSpPr>
            <p:spPr>
              <a:xfrm rot="18469520">
                <a:off x="5614901" y="4164098"/>
                <a:ext cx="969240" cy="369332"/>
              </a:xfrm>
              <a:prstGeom prst="rect">
                <a:avLst/>
              </a:prstGeom>
              <a:noFill/>
            </p:spPr>
            <p:txBody>
              <a:bodyPr wrap="none" rtlCol="0">
                <a:spAutoFit/>
              </a:bodyPr>
              <a:lstStyle/>
              <a:p>
                <a:r>
                  <a:rPr lang="en-US" dirty="0">
                    <a:solidFill>
                      <a:srgbClr val="859CE7"/>
                    </a:solidFill>
                  </a:rPr>
                  <a:t>CSF tau</a:t>
                </a:r>
                <a:endParaRPr lang="en-US" baseline="-25000" dirty="0">
                  <a:solidFill>
                    <a:srgbClr val="859CE7"/>
                  </a:solidFill>
                </a:endParaRPr>
              </a:p>
            </p:txBody>
          </p:sp>
          <p:sp>
            <p:nvSpPr>
              <p:cNvPr id="20" name="TextBox 19">
                <a:extLst>
                  <a:ext uri="{FF2B5EF4-FFF2-40B4-BE49-F238E27FC236}">
                    <a16:creationId xmlns:a16="http://schemas.microsoft.com/office/drawing/2014/main" id="{58B6FA00-820B-4AD7-A0F1-DF6167C311D1}"/>
                  </a:ext>
                </a:extLst>
              </p:cNvPr>
              <p:cNvSpPr txBox="1"/>
              <p:nvPr/>
            </p:nvSpPr>
            <p:spPr>
              <a:xfrm rot="18707076">
                <a:off x="5522042" y="3862430"/>
                <a:ext cx="3010696" cy="369332"/>
              </a:xfrm>
              <a:prstGeom prst="rect">
                <a:avLst/>
              </a:prstGeom>
              <a:noFill/>
            </p:spPr>
            <p:txBody>
              <a:bodyPr wrap="none" rtlCol="0">
                <a:spAutoFit/>
              </a:bodyPr>
              <a:lstStyle/>
              <a:p>
                <a:r>
                  <a:rPr lang="en-US" dirty="0">
                    <a:solidFill>
                      <a:schemeClr val="accent5">
                        <a:lumMod val="75000"/>
                      </a:schemeClr>
                    </a:solidFill>
                  </a:rPr>
                  <a:t>Cell damage: MRI + FDG PET</a:t>
                </a:r>
                <a:endParaRPr lang="en-US" baseline="-25000" dirty="0">
                  <a:solidFill>
                    <a:schemeClr val="accent5">
                      <a:lumMod val="75000"/>
                    </a:schemeClr>
                  </a:solidFill>
                </a:endParaRPr>
              </a:p>
            </p:txBody>
          </p:sp>
          <p:sp>
            <p:nvSpPr>
              <p:cNvPr id="21" name="TextBox 20">
                <a:extLst>
                  <a:ext uri="{FF2B5EF4-FFF2-40B4-BE49-F238E27FC236}">
                    <a16:creationId xmlns:a16="http://schemas.microsoft.com/office/drawing/2014/main" id="{DD989AFB-3D2B-4B6F-8043-AE779DC7D4E3}"/>
                  </a:ext>
                </a:extLst>
              </p:cNvPr>
              <p:cNvSpPr txBox="1"/>
              <p:nvPr/>
            </p:nvSpPr>
            <p:spPr>
              <a:xfrm rot="17840225">
                <a:off x="6719591" y="3677798"/>
                <a:ext cx="2322431" cy="369332"/>
              </a:xfrm>
              <a:prstGeom prst="rect">
                <a:avLst/>
              </a:prstGeom>
              <a:noFill/>
            </p:spPr>
            <p:txBody>
              <a:bodyPr wrap="none" rtlCol="0">
                <a:spAutoFit/>
              </a:bodyPr>
              <a:lstStyle/>
              <a:p>
                <a:r>
                  <a:rPr lang="en-US" dirty="0">
                    <a:solidFill>
                      <a:schemeClr val="accent6">
                        <a:lumMod val="50000"/>
                      </a:schemeClr>
                    </a:solidFill>
                  </a:rPr>
                  <a:t>Cognitive impairment</a:t>
                </a:r>
                <a:endParaRPr lang="en-US" baseline="-25000" dirty="0">
                  <a:solidFill>
                    <a:schemeClr val="accent6">
                      <a:lumMod val="50000"/>
                    </a:schemeClr>
                  </a:solidFill>
                </a:endParaRPr>
              </a:p>
            </p:txBody>
          </p:sp>
          <p:sp>
            <p:nvSpPr>
              <p:cNvPr id="6" name="TextBox 5">
                <a:extLst>
                  <a:ext uri="{FF2B5EF4-FFF2-40B4-BE49-F238E27FC236}">
                    <a16:creationId xmlns:a16="http://schemas.microsoft.com/office/drawing/2014/main" id="{3E33C2CC-B98C-4EE2-9AD3-9F1A974E0875}"/>
                  </a:ext>
                </a:extLst>
              </p:cNvPr>
              <p:cNvSpPr txBox="1"/>
              <p:nvPr/>
            </p:nvSpPr>
            <p:spPr>
              <a:xfrm>
                <a:off x="8092723" y="5363199"/>
                <a:ext cx="668773" cy="369332"/>
              </a:xfrm>
              <a:prstGeom prst="rect">
                <a:avLst/>
              </a:prstGeom>
              <a:noFill/>
            </p:spPr>
            <p:txBody>
              <a:bodyPr wrap="none" rtlCol="0">
                <a:spAutoFit/>
              </a:bodyPr>
              <a:lstStyle/>
              <a:p>
                <a:r>
                  <a:rPr lang="en-US" dirty="0"/>
                  <a:t>Time</a:t>
                </a:r>
              </a:p>
            </p:txBody>
          </p:sp>
          <p:sp>
            <p:nvSpPr>
              <p:cNvPr id="30" name="TextBox 29">
                <a:extLst>
                  <a:ext uri="{FF2B5EF4-FFF2-40B4-BE49-F238E27FC236}">
                    <a16:creationId xmlns:a16="http://schemas.microsoft.com/office/drawing/2014/main" id="{6EB338E5-E713-487E-81FB-8B66DC668BAD}"/>
                  </a:ext>
                </a:extLst>
              </p:cNvPr>
              <p:cNvSpPr txBox="1"/>
              <p:nvPr/>
            </p:nvSpPr>
            <p:spPr>
              <a:xfrm>
                <a:off x="5258707" y="517572"/>
                <a:ext cx="607859" cy="369332"/>
              </a:xfrm>
              <a:prstGeom prst="rect">
                <a:avLst/>
              </a:prstGeom>
              <a:noFill/>
            </p:spPr>
            <p:txBody>
              <a:bodyPr wrap="none" rtlCol="0">
                <a:spAutoFit/>
              </a:bodyPr>
              <a:lstStyle/>
              <a:p>
                <a:r>
                  <a:rPr lang="en-US" i="1" dirty="0"/>
                  <a:t>max</a:t>
                </a:r>
              </a:p>
            </p:txBody>
          </p:sp>
        </p:grpSp>
        <p:pic>
          <p:nvPicPr>
            <p:cNvPr id="8" name="Picture 7">
              <a:extLst>
                <a:ext uri="{FF2B5EF4-FFF2-40B4-BE49-F238E27FC236}">
                  <a16:creationId xmlns:a16="http://schemas.microsoft.com/office/drawing/2014/main" id="{D01B3E8E-8D29-0240-9CF4-FC33E13BB3C4}"/>
                </a:ext>
              </a:extLst>
            </p:cNvPr>
            <p:cNvPicPr>
              <a:picLocks noChangeAspect="1"/>
            </p:cNvPicPr>
            <p:nvPr/>
          </p:nvPicPr>
          <p:blipFill>
            <a:blip r:embed="rId4"/>
            <a:stretch>
              <a:fillRect/>
            </a:stretch>
          </p:blipFill>
          <p:spPr>
            <a:xfrm>
              <a:off x="1302331" y="1552352"/>
              <a:ext cx="1068999" cy="4641149"/>
            </a:xfrm>
            <a:prstGeom prst="rect">
              <a:avLst/>
            </a:prstGeom>
          </p:spPr>
        </p:pic>
        <p:sp>
          <p:nvSpPr>
            <p:cNvPr id="48" name="TextBox 47">
              <a:extLst>
                <a:ext uri="{FF2B5EF4-FFF2-40B4-BE49-F238E27FC236}">
                  <a16:creationId xmlns:a16="http://schemas.microsoft.com/office/drawing/2014/main" id="{57AA92F9-4765-8A4C-B8E7-73915D9AC363}"/>
                </a:ext>
              </a:extLst>
            </p:cNvPr>
            <p:cNvSpPr txBox="1"/>
            <p:nvPr/>
          </p:nvSpPr>
          <p:spPr>
            <a:xfrm rot="16200000">
              <a:off x="1323182" y="3728451"/>
              <a:ext cx="1675010" cy="369332"/>
            </a:xfrm>
            <a:prstGeom prst="rect">
              <a:avLst/>
            </a:prstGeom>
            <a:noFill/>
          </p:spPr>
          <p:txBody>
            <a:bodyPr wrap="none" rtlCol="0">
              <a:spAutoFit/>
            </a:bodyPr>
            <a:lstStyle/>
            <a:p>
              <a:r>
                <a:rPr lang="en-US" dirty="0"/>
                <a:t>Pathology level</a:t>
              </a:r>
            </a:p>
          </p:txBody>
        </p:sp>
        <p:sp>
          <p:nvSpPr>
            <p:cNvPr id="10" name="Rectangle 9">
              <a:extLst>
                <a:ext uri="{FF2B5EF4-FFF2-40B4-BE49-F238E27FC236}">
                  <a16:creationId xmlns:a16="http://schemas.microsoft.com/office/drawing/2014/main" id="{A910B9BA-2E80-364D-884B-DEDDA4ED1F0A}"/>
                </a:ext>
              </a:extLst>
            </p:cNvPr>
            <p:cNvSpPr/>
            <p:nvPr/>
          </p:nvSpPr>
          <p:spPr>
            <a:xfrm>
              <a:off x="1302331" y="1669312"/>
              <a:ext cx="6523231" cy="1268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BDD7E435-69BB-4841-9D41-D233E75C1712}"/>
                </a:ext>
              </a:extLst>
            </p:cNvPr>
            <p:cNvSpPr/>
            <p:nvPr/>
          </p:nvSpPr>
          <p:spPr>
            <a:xfrm>
              <a:off x="1359141" y="6032308"/>
              <a:ext cx="6523231" cy="1268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1068747E-903B-6D4C-9C09-42AC3E916EDD}"/>
              </a:ext>
            </a:extLst>
          </p:cNvPr>
          <p:cNvGrpSpPr/>
          <p:nvPr/>
        </p:nvGrpSpPr>
        <p:grpSpPr>
          <a:xfrm>
            <a:off x="3353099" y="2076096"/>
            <a:ext cx="5128560" cy="3414600"/>
            <a:chOff x="2004262" y="2214544"/>
            <a:chExt cx="5128560" cy="3414600"/>
          </a:xfrm>
        </p:grpSpPr>
        <mc:AlternateContent xmlns:mc="http://schemas.openxmlformats.org/markup-compatibility/2006" xmlns:p14="http://schemas.microsoft.com/office/powerpoint/2010/main">
          <mc:Choice Requires="p14">
            <p:contentPart p14:bwMode="auto" r:id="rId5">
              <p14:nvContentPartPr>
                <p14:cNvPr id="45" name="Ink 44">
                  <a:extLst>
                    <a:ext uri="{FF2B5EF4-FFF2-40B4-BE49-F238E27FC236}">
                      <a16:creationId xmlns:a16="http://schemas.microsoft.com/office/drawing/2014/main" id="{C226058A-7857-C044-A288-614D80AC5EB1}"/>
                    </a:ext>
                  </a:extLst>
                </p14:cNvPr>
                <p14:cNvContentPartPr/>
                <p14:nvPr/>
              </p14:nvContentPartPr>
              <p14:xfrm>
                <a:off x="2004262" y="2214544"/>
                <a:ext cx="5128560" cy="3414600"/>
              </p14:xfrm>
            </p:contentPart>
          </mc:Choice>
          <mc:Fallback xmlns="">
            <p:pic>
              <p:nvPicPr>
                <p:cNvPr id="45" name="Ink 44">
                  <a:extLst>
                    <a:ext uri="{FF2B5EF4-FFF2-40B4-BE49-F238E27FC236}">
                      <a16:creationId xmlns:a16="http://schemas.microsoft.com/office/drawing/2014/main" id="{C226058A-7857-C044-A288-614D80AC5EB1}"/>
                    </a:ext>
                  </a:extLst>
                </p:cNvPr>
                <p:cNvPicPr/>
                <p:nvPr/>
              </p:nvPicPr>
              <p:blipFill>
                <a:blip r:embed="rId6"/>
                <a:stretch>
                  <a:fillRect/>
                </a:stretch>
              </p:blipFill>
              <p:spPr>
                <a:xfrm>
                  <a:off x="1993462" y="2203744"/>
                  <a:ext cx="5150520" cy="3436560"/>
                </a:xfrm>
                <a:prstGeom prst="rect">
                  <a:avLst/>
                </a:prstGeom>
              </p:spPr>
            </p:pic>
          </mc:Fallback>
        </mc:AlternateContent>
        <p:sp>
          <p:nvSpPr>
            <p:cNvPr id="46" name="TextBox 45">
              <a:extLst>
                <a:ext uri="{FF2B5EF4-FFF2-40B4-BE49-F238E27FC236}">
                  <a16:creationId xmlns:a16="http://schemas.microsoft.com/office/drawing/2014/main" id="{1CF767D6-EA57-E34E-B1A6-B0BB24988D62}"/>
                </a:ext>
              </a:extLst>
            </p:cNvPr>
            <p:cNvSpPr txBox="1"/>
            <p:nvPr/>
          </p:nvSpPr>
          <p:spPr>
            <a:xfrm rot="18420000">
              <a:off x="2140796" y="3570760"/>
              <a:ext cx="3011081" cy="369332"/>
            </a:xfrm>
            <a:prstGeom prst="rect">
              <a:avLst/>
            </a:prstGeom>
            <a:noFill/>
          </p:spPr>
          <p:txBody>
            <a:bodyPr wrap="none" rtlCol="0">
              <a:spAutoFit/>
            </a:bodyPr>
            <a:lstStyle/>
            <a:p>
              <a:r>
                <a:rPr lang="en-US" dirty="0">
                  <a:solidFill>
                    <a:srgbClr val="C66101"/>
                  </a:solidFill>
                </a:rPr>
                <a:t>Cerebrovascular disfunction</a:t>
              </a:r>
              <a:endParaRPr lang="en-US" baseline="-25000" dirty="0">
                <a:solidFill>
                  <a:srgbClr val="C66101"/>
                </a:solidFill>
              </a:endParaRPr>
            </a:p>
          </p:txBody>
        </p:sp>
      </p:grpSp>
      <p:sp>
        <p:nvSpPr>
          <p:cNvPr id="50" name="TextBox 49">
            <a:extLst>
              <a:ext uri="{FF2B5EF4-FFF2-40B4-BE49-F238E27FC236}">
                <a16:creationId xmlns:a16="http://schemas.microsoft.com/office/drawing/2014/main" id="{42772676-EE8B-F84F-9B8E-B1F86B2C8584}"/>
              </a:ext>
            </a:extLst>
          </p:cNvPr>
          <p:cNvSpPr txBox="1"/>
          <p:nvPr/>
        </p:nvSpPr>
        <p:spPr>
          <a:xfrm>
            <a:off x="1508760" y="103278"/>
            <a:ext cx="9658350" cy="954107"/>
          </a:xfrm>
          <a:prstGeom prst="rect">
            <a:avLst/>
          </a:prstGeom>
          <a:noFill/>
        </p:spPr>
        <p:txBody>
          <a:bodyPr wrap="square" rtlCol="0">
            <a:spAutoFit/>
          </a:bodyPr>
          <a:lstStyle/>
          <a:p>
            <a:r>
              <a:rPr lang="en-US" sz="2800" dirty="0">
                <a:solidFill>
                  <a:schemeClr val="bg1"/>
                </a:solidFill>
              </a:rPr>
              <a:t>Cascade of pathological processes in Alzheimer’s disease can be modeled by dynamic biomarkers (</a:t>
            </a:r>
            <a:r>
              <a:rPr lang="en-US" sz="2000" dirty="0">
                <a:solidFill>
                  <a:schemeClr val="bg1"/>
                </a:solidFill>
              </a:rPr>
              <a:t>Jack et al, 2013</a:t>
            </a:r>
            <a:r>
              <a:rPr lang="en-US" sz="2800" dirty="0">
                <a:solidFill>
                  <a:schemeClr val="bg1"/>
                </a:solidFill>
              </a:rPr>
              <a:t>)</a:t>
            </a:r>
          </a:p>
        </p:txBody>
      </p:sp>
      <p:sp>
        <p:nvSpPr>
          <p:cNvPr id="3" name="TextBox 2">
            <a:extLst>
              <a:ext uri="{FF2B5EF4-FFF2-40B4-BE49-F238E27FC236}">
                <a16:creationId xmlns:a16="http://schemas.microsoft.com/office/drawing/2014/main" id="{F9ECD55B-3A8D-6F86-1271-90193C851A92}"/>
              </a:ext>
            </a:extLst>
          </p:cNvPr>
          <p:cNvSpPr txBox="1"/>
          <p:nvPr/>
        </p:nvSpPr>
        <p:spPr>
          <a:xfrm>
            <a:off x="1378298" y="133397"/>
            <a:ext cx="9435404" cy="954107"/>
          </a:xfrm>
          <a:prstGeom prst="rect">
            <a:avLst/>
          </a:prstGeom>
          <a:noFill/>
        </p:spPr>
        <p:txBody>
          <a:bodyPr wrap="square" rtlCol="0">
            <a:spAutoFit/>
          </a:bodyPr>
          <a:lstStyle/>
          <a:p>
            <a:r>
              <a:rPr lang="en-US" sz="2800" dirty="0">
                <a:solidFill>
                  <a:schemeClr val="bg1"/>
                </a:solidFill>
              </a:rPr>
              <a:t>Was episodic memory affected by neurovascular coupling in default mode network?</a:t>
            </a:r>
          </a:p>
        </p:txBody>
      </p:sp>
      <p:sp>
        <p:nvSpPr>
          <p:cNvPr id="5" name="TextBox 4">
            <a:extLst>
              <a:ext uri="{FF2B5EF4-FFF2-40B4-BE49-F238E27FC236}">
                <a16:creationId xmlns:a16="http://schemas.microsoft.com/office/drawing/2014/main" id="{24CFE40F-1818-9A83-9545-86FA917BE1C3}"/>
              </a:ext>
            </a:extLst>
          </p:cNvPr>
          <p:cNvSpPr txBox="1"/>
          <p:nvPr/>
        </p:nvSpPr>
        <p:spPr>
          <a:xfrm>
            <a:off x="10044306" y="6385390"/>
            <a:ext cx="2471544" cy="369332"/>
          </a:xfrm>
          <a:prstGeom prst="rect">
            <a:avLst/>
          </a:prstGeom>
          <a:noFill/>
        </p:spPr>
        <p:txBody>
          <a:bodyPr wrap="square">
            <a:spAutoFit/>
          </a:bodyPr>
          <a:lstStyle/>
          <a:p>
            <a:r>
              <a:rPr lang="en-US" sz="1800" dirty="0" err="1">
                <a:solidFill>
                  <a:schemeClr val="bg1">
                    <a:lumMod val="85000"/>
                  </a:schemeClr>
                </a:solidFill>
                <a:effectLst/>
                <a:latin typeface="Arial" panose="020B0604020202020204" pitchFamily="34" charset="0"/>
                <a:ea typeface="Calibri" panose="020F0502020204030204" pitchFamily="34" charset="0"/>
              </a:rPr>
              <a:t>Iturria</a:t>
            </a:r>
            <a:r>
              <a:rPr lang="en-US" sz="1800" dirty="0">
                <a:solidFill>
                  <a:schemeClr val="bg1">
                    <a:lumMod val="85000"/>
                  </a:schemeClr>
                </a:solidFill>
                <a:effectLst/>
                <a:latin typeface="Arial" panose="020B0604020202020204" pitchFamily="34" charset="0"/>
                <a:ea typeface="Calibri" panose="020F0502020204030204" pitchFamily="34" charset="0"/>
              </a:rPr>
              <a:t>-Medina</a:t>
            </a:r>
            <a:r>
              <a:rPr lang="en-US" dirty="0">
                <a:solidFill>
                  <a:schemeClr val="bg1">
                    <a:lumMod val="85000"/>
                  </a:schemeClr>
                </a:solidFill>
                <a:effectLst/>
              </a:rPr>
              <a:t> 2017</a:t>
            </a:r>
            <a:endParaRPr lang="en-US" dirty="0">
              <a:solidFill>
                <a:schemeClr val="bg1">
                  <a:lumMod val="85000"/>
                </a:schemeClr>
              </a:solidFill>
            </a:endParaRPr>
          </a:p>
        </p:txBody>
      </p:sp>
      <p:sp>
        <p:nvSpPr>
          <p:cNvPr id="7" name="TextBox 6">
            <a:extLst>
              <a:ext uri="{FF2B5EF4-FFF2-40B4-BE49-F238E27FC236}">
                <a16:creationId xmlns:a16="http://schemas.microsoft.com/office/drawing/2014/main" id="{0B4A8F45-2FE3-901E-2077-DC693799B6BA}"/>
              </a:ext>
            </a:extLst>
          </p:cNvPr>
          <p:cNvSpPr txBox="1"/>
          <p:nvPr/>
        </p:nvSpPr>
        <p:spPr>
          <a:xfrm>
            <a:off x="4668962" y="5486637"/>
            <a:ext cx="1337546" cy="369332"/>
          </a:xfrm>
          <a:prstGeom prst="rect">
            <a:avLst/>
          </a:prstGeom>
          <a:noFill/>
        </p:spPr>
        <p:txBody>
          <a:bodyPr wrap="none" rtlCol="0">
            <a:spAutoFit/>
          </a:bodyPr>
          <a:lstStyle/>
          <a:p>
            <a:r>
              <a:rPr lang="en-US" dirty="0"/>
              <a:t>10-20 years</a:t>
            </a:r>
          </a:p>
        </p:txBody>
      </p:sp>
    </p:spTree>
    <p:extLst>
      <p:ext uri="{BB962C8B-B14F-4D97-AF65-F5344CB8AC3E}">
        <p14:creationId xmlns:p14="http://schemas.microsoft.com/office/powerpoint/2010/main" val="263924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ntr" presetSubtype="0" fill="hold" grpId="1"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dissolv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1"/>
      <p:bldP spid="3"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1C437A-C4F8-9785-7F85-0F2CB36EBEE4}"/>
              </a:ext>
            </a:extLst>
          </p:cNvPr>
          <p:cNvPicPr>
            <a:picLocks noChangeAspect="1"/>
          </p:cNvPicPr>
          <p:nvPr/>
        </p:nvPicPr>
        <p:blipFill>
          <a:blip r:embed="rId3"/>
          <a:stretch>
            <a:fillRect/>
          </a:stretch>
        </p:blipFill>
        <p:spPr>
          <a:xfrm>
            <a:off x="1449276" y="2662453"/>
            <a:ext cx="3678653" cy="2771474"/>
          </a:xfrm>
          <a:prstGeom prst="rect">
            <a:avLst/>
          </a:prstGeom>
        </p:spPr>
      </p:pic>
      <p:pic>
        <p:nvPicPr>
          <p:cNvPr id="7" name="Picture 6">
            <a:extLst>
              <a:ext uri="{FF2B5EF4-FFF2-40B4-BE49-F238E27FC236}">
                <a16:creationId xmlns:a16="http://schemas.microsoft.com/office/drawing/2014/main" id="{7BFABA9E-8EA6-7CCC-E7EE-A633D55694FF}"/>
              </a:ext>
            </a:extLst>
          </p:cNvPr>
          <p:cNvPicPr>
            <a:picLocks noChangeAspect="1"/>
          </p:cNvPicPr>
          <p:nvPr/>
        </p:nvPicPr>
        <p:blipFill>
          <a:blip r:embed="rId4"/>
          <a:stretch>
            <a:fillRect/>
          </a:stretch>
        </p:blipFill>
        <p:spPr>
          <a:xfrm>
            <a:off x="7018691" y="2760392"/>
            <a:ext cx="3476065" cy="2660087"/>
          </a:xfrm>
          <a:prstGeom prst="rect">
            <a:avLst/>
          </a:prstGeom>
        </p:spPr>
      </p:pic>
      <p:sp>
        <p:nvSpPr>
          <p:cNvPr id="8" name="TextBox 7">
            <a:extLst>
              <a:ext uri="{FF2B5EF4-FFF2-40B4-BE49-F238E27FC236}">
                <a16:creationId xmlns:a16="http://schemas.microsoft.com/office/drawing/2014/main" id="{22834C16-2761-74CF-05E0-AFA0743F5F2A}"/>
              </a:ext>
            </a:extLst>
          </p:cNvPr>
          <p:cNvSpPr txBox="1"/>
          <p:nvPr/>
        </p:nvSpPr>
        <p:spPr>
          <a:xfrm>
            <a:off x="514351" y="87406"/>
            <a:ext cx="11229416" cy="954107"/>
          </a:xfrm>
          <a:prstGeom prst="rect">
            <a:avLst/>
          </a:prstGeom>
          <a:noFill/>
        </p:spPr>
        <p:txBody>
          <a:bodyPr wrap="square" rtlCol="0">
            <a:spAutoFit/>
          </a:bodyPr>
          <a:lstStyle/>
          <a:p>
            <a:r>
              <a:rPr lang="en-US" sz="2800" dirty="0">
                <a:solidFill>
                  <a:srgbClr val="FFFF00"/>
                </a:solidFill>
              </a:rPr>
              <a:t>In precuneus — a major hub of neural communication — neurovascular coupling predicted working memory and visuospatial learning </a:t>
            </a:r>
          </a:p>
        </p:txBody>
      </p:sp>
      <p:sp>
        <p:nvSpPr>
          <p:cNvPr id="9" name="TextBox 8">
            <a:extLst>
              <a:ext uri="{FF2B5EF4-FFF2-40B4-BE49-F238E27FC236}">
                <a16:creationId xmlns:a16="http://schemas.microsoft.com/office/drawing/2014/main" id="{4B25D6B4-A4C6-86B5-EC48-9E11DF6B52F0}"/>
              </a:ext>
            </a:extLst>
          </p:cNvPr>
          <p:cNvSpPr txBox="1"/>
          <p:nvPr/>
        </p:nvSpPr>
        <p:spPr>
          <a:xfrm>
            <a:off x="7379060" y="1489871"/>
            <a:ext cx="2734235" cy="830997"/>
          </a:xfrm>
          <a:prstGeom prst="rect">
            <a:avLst/>
          </a:prstGeom>
          <a:noFill/>
        </p:spPr>
        <p:txBody>
          <a:bodyPr wrap="square" rtlCol="0">
            <a:spAutoFit/>
          </a:bodyPr>
          <a:lstStyle/>
          <a:p>
            <a:r>
              <a:rPr lang="en-US" sz="2400" dirty="0">
                <a:solidFill>
                  <a:srgbClr val="FFFF00"/>
                </a:solidFill>
              </a:rPr>
              <a:t>Brief Visuospatial Memory Test</a:t>
            </a:r>
          </a:p>
        </p:txBody>
      </p:sp>
      <p:sp>
        <p:nvSpPr>
          <p:cNvPr id="10" name="TextBox 9">
            <a:extLst>
              <a:ext uri="{FF2B5EF4-FFF2-40B4-BE49-F238E27FC236}">
                <a16:creationId xmlns:a16="http://schemas.microsoft.com/office/drawing/2014/main" id="{43BFCB9C-0172-580A-F289-1FEF1B8F7390}"/>
              </a:ext>
            </a:extLst>
          </p:cNvPr>
          <p:cNvSpPr txBox="1"/>
          <p:nvPr/>
        </p:nvSpPr>
        <p:spPr>
          <a:xfrm>
            <a:off x="1781014" y="1500566"/>
            <a:ext cx="3206443" cy="830997"/>
          </a:xfrm>
          <a:prstGeom prst="rect">
            <a:avLst/>
          </a:prstGeom>
          <a:noFill/>
        </p:spPr>
        <p:txBody>
          <a:bodyPr wrap="square" rtlCol="0">
            <a:spAutoFit/>
          </a:bodyPr>
          <a:lstStyle/>
          <a:p>
            <a:r>
              <a:rPr lang="en-US" sz="2400" dirty="0">
                <a:solidFill>
                  <a:srgbClr val="FFFF00"/>
                </a:solidFill>
              </a:rPr>
              <a:t>WAIS-IV Digit Backward Span Test</a:t>
            </a:r>
          </a:p>
        </p:txBody>
      </p:sp>
      <p:sp>
        <p:nvSpPr>
          <p:cNvPr id="11" name="TextBox 10">
            <a:extLst>
              <a:ext uri="{FF2B5EF4-FFF2-40B4-BE49-F238E27FC236}">
                <a16:creationId xmlns:a16="http://schemas.microsoft.com/office/drawing/2014/main" id="{38272D5C-666C-0301-512C-446513D16293}"/>
              </a:ext>
            </a:extLst>
          </p:cNvPr>
          <p:cNvSpPr txBox="1"/>
          <p:nvPr/>
        </p:nvSpPr>
        <p:spPr>
          <a:xfrm>
            <a:off x="1449276" y="5433927"/>
            <a:ext cx="3678653" cy="461665"/>
          </a:xfrm>
          <a:prstGeom prst="rect">
            <a:avLst/>
          </a:prstGeom>
          <a:noFill/>
        </p:spPr>
        <p:txBody>
          <a:bodyPr wrap="square" rtlCol="0">
            <a:spAutoFit/>
          </a:bodyPr>
          <a:lstStyle/>
          <a:p>
            <a:r>
              <a:rPr lang="en-US" sz="2400" dirty="0">
                <a:solidFill>
                  <a:schemeClr val="bg1"/>
                </a:solidFill>
              </a:rPr>
              <a:t>Neurovascular coupling</a:t>
            </a:r>
          </a:p>
        </p:txBody>
      </p:sp>
      <p:sp>
        <p:nvSpPr>
          <p:cNvPr id="12" name="TextBox 11">
            <a:extLst>
              <a:ext uri="{FF2B5EF4-FFF2-40B4-BE49-F238E27FC236}">
                <a16:creationId xmlns:a16="http://schemas.microsoft.com/office/drawing/2014/main" id="{2A675F9D-C887-0310-4739-05930B9D4577}"/>
              </a:ext>
            </a:extLst>
          </p:cNvPr>
          <p:cNvSpPr txBox="1"/>
          <p:nvPr/>
        </p:nvSpPr>
        <p:spPr>
          <a:xfrm>
            <a:off x="7032580" y="5433927"/>
            <a:ext cx="3678653" cy="461665"/>
          </a:xfrm>
          <a:prstGeom prst="rect">
            <a:avLst/>
          </a:prstGeom>
          <a:noFill/>
        </p:spPr>
        <p:txBody>
          <a:bodyPr wrap="square" rtlCol="0">
            <a:spAutoFit/>
          </a:bodyPr>
          <a:lstStyle/>
          <a:p>
            <a:r>
              <a:rPr lang="en-US" sz="2400" dirty="0">
                <a:solidFill>
                  <a:schemeClr val="bg1"/>
                </a:solidFill>
              </a:rPr>
              <a:t>Neurovascular coupling</a:t>
            </a:r>
          </a:p>
        </p:txBody>
      </p:sp>
      <p:sp>
        <p:nvSpPr>
          <p:cNvPr id="13" name="TextBox 12">
            <a:extLst>
              <a:ext uri="{FF2B5EF4-FFF2-40B4-BE49-F238E27FC236}">
                <a16:creationId xmlns:a16="http://schemas.microsoft.com/office/drawing/2014/main" id="{47A161A0-CBE1-C779-9D3E-44C7CB2EBA79}"/>
              </a:ext>
            </a:extLst>
          </p:cNvPr>
          <p:cNvSpPr txBox="1"/>
          <p:nvPr/>
        </p:nvSpPr>
        <p:spPr>
          <a:xfrm rot="16200000">
            <a:off x="-677938" y="3600626"/>
            <a:ext cx="3678653" cy="461665"/>
          </a:xfrm>
          <a:prstGeom prst="rect">
            <a:avLst/>
          </a:prstGeom>
          <a:noFill/>
        </p:spPr>
        <p:txBody>
          <a:bodyPr wrap="square" rtlCol="0">
            <a:spAutoFit/>
          </a:bodyPr>
          <a:lstStyle/>
          <a:p>
            <a:r>
              <a:rPr lang="en-US" sz="2400" dirty="0">
                <a:solidFill>
                  <a:schemeClr val="bg1"/>
                </a:solidFill>
              </a:rPr>
              <a:t>Cognitive performance</a:t>
            </a:r>
          </a:p>
        </p:txBody>
      </p:sp>
      <p:sp>
        <p:nvSpPr>
          <p:cNvPr id="14" name="TextBox 13">
            <a:extLst>
              <a:ext uri="{FF2B5EF4-FFF2-40B4-BE49-F238E27FC236}">
                <a16:creationId xmlns:a16="http://schemas.microsoft.com/office/drawing/2014/main" id="{D849F2F4-F1C3-0CD1-F32D-5A9D4D669885}"/>
              </a:ext>
            </a:extLst>
          </p:cNvPr>
          <p:cNvSpPr txBox="1"/>
          <p:nvPr/>
        </p:nvSpPr>
        <p:spPr>
          <a:xfrm rot="16200000">
            <a:off x="4911026" y="3699238"/>
            <a:ext cx="3678653" cy="461665"/>
          </a:xfrm>
          <a:prstGeom prst="rect">
            <a:avLst/>
          </a:prstGeom>
          <a:noFill/>
        </p:spPr>
        <p:txBody>
          <a:bodyPr wrap="square" rtlCol="0">
            <a:spAutoFit/>
          </a:bodyPr>
          <a:lstStyle/>
          <a:p>
            <a:r>
              <a:rPr lang="en-US" sz="2400" dirty="0">
                <a:solidFill>
                  <a:schemeClr val="bg1"/>
                </a:solidFill>
              </a:rPr>
              <a:t>Cognitive performance</a:t>
            </a:r>
          </a:p>
        </p:txBody>
      </p:sp>
      <p:sp>
        <p:nvSpPr>
          <p:cNvPr id="2" name="TextBox 1">
            <a:extLst>
              <a:ext uri="{FF2B5EF4-FFF2-40B4-BE49-F238E27FC236}">
                <a16:creationId xmlns:a16="http://schemas.microsoft.com/office/drawing/2014/main" id="{6F4A76A6-193D-06EA-01A2-0B5D6D2ADD32}"/>
              </a:ext>
            </a:extLst>
          </p:cNvPr>
          <p:cNvSpPr txBox="1"/>
          <p:nvPr/>
        </p:nvSpPr>
        <p:spPr>
          <a:xfrm>
            <a:off x="112724" y="6444469"/>
            <a:ext cx="6097904" cy="369332"/>
          </a:xfrm>
          <a:prstGeom prst="rect">
            <a:avLst/>
          </a:prstGeom>
          <a:noFill/>
        </p:spPr>
        <p:txBody>
          <a:bodyPr wrap="square">
            <a:spAutoFit/>
          </a:bodyPr>
          <a:lstStyle/>
          <a:p>
            <a:pPr>
              <a:buNone/>
            </a:pPr>
            <a:r>
              <a:rPr lang="en-US" dirty="0">
                <a:solidFill>
                  <a:schemeClr val="bg1">
                    <a:lumMod val="85000"/>
                  </a:schemeClr>
                </a:solidFill>
                <a:effectLst/>
                <a:latin typeface="Helvetica" pitchFamily="2" charset="0"/>
              </a:rPr>
              <a:t>Yamaguchi 2024, Luber 2007</a:t>
            </a:r>
          </a:p>
        </p:txBody>
      </p:sp>
    </p:spTree>
    <p:extLst>
      <p:ext uri="{BB962C8B-B14F-4D97-AF65-F5344CB8AC3E}">
        <p14:creationId xmlns:p14="http://schemas.microsoft.com/office/powerpoint/2010/main" val="3088318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14ECC93-EFAE-31CE-DBFC-5833E410D452}"/>
              </a:ext>
            </a:extLst>
          </p:cNvPr>
          <p:cNvSpPr txBox="1"/>
          <p:nvPr/>
        </p:nvSpPr>
        <p:spPr>
          <a:xfrm>
            <a:off x="4245997" y="98836"/>
            <a:ext cx="2920613" cy="523220"/>
          </a:xfrm>
          <a:prstGeom prst="rect">
            <a:avLst/>
          </a:prstGeom>
          <a:noFill/>
        </p:spPr>
        <p:txBody>
          <a:bodyPr wrap="square" rtlCol="0">
            <a:spAutoFit/>
          </a:bodyPr>
          <a:lstStyle/>
          <a:p>
            <a:r>
              <a:rPr lang="en-US" sz="2800" dirty="0">
                <a:solidFill>
                  <a:schemeClr val="bg1"/>
                </a:solidFill>
              </a:rPr>
              <a:t>Conclusions</a:t>
            </a:r>
          </a:p>
        </p:txBody>
      </p:sp>
      <p:sp>
        <p:nvSpPr>
          <p:cNvPr id="2" name="TextBox 1">
            <a:extLst>
              <a:ext uri="{FF2B5EF4-FFF2-40B4-BE49-F238E27FC236}">
                <a16:creationId xmlns:a16="http://schemas.microsoft.com/office/drawing/2014/main" id="{33D6CD43-9A14-A45E-B950-0B419E2F67BF}"/>
              </a:ext>
            </a:extLst>
          </p:cNvPr>
          <p:cNvSpPr txBox="1"/>
          <p:nvPr/>
        </p:nvSpPr>
        <p:spPr>
          <a:xfrm>
            <a:off x="655475" y="622056"/>
            <a:ext cx="10881049" cy="5632311"/>
          </a:xfrm>
          <a:prstGeom prst="rect">
            <a:avLst/>
          </a:prstGeom>
          <a:noFill/>
        </p:spPr>
        <p:txBody>
          <a:bodyPr wrap="square" rtlCol="0">
            <a:spAutoFit/>
          </a:bodyPr>
          <a:lstStyle>
            <a:defPPr>
              <a:defRPr lang="en-US"/>
            </a:defPPr>
            <a:lvl1pPr>
              <a:defRPr sz="2800">
                <a:solidFill>
                  <a:srgbClr val="FFFF00"/>
                </a:solidFill>
              </a:defRPr>
            </a:lvl1pPr>
          </a:lstStyle>
          <a:p>
            <a:pPr marL="860425" indent="-860425"/>
            <a:r>
              <a:rPr lang="en-US" sz="2400" dirty="0">
                <a:solidFill>
                  <a:schemeClr val="bg1"/>
                </a:solidFill>
              </a:rPr>
              <a:t>1. Blood-brain barrier–penetrant medications prescribed for features of the metabolic syndrome — including statins, RAS modulators, beta-blockers, and calcium channel blockers — may strengthen neurovascular coupling within the default mode network.</a:t>
            </a:r>
          </a:p>
          <a:p>
            <a:pPr marL="860425" indent="-860425"/>
            <a:endParaRPr lang="en-US" sz="2400" dirty="0">
              <a:solidFill>
                <a:schemeClr val="bg1"/>
              </a:solidFill>
            </a:endParaRPr>
          </a:p>
          <a:p>
            <a:pPr marL="860425" indent="-860425"/>
            <a:r>
              <a:rPr lang="en-US" sz="2400" dirty="0">
                <a:solidFill>
                  <a:schemeClr val="bg1"/>
                </a:solidFill>
              </a:rPr>
              <a:t>2. This effect may support brain health, as preclinical evidence suggests that impaired neurovascular coupling is an early contributor to Alzheimer’s disease.</a:t>
            </a:r>
          </a:p>
          <a:p>
            <a:pPr marL="860425" indent="-860425"/>
            <a:endParaRPr lang="en-US" sz="2400" dirty="0">
              <a:solidFill>
                <a:schemeClr val="bg1"/>
              </a:solidFill>
            </a:endParaRPr>
          </a:p>
          <a:p>
            <a:pPr marL="860425" indent="-860425"/>
            <a:r>
              <a:rPr lang="en-US" sz="2400" dirty="0">
                <a:solidFill>
                  <a:schemeClr val="bg1"/>
                </a:solidFill>
              </a:rPr>
              <a:t>3. Enhanced neurovascular coupling was associated with better working memory and spatial learning performance, highlighting its functional significance.</a:t>
            </a:r>
          </a:p>
          <a:p>
            <a:pPr marL="860425" indent="-860425"/>
            <a:endParaRPr lang="en-US" sz="2400" dirty="0">
              <a:solidFill>
                <a:schemeClr val="bg1"/>
              </a:solidFill>
            </a:endParaRPr>
          </a:p>
          <a:p>
            <a:pPr marL="860425" indent="-860425"/>
            <a:r>
              <a:rPr lang="en-US" sz="2400" dirty="0">
                <a:solidFill>
                  <a:schemeClr val="bg1"/>
                </a:solidFill>
              </a:rPr>
              <a:t>4. If replicated in prospective trials, these findings may inform medication selection for individuals with metabolic syndrome to reduce risk of cognitive decline.</a:t>
            </a:r>
          </a:p>
        </p:txBody>
      </p:sp>
    </p:spTree>
    <p:extLst>
      <p:ext uri="{BB962C8B-B14F-4D97-AF65-F5344CB8AC3E}">
        <p14:creationId xmlns:p14="http://schemas.microsoft.com/office/powerpoint/2010/main" val="8869317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325879-893D-4D0D-A590-ABF3BB0F2E9D}"/>
              </a:ext>
            </a:extLst>
          </p:cNvPr>
          <p:cNvSpPr txBox="1"/>
          <p:nvPr/>
        </p:nvSpPr>
        <p:spPr>
          <a:xfrm>
            <a:off x="1679811" y="304081"/>
            <a:ext cx="8749605" cy="523220"/>
          </a:xfrm>
          <a:prstGeom prst="rect">
            <a:avLst/>
          </a:prstGeom>
          <a:noFill/>
        </p:spPr>
        <p:txBody>
          <a:bodyPr wrap="square" rtlCol="0">
            <a:spAutoFit/>
          </a:bodyPr>
          <a:lstStyle/>
          <a:p>
            <a:pPr algn="ctr"/>
            <a:r>
              <a:rPr lang="en-US" sz="2800" dirty="0">
                <a:solidFill>
                  <a:schemeClr val="bg1"/>
                </a:solidFill>
              </a:rPr>
              <a:t>Acknowledgements</a:t>
            </a:r>
          </a:p>
        </p:txBody>
      </p:sp>
      <p:sp>
        <p:nvSpPr>
          <p:cNvPr id="4" name="Rectangle 3">
            <a:extLst>
              <a:ext uri="{FF2B5EF4-FFF2-40B4-BE49-F238E27FC236}">
                <a16:creationId xmlns:a16="http://schemas.microsoft.com/office/drawing/2014/main" id="{75BB977C-6F8B-427B-9938-924F6467E21C}"/>
              </a:ext>
            </a:extLst>
          </p:cNvPr>
          <p:cNvSpPr/>
          <p:nvPr/>
        </p:nvSpPr>
        <p:spPr>
          <a:xfrm>
            <a:off x="1093623" y="1098676"/>
            <a:ext cx="4572000" cy="5632311"/>
          </a:xfrm>
          <a:prstGeom prst="rect">
            <a:avLst/>
          </a:prstGeom>
        </p:spPr>
        <p:txBody>
          <a:bodyPr>
            <a:spAutoFit/>
          </a:bodyPr>
          <a:lstStyle/>
          <a:p>
            <a:r>
              <a:rPr lang="en-US" dirty="0">
                <a:solidFill>
                  <a:schemeClr val="bg1"/>
                </a:solidFill>
                <a:latin typeface="Arial" panose="020B0604020202020204" pitchFamily="34" charset="0"/>
              </a:rPr>
              <a:t>This research was supported by grants </a:t>
            </a:r>
            <a:r>
              <a:rPr lang="en-US" u="sng" dirty="0">
                <a:solidFill>
                  <a:schemeClr val="bg1"/>
                </a:solidFill>
                <a:latin typeface="Arial" panose="020B0604020202020204" pitchFamily="34" charset="0"/>
              </a:rPr>
              <a:t>AG075753</a:t>
            </a:r>
            <a:r>
              <a:rPr lang="en-US" dirty="0">
                <a:solidFill>
                  <a:schemeClr val="bg1"/>
                </a:solidFill>
                <a:latin typeface="Arial" panose="020B0604020202020204" pitchFamily="34" charset="0"/>
              </a:rPr>
              <a:t> and </a:t>
            </a:r>
            <a:r>
              <a:rPr lang="en-US" u="sng" dirty="0">
                <a:solidFill>
                  <a:schemeClr val="bg1"/>
                </a:solidFill>
                <a:latin typeface="Arial" panose="020B0604020202020204" pitchFamily="34" charset="0"/>
              </a:rPr>
              <a:t>AG072277</a:t>
            </a:r>
            <a:r>
              <a:rPr lang="en-US" dirty="0">
                <a:solidFill>
                  <a:schemeClr val="bg1"/>
                </a:solidFill>
                <a:latin typeface="Arial" panose="020B0604020202020204" pitchFamily="34" charset="0"/>
              </a:rPr>
              <a:t> from NIH. </a:t>
            </a:r>
            <a:r>
              <a:rPr lang="en-US" dirty="0"/>
              <a:t>R01 AG075753</a:t>
            </a:r>
            <a:endParaRPr lang="en-US" dirty="0">
              <a:solidFill>
                <a:schemeClr val="bg1"/>
              </a:solidFill>
              <a:latin typeface="Arial" panose="020B0604020202020204" pitchFamily="34" charset="0"/>
            </a:endParaRPr>
          </a:p>
          <a:p>
            <a:endParaRPr lang="en-US" dirty="0">
              <a:solidFill>
                <a:schemeClr val="bg1"/>
              </a:solidFill>
              <a:latin typeface="Arial" panose="020B0604020202020204" pitchFamily="34" charset="0"/>
            </a:endParaRPr>
          </a:p>
          <a:p>
            <a:r>
              <a:rPr lang="en-US" dirty="0">
                <a:solidFill>
                  <a:schemeClr val="bg1"/>
                </a:solidFill>
                <a:latin typeface="Arial" panose="020B0604020202020204" pitchFamily="34" charset="0"/>
              </a:rPr>
              <a:t>This research at the </a:t>
            </a:r>
            <a:r>
              <a:rPr lang="en-US" dirty="0" err="1">
                <a:solidFill>
                  <a:schemeClr val="bg1"/>
                </a:solidFill>
                <a:latin typeface="Arial" panose="020B0604020202020204" pitchFamily="34" charset="0"/>
              </a:rPr>
              <a:t>Athinoula</a:t>
            </a:r>
            <a:r>
              <a:rPr lang="en-US" dirty="0">
                <a:solidFill>
                  <a:schemeClr val="bg1"/>
                </a:solidFill>
                <a:latin typeface="Arial" panose="020B0604020202020204" pitchFamily="34" charset="0"/>
              </a:rPr>
              <a:t> A. Martinos Center for Biomedical Imaging used resources provided by the Center for Functional Neuroimaging Technologies, </a:t>
            </a:r>
            <a:r>
              <a:rPr lang="en-US" dirty="0">
                <a:solidFill>
                  <a:schemeClr val="bg1"/>
                </a:solidFill>
                <a:latin typeface="Arial" panose="020B0604020202020204" pitchFamily="34" charset="0"/>
                <a:hlinkClick r:id="rId3">
                  <a:extLst>
                    <a:ext uri="{A12FA001-AC4F-418D-AE19-62706E023703}">
                      <ahyp:hlinkClr xmlns:ahyp="http://schemas.microsoft.com/office/drawing/2018/hyperlinkcolor" val="tx"/>
                    </a:ext>
                  </a:extLst>
                </a:hlinkClick>
              </a:rPr>
              <a:t>P41EB015896</a:t>
            </a:r>
            <a:r>
              <a:rPr lang="en-US" dirty="0">
                <a:solidFill>
                  <a:schemeClr val="bg1"/>
                </a:solidFill>
                <a:latin typeface="Arial" panose="020B0604020202020204" pitchFamily="34" charset="0"/>
              </a:rPr>
              <a:t>, the National Institute of Biomedical Imaging and Bioengineering (NIBIB), and by the NIH Shared Instrumentation Grant Program and/or High-End Instrumentation Grant Program; specifically, grant number(s) </a:t>
            </a:r>
            <a:r>
              <a:rPr lang="en-US" dirty="0">
                <a:solidFill>
                  <a:schemeClr val="bg1"/>
                </a:solidFill>
                <a:latin typeface="Arial" panose="020B0604020202020204" pitchFamily="34" charset="0"/>
                <a:hlinkClick r:id="rId4">
                  <a:extLst>
                    <a:ext uri="{A12FA001-AC4F-418D-AE19-62706E023703}">
                      <ahyp:hlinkClr xmlns:ahyp="http://schemas.microsoft.com/office/drawing/2018/hyperlinkcolor" val="tx"/>
                    </a:ext>
                  </a:extLst>
                </a:hlinkClick>
              </a:rPr>
              <a:t>S10RR014978</a:t>
            </a:r>
            <a:r>
              <a:rPr lang="en-US" dirty="0">
                <a:solidFill>
                  <a:schemeClr val="bg1"/>
                </a:solidFill>
                <a:latin typeface="Arial" panose="020B0604020202020204" pitchFamily="34" charset="0"/>
              </a:rPr>
              <a:t>, </a:t>
            </a:r>
            <a:r>
              <a:rPr lang="en-US" dirty="0">
                <a:solidFill>
                  <a:schemeClr val="bg1"/>
                </a:solidFill>
                <a:latin typeface="Arial" panose="020B0604020202020204" pitchFamily="34" charset="0"/>
                <a:hlinkClick r:id="rId4">
                  <a:extLst>
                    <a:ext uri="{A12FA001-AC4F-418D-AE19-62706E023703}">
                      <ahyp:hlinkClr xmlns:ahyp="http://schemas.microsoft.com/office/drawing/2018/hyperlinkcolor" val="tx"/>
                    </a:ext>
                  </a:extLst>
                </a:hlinkClick>
              </a:rPr>
              <a:t>S10RR021110</a:t>
            </a:r>
            <a:r>
              <a:rPr lang="en-US" dirty="0">
                <a:solidFill>
                  <a:schemeClr val="bg1"/>
                </a:solidFill>
                <a:latin typeface="Arial" panose="020B0604020202020204" pitchFamily="34" charset="0"/>
              </a:rPr>
              <a:t>, </a:t>
            </a:r>
            <a:r>
              <a:rPr lang="en-US" dirty="0">
                <a:solidFill>
                  <a:schemeClr val="bg1"/>
                </a:solidFill>
                <a:latin typeface="Arial" panose="020B0604020202020204" pitchFamily="34" charset="0"/>
                <a:hlinkClick r:id="rId4">
                  <a:extLst>
                    <a:ext uri="{A12FA001-AC4F-418D-AE19-62706E023703}">
                      <ahyp:hlinkClr xmlns:ahyp="http://schemas.microsoft.com/office/drawing/2018/hyperlinkcolor" val="tx"/>
                    </a:ext>
                  </a:extLst>
                </a:hlinkClick>
              </a:rPr>
              <a:t>S10RR023401</a:t>
            </a:r>
            <a:r>
              <a:rPr lang="en-US" dirty="0">
                <a:solidFill>
                  <a:schemeClr val="bg1"/>
                </a:solidFill>
                <a:latin typeface="Arial" panose="020B0604020202020204" pitchFamily="34" charset="0"/>
              </a:rPr>
              <a:t>, </a:t>
            </a:r>
            <a:r>
              <a:rPr lang="en-US" dirty="0">
                <a:solidFill>
                  <a:schemeClr val="bg1"/>
                </a:solidFill>
                <a:latin typeface="Arial" panose="020B0604020202020204" pitchFamily="34" charset="0"/>
                <a:hlinkClick r:id="rId4">
                  <a:extLst>
                    <a:ext uri="{A12FA001-AC4F-418D-AE19-62706E023703}">
                      <ahyp:hlinkClr xmlns:ahyp="http://schemas.microsoft.com/office/drawing/2018/hyperlinkcolor" val="tx"/>
                    </a:ext>
                  </a:extLst>
                </a:hlinkClick>
              </a:rPr>
              <a:t>S10RR019307</a:t>
            </a:r>
            <a:r>
              <a:rPr lang="en-US" dirty="0">
                <a:solidFill>
                  <a:schemeClr val="bg1"/>
                </a:solidFill>
                <a:latin typeface="Arial" panose="020B0604020202020204" pitchFamily="34" charset="0"/>
              </a:rPr>
              <a:t>, </a:t>
            </a:r>
            <a:r>
              <a:rPr lang="en-US" dirty="0">
                <a:solidFill>
                  <a:schemeClr val="bg1"/>
                </a:solidFill>
                <a:latin typeface="Arial" panose="020B0604020202020204" pitchFamily="34" charset="0"/>
                <a:hlinkClick r:id="rId4">
                  <a:extLst>
                    <a:ext uri="{A12FA001-AC4F-418D-AE19-62706E023703}">
                      <ahyp:hlinkClr xmlns:ahyp="http://schemas.microsoft.com/office/drawing/2018/hyperlinkcolor" val="tx"/>
                    </a:ext>
                  </a:extLst>
                </a:hlinkClick>
              </a:rPr>
              <a:t>S10RR019254</a:t>
            </a:r>
            <a:r>
              <a:rPr lang="en-US" dirty="0">
                <a:solidFill>
                  <a:schemeClr val="bg1"/>
                </a:solidFill>
                <a:latin typeface="Arial" panose="020B0604020202020204" pitchFamily="34" charset="0"/>
              </a:rPr>
              <a:t>, </a:t>
            </a:r>
            <a:r>
              <a:rPr lang="en-US" dirty="0">
                <a:solidFill>
                  <a:schemeClr val="bg1"/>
                </a:solidFill>
                <a:latin typeface="Arial" panose="020B0604020202020204" pitchFamily="34" charset="0"/>
                <a:hlinkClick r:id="rId4">
                  <a:extLst>
                    <a:ext uri="{A12FA001-AC4F-418D-AE19-62706E023703}">
                      <ahyp:hlinkClr xmlns:ahyp="http://schemas.microsoft.com/office/drawing/2018/hyperlinkcolor" val="tx"/>
                    </a:ext>
                  </a:extLst>
                </a:hlinkClick>
              </a:rPr>
              <a:t>S10RR023043</a:t>
            </a:r>
            <a:r>
              <a:rPr lang="en-US" dirty="0">
                <a:solidFill>
                  <a:schemeClr val="bg1"/>
                </a:solidFill>
                <a:latin typeface="Arial" panose="020B0604020202020204" pitchFamily="34" charset="0"/>
              </a:rPr>
              <a:t>.</a:t>
            </a:r>
            <a:endParaRPr lang="en-US" dirty="0">
              <a:solidFill>
                <a:schemeClr val="bg1"/>
              </a:solidFill>
            </a:endParaRPr>
          </a:p>
          <a:p>
            <a:endParaRPr lang="en-US" dirty="0">
              <a:solidFill>
                <a:schemeClr val="bg1"/>
              </a:solidFill>
              <a:latin typeface="Arial" panose="020B0604020202020204" pitchFamily="34" charset="0"/>
            </a:endParaRPr>
          </a:p>
          <a:p>
            <a:endParaRPr lang="en-US" dirty="0">
              <a:solidFill>
                <a:schemeClr val="bg1"/>
              </a:solidFill>
              <a:latin typeface="Arial" panose="020B0604020202020204" pitchFamily="34" charset="0"/>
            </a:endParaRPr>
          </a:p>
          <a:p>
            <a:endParaRPr lang="en-US" dirty="0">
              <a:solidFill>
                <a:schemeClr val="bg1"/>
              </a:solidFill>
              <a:latin typeface="Arial" panose="020B0604020202020204" pitchFamily="34" charset="0"/>
            </a:endParaRPr>
          </a:p>
        </p:txBody>
      </p:sp>
      <p:sp>
        <p:nvSpPr>
          <p:cNvPr id="3" name="Rectangle 2">
            <a:extLst>
              <a:ext uri="{FF2B5EF4-FFF2-40B4-BE49-F238E27FC236}">
                <a16:creationId xmlns:a16="http://schemas.microsoft.com/office/drawing/2014/main" id="{1BE7C6D5-6086-8012-478F-605FBB39340B}"/>
              </a:ext>
            </a:extLst>
          </p:cNvPr>
          <p:cNvSpPr/>
          <p:nvPr/>
        </p:nvSpPr>
        <p:spPr>
          <a:xfrm>
            <a:off x="8953500" y="3094210"/>
            <a:ext cx="1537982" cy="1589693"/>
          </a:xfrm>
          <a:prstGeom prst="rect">
            <a:avLst/>
          </a:prstGeom>
          <a:blipFill>
            <a:blip r:embed="rId5">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solidFill>
                <a:schemeClr val="bg1"/>
              </a:solidFill>
            </a:endParaRPr>
          </a:p>
        </p:txBody>
      </p:sp>
      <p:sp>
        <p:nvSpPr>
          <p:cNvPr id="11" name="Rectangle 10">
            <a:extLst>
              <a:ext uri="{FF2B5EF4-FFF2-40B4-BE49-F238E27FC236}">
                <a16:creationId xmlns:a16="http://schemas.microsoft.com/office/drawing/2014/main" id="{8F221BF8-0BA9-8D9B-41E3-B48AD80ADDF5}"/>
              </a:ext>
            </a:extLst>
          </p:cNvPr>
          <p:cNvSpPr/>
          <p:nvPr/>
        </p:nvSpPr>
        <p:spPr>
          <a:xfrm>
            <a:off x="6609382" y="1093657"/>
            <a:ext cx="1537982" cy="1589695"/>
          </a:xfrm>
          <a:prstGeom prst="rect">
            <a:avLst/>
          </a:prstGeom>
          <a:blipFill>
            <a:blip r:embed="rId6"/>
            <a:srcRect/>
            <a:stretch>
              <a:fillRect t="-5000" b="-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solidFill>
                <a:schemeClr val="bg1"/>
              </a:solidFill>
            </a:endParaRPr>
          </a:p>
        </p:txBody>
      </p:sp>
      <p:sp>
        <p:nvSpPr>
          <p:cNvPr id="13" name="Rectangle 12" descr="A person in a brown jacket&#10;&#10;AI-generated content may be incorrect.">
            <a:extLst>
              <a:ext uri="{FF2B5EF4-FFF2-40B4-BE49-F238E27FC236}">
                <a16:creationId xmlns:a16="http://schemas.microsoft.com/office/drawing/2014/main" id="{0CE01FFA-1066-9CB4-C857-EE032E4FE002}"/>
              </a:ext>
            </a:extLst>
          </p:cNvPr>
          <p:cNvSpPr/>
          <p:nvPr/>
        </p:nvSpPr>
        <p:spPr>
          <a:xfrm>
            <a:off x="8953500" y="1058434"/>
            <a:ext cx="1537982" cy="1589694"/>
          </a:xfrm>
          <a:prstGeom prst="rect">
            <a:avLst/>
          </a:prstGeom>
          <a:blipFill>
            <a:blip r:embed="rId7">
              <a:extLst>
                <a:ext uri="{28A0092B-C50C-407E-A947-70E740481C1C}">
                  <a14:useLocalDpi xmlns:a14="http://schemas.microsoft.com/office/drawing/2010/main" val="0"/>
                </a:ext>
              </a:extLst>
            </a:blip>
            <a:srcRect/>
            <a:stretch>
              <a:fillRect t="-13000" b="-1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solidFill>
                <a:schemeClr val="bg1"/>
              </a:solidFill>
            </a:endParaRPr>
          </a:p>
        </p:txBody>
      </p:sp>
      <p:sp>
        <p:nvSpPr>
          <p:cNvPr id="14" name="Rectangle 13">
            <a:extLst>
              <a:ext uri="{FF2B5EF4-FFF2-40B4-BE49-F238E27FC236}">
                <a16:creationId xmlns:a16="http://schemas.microsoft.com/office/drawing/2014/main" id="{0975F7B7-E584-FEE9-D26E-6C8B9CE0C0B3}"/>
              </a:ext>
            </a:extLst>
          </p:cNvPr>
          <p:cNvSpPr/>
          <p:nvPr/>
        </p:nvSpPr>
        <p:spPr>
          <a:xfrm>
            <a:off x="6622483" y="3107237"/>
            <a:ext cx="1537982" cy="1576666"/>
          </a:xfrm>
          <a:prstGeom prst="rect">
            <a:avLst/>
          </a:prstGeom>
          <a:blipFill>
            <a:blip r:embed="rId8">
              <a:extLst>
                <a:ext uri="{28A0092B-C50C-407E-A947-70E740481C1C}">
                  <a14:useLocalDpi xmlns:a14="http://schemas.microsoft.com/office/drawing/2010/main" val="0"/>
                </a:ext>
              </a:extLst>
            </a:blip>
            <a:srcRect/>
            <a:stretch>
              <a:fillRect t="-8000" b="-8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solidFill>
                <a:schemeClr val="bg1"/>
              </a:solidFill>
            </a:endParaRPr>
          </a:p>
        </p:txBody>
      </p:sp>
      <p:sp>
        <p:nvSpPr>
          <p:cNvPr id="15" name="Rectangle 14">
            <a:extLst>
              <a:ext uri="{FF2B5EF4-FFF2-40B4-BE49-F238E27FC236}">
                <a16:creationId xmlns:a16="http://schemas.microsoft.com/office/drawing/2014/main" id="{A54F9061-9603-98FD-67CC-82DF398841F6}"/>
              </a:ext>
            </a:extLst>
          </p:cNvPr>
          <p:cNvSpPr/>
          <p:nvPr/>
        </p:nvSpPr>
        <p:spPr>
          <a:xfrm>
            <a:off x="6609382" y="5050171"/>
            <a:ext cx="1551083" cy="1542996"/>
          </a:xfrm>
          <a:prstGeom prst="rect">
            <a:avLst/>
          </a:prstGeom>
          <a:blipFill>
            <a:blip r:embed="rId9">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solidFill>
                <a:schemeClr val="bg1"/>
              </a:solidFill>
            </a:endParaRPr>
          </a:p>
        </p:txBody>
      </p:sp>
      <p:sp>
        <p:nvSpPr>
          <p:cNvPr id="16" name="Rectangle 15">
            <a:extLst>
              <a:ext uri="{FF2B5EF4-FFF2-40B4-BE49-F238E27FC236}">
                <a16:creationId xmlns:a16="http://schemas.microsoft.com/office/drawing/2014/main" id="{92B9F7F5-FB1D-DB5F-4CC0-154FD411CB23}"/>
              </a:ext>
            </a:extLst>
          </p:cNvPr>
          <p:cNvSpPr/>
          <p:nvPr/>
        </p:nvSpPr>
        <p:spPr>
          <a:xfrm>
            <a:off x="8964517" y="5050171"/>
            <a:ext cx="1551083" cy="1524391"/>
          </a:xfrm>
          <a:prstGeom prst="rect">
            <a:avLst/>
          </a:prstGeom>
          <a:blipFill rotWithShape="1">
            <a:blip r:embed="rId10">
              <a:extLst>
                <a:ext uri="{28A0092B-C50C-407E-A947-70E740481C1C}">
                  <a14:useLocalDpi xmlns:a14="http://schemas.microsoft.com/office/drawing/2010/main" val="0"/>
                </a:ext>
              </a:extLst>
            </a:blip>
            <a:srcRect/>
            <a:stretch>
              <a:fillRect t="-37000" b="-3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solidFill>
                <a:schemeClr val="bg1"/>
              </a:solidFill>
            </a:endParaRPr>
          </a:p>
        </p:txBody>
      </p:sp>
      <p:sp>
        <p:nvSpPr>
          <p:cNvPr id="17" name="TextBox 16">
            <a:extLst>
              <a:ext uri="{FF2B5EF4-FFF2-40B4-BE49-F238E27FC236}">
                <a16:creationId xmlns:a16="http://schemas.microsoft.com/office/drawing/2014/main" id="{408B7C50-0D38-F1D5-8F85-45D1F7BE27FB}"/>
              </a:ext>
            </a:extLst>
          </p:cNvPr>
          <p:cNvSpPr txBox="1"/>
          <p:nvPr/>
        </p:nvSpPr>
        <p:spPr>
          <a:xfrm>
            <a:off x="8971365" y="4671888"/>
            <a:ext cx="1932080" cy="276999"/>
          </a:xfrm>
          <a:prstGeom prst="rect">
            <a:avLst/>
          </a:prstGeom>
          <a:noFill/>
        </p:spPr>
        <p:txBody>
          <a:bodyPr wrap="square" rtlCol="0" anchor="ctr">
            <a:spAutoFit/>
          </a:bodyPr>
          <a:lstStyle/>
          <a:p>
            <a:pPr algn="ctr"/>
            <a:r>
              <a:rPr lang="en-US" sz="1200" b="1" dirty="0">
                <a:solidFill>
                  <a:schemeClr val="bg1"/>
                </a:solidFill>
              </a:rPr>
              <a:t>David Salat, Ph.D.</a:t>
            </a:r>
          </a:p>
        </p:txBody>
      </p:sp>
      <p:sp>
        <p:nvSpPr>
          <p:cNvPr id="18" name="TextBox 17">
            <a:extLst>
              <a:ext uri="{FF2B5EF4-FFF2-40B4-BE49-F238E27FC236}">
                <a16:creationId xmlns:a16="http://schemas.microsoft.com/office/drawing/2014/main" id="{A5314B58-6033-853E-385D-091FB8259D29}"/>
              </a:ext>
            </a:extLst>
          </p:cNvPr>
          <p:cNvSpPr txBox="1"/>
          <p:nvPr/>
        </p:nvSpPr>
        <p:spPr>
          <a:xfrm>
            <a:off x="6296482" y="2714640"/>
            <a:ext cx="2373270" cy="259558"/>
          </a:xfrm>
          <a:prstGeom prst="rect">
            <a:avLst/>
          </a:prstGeom>
          <a:noFill/>
        </p:spPr>
        <p:txBody>
          <a:bodyPr wrap="square" rtlCol="0" anchor="ctr">
            <a:spAutoFit/>
          </a:bodyPr>
          <a:lstStyle/>
          <a:p>
            <a:pPr lvl="0" algn="ctr" defTabSz="400050">
              <a:lnSpc>
                <a:spcPct val="90000"/>
              </a:lnSpc>
              <a:spcBef>
                <a:spcPct val="0"/>
              </a:spcBef>
              <a:spcAft>
                <a:spcPct val="35000"/>
              </a:spcAft>
            </a:pPr>
            <a:r>
              <a:rPr lang="en-US" sz="1200" b="1" dirty="0">
                <a:solidFill>
                  <a:schemeClr val="bg1"/>
                </a:solidFill>
              </a:rPr>
              <a:t>Julian B. B.  Beckmann, Ph.D.</a:t>
            </a:r>
          </a:p>
        </p:txBody>
      </p:sp>
      <p:sp>
        <p:nvSpPr>
          <p:cNvPr id="19" name="TextBox 18">
            <a:extLst>
              <a:ext uri="{FF2B5EF4-FFF2-40B4-BE49-F238E27FC236}">
                <a16:creationId xmlns:a16="http://schemas.microsoft.com/office/drawing/2014/main" id="{04A5D666-7985-6911-3C90-80A84ED8220F}"/>
              </a:ext>
            </a:extLst>
          </p:cNvPr>
          <p:cNvSpPr txBox="1"/>
          <p:nvPr/>
        </p:nvSpPr>
        <p:spPr>
          <a:xfrm>
            <a:off x="8811345" y="2699816"/>
            <a:ext cx="1932080" cy="259558"/>
          </a:xfrm>
          <a:prstGeom prst="rect">
            <a:avLst/>
          </a:prstGeom>
          <a:noFill/>
        </p:spPr>
        <p:txBody>
          <a:bodyPr wrap="square" rtlCol="0" anchor="ctr">
            <a:spAutoFit/>
          </a:bodyPr>
          <a:lstStyle/>
          <a:p>
            <a:pPr lvl="0" algn="ctr" defTabSz="400050">
              <a:lnSpc>
                <a:spcPct val="90000"/>
              </a:lnSpc>
              <a:spcBef>
                <a:spcPct val="0"/>
              </a:spcBef>
              <a:spcAft>
                <a:spcPct val="35000"/>
              </a:spcAft>
            </a:pPr>
            <a:r>
              <a:rPr lang="en-US" sz="1200" b="1" dirty="0">
                <a:solidFill>
                  <a:schemeClr val="bg1"/>
                </a:solidFill>
              </a:rPr>
              <a:t>Nika Ghavamizadeh</a:t>
            </a:r>
          </a:p>
        </p:txBody>
      </p:sp>
      <p:sp>
        <p:nvSpPr>
          <p:cNvPr id="20" name="TextBox 19">
            <a:extLst>
              <a:ext uri="{FF2B5EF4-FFF2-40B4-BE49-F238E27FC236}">
                <a16:creationId xmlns:a16="http://schemas.microsoft.com/office/drawing/2014/main" id="{E7D6B86A-515F-882F-98F0-80809297A2CD}"/>
              </a:ext>
            </a:extLst>
          </p:cNvPr>
          <p:cNvSpPr txBox="1"/>
          <p:nvPr/>
        </p:nvSpPr>
        <p:spPr>
          <a:xfrm>
            <a:off x="6563229" y="4712658"/>
            <a:ext cx="1932080" cy="259558"/>
          </a:xfrm>
          <a:prstGeom prst="rect">
            <a:avLst/>
          </a:prstGeom>
          <a:noFill/>
        </p:spPr>
        <p:txBody>
          <a:bodyPr wrap="square" rtlCol="0" anchor="ctr">
            <a:spAutoFit/>
          </a:bodyPr>
          <a:lstStyle/>
          <a:p>
            <a:pPr lvl="0" algn="ctr" defTabSz="400050">
              <a:lnSpc>
                <a:spcPct val="90000"/>
              </a:lnSpc>
              <a:spcBef>
                <a:spcPct val="0"/>
              </a:spcBef>
              <a:spcAft>
                <a:spcPct val="35000"/>
              </a:spcAft>
            </a:pPr>
            <a:r>
              <a:rPr lang="en-US" sz="1200" b="1" dirty="0">
                <a:solidFill>
                  <a:schemeClr val="bg1"/>
                </a:solidFill>
              </a:rPr>
              <a:t>Sarah Mellen</a:t>
            </a:r>
          </a:p>
        </p:txBody>
      </p:sp>
      <p:sp>
        <p:nvSpPr>
          <p:cNvPr id="21" name="TextBox 20">
            <a:extLst>
              <a:ext uri="{FF2B5EF4-FFF2-40B4-BE49-F238E27FC236}">
                <a16:creationId xmlns:a16="http://schemas.microsoft.com/office/drawing/2014/main" id="{A52D813A-56E3-F5DC-849A-E800FEA9D713}"/>
              </a:ext>
            </a:extLst>
          </p:cNvPr>
          <p:cNvSpPr txBox="1"/>
          <p:nvPr/>
        </p:nvSpPr>
        <p:spPr>
          <a:xfrm>
            <a:off x="6517077" y="6598442"/>
            <a:ext cx="1932080" cy="259558"/>
          </a:xfrm>
          <a:prstGeom prst="rect">
            <a:avLst/>
          </a:prstGeom>
          <a:noFill/>
        </p:spPr>
        <p:txBody>
          <a:bodyPr wrap="square" rtlCol="0" anchor="ctr">
            <a:spAutoFit/>
          </a:bodyPr>
          <a:lstStyle/>
          <a:p>
            <a:pPr lvl="0" algn="ctr" defTabSz="400050">
              <a:lnSpc>
                <a:spcPct val="90000"/>
              </a:lnSpc>
              <a:spcBef>
                <a:spcPct val="0"/>
              </a:spcBef>
              <a:spcAft>
                <a:spcPct val="35000"/>
              </a:spcAft>
            </a:pPr>
            <a:r>
              <a:rPr lang="en-US" sz="1200" b="1" dirty="0">
                <a:solidFill>
                  <a:schemeClr val="bg1"/>
                </a:solidFill>
              </a:rPr>
              <a:t>Hannah Weibley</a:t>
            </a:r>
          </a:p>
        </p:txBody>
      </p:sp>
      <p:sp>
        <p:nvSpPr>
          <p:cNvPr id="22" name="TextBox 21">
            <a:extLst>
              <a:ext uri="{FF2B5EF4-FFF2-40B4-BE49-F238E27FC236}">
                <a16:creationId xmlns:a16="http://schemas.microsoft.com/office/drawing/2014/main" id="{FB72743D-EC76-A423-F409-157878BFABA3}"/>
              </a:ext>
            </a:extLst>
          </p:cNvPr>
          <p:cNvSpPr txBox="1"/>
          <p:nvPr/>
        </p:nvSpPr>
        <p:spPr>
          <a:xfrm>
            <a:off x="8971365" y="6598442"/>
            <a:ext cx="1932080" cy="259558"/>
          </a:xfrm>
          <a:prstGeom prst="rect">
            <a:avLst/>
          </a:prstGeom>
          <a:noFill/>
        </p:spPr>
        <p:txBody>
          <a:bodyPr wrap="square" rtlCol="0" anchor="ctr">
            <a:spAutoFit/>
          </a:bodyPr>
          <a:lstStyle/>
          <a:p>
            <a:pPr lvl="0" algn="ctr" defTabSz="400050">
              <a:lnSpc>
                <a:spcPct val="90000"/>
              </a:lnSpc>
              <a:spcBef>
                <a:spcPct val="0"/>
              </a:spcBef>
              <a:spcAft>
                <a:spcPct val="35000"/>
              </a:spcAft>
            </a:pPr>
            <a:r>
              <a:rPr lang="en-US" sz="1200" b="1" dirty="0">
                <a:solidFill>
                  <a:schemeClr val="bg1"/>
                </a:solidFill>
              </a:rPr>
              <a:t>Gayathri Vijayaraghavan</a:t>
            </a:r>
          </a:p>
        </p:txBody>
      </p:sp>
    </p:spTree>
    <p:extLst>
      <p:ext uri="{BB962C8B-B14F-4D97-AF65-F5344CB8AC3E}">
        <p14:creationId xmlns:p14="http://schemas.microsoft.com/office/powerpoint/2010/main" val="3673187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EC4EFB-A3C4-FF08-E8C6-F23AF96C0B03}"/>
              </a:ext>
            </a:extLst>
          </p:cNvPr>
          <p:cNvSpPr txBox="1"/>
          <p:nvPr/>
        </p:nvSpPr>
        <p:spPr>
          <a:xfrm>
            <a:off x="403585" y="221538"/>
            <a:ext cx="10725332" cy="954107"/>
          </a:xfrm>
          <a:prstGeom prst="rect">
            <a:avLst/>
          </a:prstGeom>
          <a:noFill/>
        </p:spPr>
        <p:txBody>
          <a:bodyPr wrap="square" rtlCol="0">
            <a:spAutoFit/>
          </a:bodyPr>
          <a:lstStyle/>
          <a:p>
            <a:r>
              <a:rPr lang="en-US" sz="2800" dirty="0">
                <a:solidFill>
                  <a:srgbClr val="FFFF00"/>
                </a:solidFill>
              </a:rPr>
              <a:t>A need to study how medications for the Metabolic Syndrome affect the brain</a:t>
            </a:r>
          </a:p>
        </p:txBody>
      </p:sp>
      <p:sp>
        <p:nvSpPr>
          <p:cNvPr id="5" name="TextBox 4">
            <a:extLst>
              <a:ext uri="{FF2B5EF4-FFF2-40B4-BE49-F238E27FC236}">
                <a16:creationId xmlns:a16="http://schemas.microsoft.com/office/drawing/2014/main" id="{4737B01D-DF34-D213-BD89-C6BE52E07C83}"/>
              </a:ext>
            </a:extLst>
          </p:cNvPr>
          <p:cNvSpPr txBox="1"/>
          <p:nvPr/>
        </p:nvSpPr>
        <p:spPr>
          <a:xfrm>
            <a:off x="8138112" y="1654570"/>
            <a:ext cx="2528000" cy="523220"/>
          </a:xfrm>
          <a:prstGeom prst="rect">
            <a:avLst/>
          </a:prstGeom>
          <a:noFill/>
        </p:spPr>
        <p:txBody>
          <a:bodyPr wrap="none" rtlCol="0">
            <a:spAutoFit/>
          </a:bodyPr>
          <a:lstStyle>
            <a:defPPr>
              <a:defRPr lang="en-US"/>
            </a:defPPr>
            <a:lvl1pPr>
              <a:defRPr sz="2800">
                <a:solidFill>
                  <a:schemeClr val="bg1"/>
                </a:solidFill>
              </a:defRPr>
            </a:lvl1pPr>
          </a:lstStyle>
          <a:p>
            <a:r>
              <a:rPr lang="en-US" dirty="0"/>
              <a:t>Blood pressure</a:t>
            </a:r>
          </a:p>
        </p:txBody>
      </p:sp>
      <p:sp>
        <p:nvSpPr>
          <p:cNvPr id="6" name="TextBox 5">
            <a:extLst>
              <a:ext uri="{FF2B5EF4-FFF2-40B4-BE49-F238E27FC236}">
                <a16:creationId xmlns:a16="http://schemas.microsoft.com/office/drawing/2014/main" id="{43B40E25-B59B-31DC-EBC5-46C951AD3B12}"/>
              </a:ext>
            </a:extLst>
          </p:cNvPr>
          <p:cNvSpPr txBox="1"/>
          <p:nvPr/>
        </p:nvSpPr>
        <p:spPr>
          <a:xfrm>
            <a:off x="8138112" y="2639489"/>
            <a:ext cx="1993687" cy="523220"/>
          </a:xfrm>
          <a:prstGeom prst="rect">
            <a:avLst/>
          </a:prstGeom>
          <a:noFill/>
        </p:spPr>
        <p:txBody>
          <a:bodyPr wrap="none" rtlCol="0">
            <a:spAutoFit/>
          </a:bodyPr>
          <a:lstStyle>
            <a:defPPr>
              <a:defRPr lang="en-US"/>
            </a:defPPr>
            <a:lvl1pPr>
              <a:defRPr sz="2800">
                <a:solidFill>
                  <a:schemeClr val="bg1"/>
                </a:solidFill>
              </a:defRPr>
            </a:lvl1pPr>
          </a:lstStyle>
          <a:p>
            <a:r>
              <a:rPr lang="en-US" dirty="0"/>
              <a:t>Cholesterol</a:t>
            </a:r>
          </a:p>
        </p:txBody>
      </p:sp>
      <p:sp>
        <p:nvSpPr>
          <p:cNvPr id="7" name="TextBox 6">
            <a:extLst>
              <a:ext uri="{FF2B5EF4-FFF2-40B4-BE49-F238E27FC236}">
                <a16:creationId xmlns:a16="http://schemas.microsoft.com/office/drawing/2014/main" id="{6FFEFD0C-BDB0-1287-0944-9964CEE4C733}"/>
              </a:ext>
            </a:extLst>
          </p:cNvPr>
          <p:cNvSpPr txBox="1"/>
          <p:nvPr/>
        </p:nvSpPr>
        <p:spPr>
          <a:xfrm>
            <a:off x="2516795" y="2639489"/>
            <a:ext cx="777777" cy="523220"/>
          </a:xfrm>
          <a:prstGeom prst="rect">
            <a:avLst/>
          </a:prstGeom>
          <a:noFill/>
        </p:spPr>
        <p:txBody>
          <a:bodyPr wrap="none" rtlCol="0">
            <a:spAutoFit/>
          </a:bodyPr>
          <a:lstStyle>
            <a:defPPr>
              <a:defRPr lang="en-US"/>
            </a:defPPr>
            <a:lvl1pPr>
              <a:defRPr sz="2800">
                <a:solidFill>
                  <a:schemeClr val="bg1"/>
                </a:solidFill>
              </a:defRPr>
            </a:lvl1pPr>
          </a:lstStyle>
          <a:p>
            <a:r>
              <a:rPr lang="en-US" dirty="0"/>
              <a:t>BMI</a:t>
            </a:r>
          </a:p>
        </p:txBody>
      </p:sp>
      <p:sp>
        <p:nvSpPr>
          <p:cNvPr id="8" name="TextBox 7">
            <a:extLst>
              <a:ext uri="{FF2B5EF4-FFF2-40B4-BE49-F238E27FC236}">
                <a16:creationId xmlns:a16="http://schemas.microsoft.com/office/drawing/2014/main" id="{D18C9063-2378-89E9-2F62-83D8931E33E6}"/>
              </a:ext>
            </a:extLst>
          </p:cNvPr>
          <p:cNvSpPr txBox="1"/>
          <p:nvPr/>
        </p:nvSpPr>
        <p:spPr>
          <a:xfrm>
            <a:off x="1282200" y="1649039"/>
            <a:ext cx="2025491" cy="523220"/>
          </a:xfrm>
          <a:prstGeom prst="rect">
            <a:avLst/>
          </a:prstGeom>
          <a:noFill/>
        </p:spPr>
        <p:txBody>
          <a:bodyPr wrap="none" rtlCol="0">
            <a:spAutoFit/>
          </a:bodyPr>
          <a:lstStyle>
            <a:defPPr>
              <a:defRPr lang="en-US"/>
            </a:defPPr>
            <a:lvl1pPr>
              <a:defRPr>
                <a:solidFill>
                  <a:srgbClr val="FFFF00"/>
                </a:solidFill>
              </a:defRPr>
            </a:lvl1pPr>
          </a:lstStyle>
          <a:p>
            <a:r>
              <a:rPr lang="en-US" sz="2800" dirty="0">
                <a:solidFill>
                  <a:schemeClr val="bg1"/>
                </a:solidFill>
              </a:rPr>
              <a:t>Blood sugar</a:t>
            </a:r>
          </a:p>
        </p:txBody>
      </p:sp>
      <p:sp>
        <p:nvSpPr>
          <p:cNvPr id="9" name="Down Arrow 8">
            <a:extLst>
              <a:ext uri="{FF2B5EF4-FFF2-40B4-BE49-F238E27FC236}">
                <a16:creationId xmlns:a16="http://schemas.microsoft.com/office/drawing/2014/main" id="{0A8F9093-281C-F5FD-E6B3-E541FA0838DA}"/>
              </a:ext>
            </a:extLst>
          </p:cNvPr>
          <p:cNvSpPr/>
          <p:nvPr/>
        </p:nvSpPr>
        <p:spPr>
          <a:xfrm rot="17135456">
            <a:off x="3672004" y="1836927"/>
            <a:ext cx="338883" cy="69387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0" name="Down Arrow 9">
            <a:extLst>
              <a:ext uri="{FF2B5EF4-FFF2-40B4-BE49-F238E27FC236}">
                <a16:creationId xmlns:a16="http://schemas.microsoft.com/office/drawing/2014/main" id="{45E6BAC1-9615-7F18-103F-5376363E463A}"/>
              </a:ext>
            </a:extLst>
          </p:cNvPr>
          <p:cNvSpPr/>
          <p:nvPr/>
        </p:nvSpPr>
        <p:spPr>
          <a:xfrm rot="4302782">
            <a:off x="7547429" y="1923956"/>
            <a:ext cx="338883" cy="69387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1" name="Down Arrow 10">
            <a:extLst>
              <a:ext uri="{FF2B5EF4-FFF2-40B4-BE49-F238E27FC236}">
                <a16:creationId xmlns:a16="http://schemas.microsoft.com/office/drawing/2014/main" id="{96D4AF5C-2586-3F0C-DC16-FFCA88E7B16A}"/>
              </a:ext>
            </a:extLst>
          </p:cNvPr>
          <p:cNvSpPr/>
          <p:nvPr/>
        </p:nvSpPr>
        <p:spPr>
          <a:xfrm rot="4572672">
            <a:off x="7560176" y="2728038"/>
            <a:ext cx="338883" cy="69387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2" name="Down Arrow 11">
            <a:extLst>
              <a:ext uri="{FF2B5EF4-FFF2-40B4-BE49-F238E27FC236}">
                <a16:creationId xmlns:a16="http://schemas.microsoft.com/office/drawing/2014/main" id="{DF964033-8685-8FDA-76F4-25CCAE6BBE23}"/>
              </a:ext>
            </a:extLst>
          </p:cNvPr>
          <p:cNvSpPr/>
          <p:nvPr/>
        </p:nvSpPr>
        <p:spPr>
          <a:xfrm rot="17217931">
            <a:off x="3670434" y="2708487"/>
            <a:ext cx="338883" cy="69387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2" name="Picture 1">
            <a:extLst>
              <a:ext uri="{FF2B5EF4-FFF2-40B4-BE49-F238E27FC236}">
                <a16:creationId xmlns:a16="http://schemas.microsoft.com/office/drawing/2014/main" id="{DD5BC3A0-2C39-884D-7648-9A58FC56B626}"/>
              </a:ext>
            </a:extLst>
          </p:cNvPr>
          <p:cNvPicPr>
            <a:picLocks noChangeAspect="1"/>
          </p:cNvPicPr>
          <p:nvPr/>
        </p:nvPicPr>
        <p:blipFill>
          <a:blip r:embed="rId3"/>
          <a:stretch>
            <a:fillRect/>
          </a:stretch>
        </p:blipFill>
        <p:spPr>
          <a:xfrm>
            <a:off x="12192000" y="1361609"/>
            <a:ext cx="2554226" cy="2067390"/>
          </a:xfrm>
          <a:prstGeom prst="rect">
            <a:avLst/>
          </a:prstGeom>
        </p:spPr>
      </p:pic>
      <p:grpSp>
        <p:nvGrpSpPr>
          <p:cNvPr id="21" name="Group 20">
            <a:extLst>
              <a:ext uri="{FF2B5EF4-FFF2-40B4-BE49-F238E27FC236}">
                <a16:creationId xmlns:a16="http://schemas.microsoft.com/office/drawing/2014/main" id="{CD1FFECB-B736-9C8C-6765-B6284797DA49}"/>
              </a:ext>
            </a:extLst>
          </p:cNvPr>
          <p:cNvGrpSpPr/>
          <p:nvPr/>
        </p:nvGrpSpPr>
        <p:grpSpPr>
          <a:xfrm>
            <a:off x="2986491" y="4171980"/>
            <a:ext cx="7464380" cy="2581616"/>
            <a:chOff x="2986491" y="4171980"/>
            <a:chExt cx="7464380" cy="2581616"/>
          </a:xfrm>
        </p:grpSpPr>
        <p:grpSp>
          <p:nvGrpSpPr>
            <p:cNvPr id="20" name="Group 19">
              <a:extLst>
                <a:ext uri="{FF2B5EF4-FFF2-40B4-BE49-F238E27FC236}">
                  <a16:creationId xmlns:a16="http://schemas.microsoft.com/office/drawing/2014/main" id="{DC6331E1-847F-68A0-88AE-3503A93B0013}"/>
                </a:ext>
              </a:extLst>
            </p:cNvPr>
            <p:cNvGrpSpPr/>
            <p:nvPr/>
          </p:nvGrpSpPr>
          <p:grpSpPr>
            <a:xfrm>
              <a:off x="2986491" y="4547841"/>
              <a:ext cx="7464380" cy="2205755"/>
              <a:chOff x="2986491" y="4547841"/>
              <a:chExt cx="7464380" cy="2205755"/>
            </a:xfrm>
          </p:grpSpPr>
          <p:sp>
            <p:nvSpPr>
              <p:cNvPr id="3" name="TextBox 2">
                <a:extLst>
                  <a:ext uri="{FF2B5EF4-FFF2-40B4-BE49-F238E27FC236}">
                    <a16:creationId xmlns:a16="http://schemas.microsoft.com/office/drawing/2014/main" id="{12E3C803-1B6E-FB78-112B-7CA2891ABC84}"/>
                  </a:ext>
                </a:extLst>
              </p:cNvPr>
              <p:cNvSpPr txBox="1"/>
              <p:nvPr/>
            </p:nvSpPr>
            <p:spPr>
              <a:xfrm>
                <a:off x="2987723" y="4547841"/>
                <a:ext cx="1262140" cy="523220"/>
              </a:xfrm>
              <a:prstGeom prst="rect">
                <a:avLst/>
              </a:prstGeom>
              <a:noFill/>
            </p:spPr>
            <p:txBody>
              <a:bodyPr wrap="none" rtlCol="0">
                <a:spAutoFit/>
              </a:bodyPr>
              <a:lstStyle>
                <a:defPPr>
                  <a:defRPr lang="en-US"/>
                </a:defPPr>
                <a:lvl1pPr>
                  <a:defRPr>
                    <a:solidFill>
                      <a:srgbClr val="FFFF00"/>
                    </a:solidFill>
                  </a:defRPr>
                </a:lvl1pPr>
              </a:lstStyle>
              <a:p>
                <a:r>
                  <a:rPr lang="en-US" sz="2800" dirty="0"/>
                  <a:t>Statins</a:t>
                </a:r>
              </a:p>
            </p:txBody>
          </p:sp>
          <p:sp>
            <p:nvSpPr>
              <p:cNvPr id="13" name="TextBox 12">
                <a:extLst>
                  <a:ext uri="{FF2B5EF4-FFF2-40B4-BE49-F238E27FC236}">
                    <a16:creationId xmlns:a16="http://schemas.microsoft.com/office/drawing/2014/main" id="{56DE772E-8289-8E9A-7FEA-C588ECFD44C4}"/>
                  </a:ext>
                </a:extLst>
              </p:cNvPr>
              <p:cNvSpPr txBox="1"/>
              <p:nvPr/>
            </p:nvSpPr>
            <p:spPr>
              <a:xfrm>
                <a:off x="2986491" y="6230376"/>
                <a:ext cx="4301883" cy="523220"/>
              </a:xfrm>
              <a:prstGeom prst="rect">
                <a:avLst/>
              </a:prstGeom>
              <a:noFill/>
            </p:spPr>
            <p:txBody>
              <a:bodyPr wrap="none" rtlCol="0">
                <a:spAutoFit/>
              </a:bodyPr>
              <a:lstStyle>
                <a:defPPr>
                  <a:defRPr lang="en-US"/>
                </a:defPPr>
                <a:lvl1pPr>
                  <a:defRPr>
                    <a:solidFill>
                      <a:srgbClr val="FFFF00"/>
                    </a:solidFill>
                  </a:defRPr>
                </a:lvl1pPr>
              </a:lstStyle>
              <a:p>
                <a:r>
                  <a:rPr lang="en-US" sz="2800" dirty="0"/>
                  <a:t>Calcium Channel Blockers</a:t>
                </a:r>
              </a:p>
            </p:txBody>
          </p:sp>
          <p:sp>
            <p:nvSpPr>
              <p:cNvPr id="14" name="TextBox 13">
                <a:extLst>
                  <a:ext uri="{FF2B5EF4-FFF2-40B4-BE49-F238E27FC236}">
                    <a16:creationId xmlns:a16="http://schemas.microsoft.com/office/drawing/2014/main" id="{4FA6DE75-9495-A32E-A556-2E15F6CF1F03}"/>
                  </a:ext>
                </a:extLst>
              </p:cNvPr>
              <p:cNvSpPr txBox="1"/>
              <p:nvPr/>
            </p:nvSpPr>
            <p:spPr>
              <a:xfrm>
                <a:off x="3005307" y="5705192"/>
                <a:ext cx="7445564" cy="523220"/>
              </a:xfrm>
              <a:prstGeom prst="rect">
                <a:avLst/>
              </a:prstGeom>
              <a:noFill/>
            </p:spPr>
            <p:txBody>
              <a:bodyPr wrap="none" rtlCol="0">
                <a:spAutoFit/>
              </a:bodyPr>
              <a:lstStyle>
                <a:defPPr>
                  <a:defRPr lang="en-US"/>
                </a:defPPr>
                <a:lvl1pPr>
                  <a:defRPr>
                    <a:solidFill>
                      <a:srgbClr val="FFFF00"/>
                    </a:solidFill>
                  </a:defRPr>
                </a:lvl1pPr>
              </a:lstStyle>
              <a:p>
                <a:r>
                  <a:rPr lang="en-US" sz="2800" dirty="0"/>
                  <a:t>Angiotensin converting enzyme (ACE) inhibitors</a:t>
                </a:r>
              </a:p>
            </p:txBody>
          </p:sp>
          <p:sp>
            <p:nvSpPr>
              <p:cNvPr id="15" name="TextBox 14">
                <a:extLst>
                  <a:ext uri="{FF2B5EF4-FFF2-40B4-BE49-F238E27FC236}">
                    <a16:creationId xmlns:a16="http://schemas.microsoft.com/office/drawing/2014/main" id="{0003F85A-C2CD-2AE7-D99C-378C71B2CC00}"/>
                  </a:ext>
                </a:extLst>
              </p:cNvPr>
              <p:cNvSpPr txBox="1"/>
              <p:nvPr/>
            </p:nvSpPr>
            <p:spPr>
              <a:xfrm>
                <a:off x="2996515" y="5077509"/>
                <a:ext cx="5923738" cy="523220"/>
              </a:xfrm>
              <a:prstGeom prst="rect">
                <a:avLst/>
              </a:prstGeom>
              <a:noFill/>
            </p:spPr>
            <p:txBody>
              <a:bodyPr wrap="none" rtlCol="0">
                <a:spAutoFit/>
              </a:bodyPr>
              <a:lstStyle>
                <a:defPPr>
                  <a:defRPr lang="en-US"/>
                </a:defPPr>
                <a:lvl1pPr>
                  <a:defRPr>
                    <a:solidFill>
                      <a:srgbClr val="FFFF00"/>
                    </a:solidFill>
                  </a:defRPr>
                </a:lvl1pPr>
              </a:lstStyle>
              <a:p>
                <a:r>
                  <a:rPr lang="en-US" sz="2800" dirty="0"/>
                  <a:t>Angiotensin receptor Blockers (ARBs)</a:t>
                </a:r>
              </a:p>
            </p:txBody>
          </p:sp>
        </p:grpSp>
        <p:sp>
          <p:nvSpPr>
            <p:cNvPr id="16" name="Down Arrow 15">
              <a:extLst>
                <a:ext uri="{FF2B5EF4-FFF2-40B4-BE49-F238E27FC236}">
                  <a16:creationId xmlns:a16="http://schemas.microsoft.com/office/drawing/2014/main" id="{2693733E-DEDC-2455-F7AA-097F7AC3C45A}"/>
                </a:ext>
              </a:extLst>
            </p:cNvPr>
            <p:cNvSpPr/>
            <p:nvPr/>
          </p:nvSpPr>
          <p:spPr>
            <a:xfrm rot="10800000">
              <a:off x="5453105" y="4171980"/>
              <a:ext cx="626291" cy="523220"/>
            </a:xfrm>
            <a:prstGeom prst="downArrow">
              <a:avLst>
                <a:gd name="adj1" fmla="val 50000"/>
                <a:gd name="adj2" fmla="val 50000"/>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pic>
        <p:nvPicPr>
          <p:cNvPr id="19" name="Picture 4" descr="Interactive Brain - How Injury Can Affect the Brain | BrainLine">
            <a:extLst>
              <a:ext uri="{FF2B5EF4-FFF2-40B4-BE49-F238E27FC236}">
                <a16:creationId xmlns:a16="http://schemas.microsoft.com/office/drawing/2014/main" id="{B0B20317-5764-15B8-96B8-16C9C6EAE7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807" y="1822147"/>
            <a:ext cx="2540476" cy="196752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4498C92A-7AC6-21E5-4F5C-69478D517C2C}"/>
              </a:ext>
            </a:extLst>
          </p:cNvPr>
          <p:cNvPicPr>
            <a:picLocks noChangeAspect="1"/>
          </p:cNvPicPr>
          <p:nvPr/>
        </p:nvPicPr>
        <p:blipFill>
          <a:blip r:embed="rId5"/>
          <a:stretch>
            <a:fillRect/>
          </a:stretch>
        </p:blipFill>
        <p:spPr>
          <a:xfrm>
            <a:off x="4746720" y="1907472"/>
            <a:ext cx="2112352" cy="1896471"/>
          </a:xfrm>
          <a:prstGeom prst="rect">
            <a:avLst/>
          </a:prstGeom>
        </p:spPr>
      </p:pic>
    </p:spTree>
    <p:extLst>
      <p:ext uri="{BB962C8B-B14F-4D97-AF65-F5344CB8AC3E}">
        <p14:creationId xmlns:p14="http://schemas.microsoft.com/office/powerpoint/2010/main" val="28671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9E9607-7C9D-D497-571D-746DF3FB9E56}"/>
              </a:ext>
            </a:extLst>
          </p:cNvPr>
          <p:cNvPicPr>
            <a:picLocks noChangeAspect="1"/>
          </p:cNvPicPr>
          <p:nvPr/>
        </p:nvPicPr>
        <p:blipFill>
          <a:blip r:embed="rId3"/>
          <a:stretch>
            <a:fillRect/>
          </a:stretch>
        </p:blipFill>
        <p:spPr>
          <a:xfrm>
            <a:off x="1421613" y="1816508"/>
            <a:ext cx="8715016" cy="4685547"/>
          </a:xfrm>
          <a:prstGeom prst="rect">
            <a:avLst/>
          </a:prstGeom>
        </p:spPr>
      </p:pic>
      <p:sp>
        <p:nvSpPr>
          <p:cNvPr id="5" name="TextBox 4">
            <a:extLst>
              <a:ext uri="{FF2B5EF4-FFF2-40B4-BE49-F238E27FC236}">
                <a16:creationId xmlns:a16="http://schemas.microsoft.com/office/drawing/2014/main" id="{1E7D758A-FE96-1A9E-3578-2D700E6CA722}"/>
              </a:ext>
            </a:extLst>
          </p:cNvPr>
          <p:cNvSpPr txBox="1"/>
          <p:nvPr/>
        </p:nvSpPr>
        <p:spPr>
          <a:xfrm>
            <a:off x="862717" y="87406"/>
            <a:ext cx="10341089" cy="1385259"/>
          </a:xfrm>
          <a:prstGeom prst="rect">
            <a:avLst/>
          </a:prstGeom>
          <a:noFill/>
        </p:spPr>
        <p:txBody>
          <a:bodyPr wrap="square" rtlCol="0">
            <a:spAutoFit/>
          </a:bodyPr>
          <a:lstStyle>
            <a:defPPr>
              <a:defRPr lang="en-US"/>
            </a:defPPr>
            <a:lvl1pPr>
              <a:defRPr sz="2800">
                <a:solidFill>
                  <a:srgbClr val="FFFF00"/>
                </a:solidFill>
              </a:defRPr>
            </a:lvl1pPr>
          </a:lstStyle>
          <a:p>
            <a:r>
              <a:rPr lang="en-US" dirty="0"/>
              <a:t>Neurovascular coupling enables timely vascular support of brain activity, with signaling between neurons and endothelial cells confined to the brain side of the blood-brain barrier (BBB).</a:t>
            </a:r>
          </a:p>
        </p:txBody>
      </p:sp>
      <p:sp>
        <p:nvSpPr>
          <p:cNvPr id="2" name="TextBox 1">
            <a:extLst>
              <a:ext uri="{FF2B5EF4-FFF2-40B4-BE49-F238E27FC236}">
                <a16:creationId xmlns:a16="http://schemas.microsoft.com/office/drawing/2014/main" id="{6023CBC7-B7EB-BB2C-CEFA-C5891EABF8C6}"/>
              </a:ext>
            </a:extLst>
          </p:cNvPr>
          <p:cNvSpPr txBox="1"/>
          <p:nvPr/>
        </p:nvSpPr>
        <p:spPr>
          <a:xfrm>
            <a:off x="10620488" y="6432040"/>
            <a:ext cx="1666762" cy="338554"/>
          </a:xfrm>
          <a:prstGeom prst="rect">
            <a:avLst/>
          </a:prstGeom>
          <a:noFill/>
        </p:spPr>
        <p:txBody>
          <a:bodyPr wrap="square" rtlCol="0">
            <a:spAutoFit/>
          </a:bodyPr>
          <a:lstStyle/>
          <a:p>
            <a:r>
              <a:rPr lang="en-US" sz="1600" dirty="0" err="1">
                <a:solidFill>
                  <a:schemeClr val="bg1">
                    <a:lumMod val="85000"/>
                  </a:schemeClr>
                </a:solidFill>
              </a:rPr>
              <a:t>Iadecola</a:t>
            </a:r>
            <a:r>
              <a:rPr lang="en-US" sz="1600" dirty="0">
                <a:solidFill>
                  <a:schemeClr val="bg1">
                    <a:lumMod val="85000"/>
                  </a:schemeClr>
                </a:solidFill>
              </a:rPr>
              <a:t> 2017</a:t>
            </a:r>
          </a:p>
        </p:txBody>
      </p:sp>
    </p:spTree>
    <p:extLst>
      <p:ext uri="{BB962C8B-B14F-4D97-AF65-F5344CB8AC3E}">
        <p14:creationId xmlns:p14="http://schemas.microsoft.com/office/powerpoint/2010/main" val="2918263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CC5BE9-C04D-FE7E-E3C8-1094359FE444}"/>
              </a:ext>
            </a:extLst>
          </p:cNvPr>
          <p:cNvSpPr txBox="1"/>
          <p:nvPr/>
        </p:nvSpPr>
        <p:spPr>
          <a:xfrm>
            <a:off x="1372922" y="206659"/>
            <a:ext cx="11294207" cy="954107"/>
          </a:xfrm>
          <a:prstGeom prst="rect">
            <a:avLst/>
          </a:prstGeom>
          <a:noFill/>
        </p:spPr>
        <p:txBody>
          <a:bodyPr wrap="square" rtlCol="0">
            <a:spAutoFit/>
          </a:bodyPr>
          <a:lstStyle/>
          <a:p>
            <a:r>
              <a:rPr lang="en-US" sz="2800" dirty="0">
                <a:solidFill>
                  <a:srgbClr val="FFFF00"/>
                </a:solidFill>
              </a:rPr>
              <a:t>Disrupted neurovascular coupling may promote beta-amyloid deposition, increasing susceptibility to Alzheimer’s disease</a:t>
            </a:r>
          </a:p>
        </p:txBody>
      </p:sp>
      <p:sp>
        <p:nvSpPr>
          <p:cNvPr id="5" name="TextBox 4">
            <a:extLst>
              <a:ext uri="{FF2B5EF4-FFF2-40B4-BE49-F238E27FC236}">
                <a16:creationId xmlns:a16="http://schemas.microsoft.com/office/drawing/2014/main" id="{441BD063-5064-F59D-F05B-6D9B1A787794}"/>
              </a:ext>
            </a:extLst>
          </p:cNvPr>
          <p:cNvSpPr txBox="1"/>
          <p:nvPr/>
        </p:nvSpPr>
        <p:spPr>
          <a:xfrm>
            <a:off x="1038504" y="2718689"/>
            <a:ext cx="3971366" cy="3046988"/>
          </a:xfrm>
          <a:prstGeom prst="rect">
            <a:avLst/>
          </a:prstGeom>
          <a:noFill/>
        </p:spPr>
        <p:txBody>
          <a:bodyPr wrap="square" rtlCol="0">
            <a:spAutoFit/>
          </a:bodyPr>
          <a:lstStyle/>
          <a:p>
            <a:pPr algn="ctr"/>
            <a:r>
              <a:rPr lang="en-US" sz="2400" b="1" dirty="0">
                <a:solidFill>
                  <a:schemeClr val="bg1"/>
                </a:solidFill>
              </a:rPr>
              <a:t>Hypoxia</a:t>
            </a:r>
          </a:p>
          <a:p>
            <a:pPr algn="ctr"/>
            <a:endParaRPr lang="en-US" sz="2400" b="1" dirty="0">
              <a:solidFill>
                <a:schemeClr val="bg1"/>
              </a:solidFill>
            </a:endParaRPr>
          </a:p>
          <a:p>
            <a:pPr algn="ctr"/>
            <a:r>
              <a:rPr lang="en-US" sz="2400" b="1" dirty="0">
                <a:solidFill>
                  <a:schemeClr val="bg1"/>
                </a:solidFill>
              </a:rPr>
              <a:t>BACE1 gene transcription/expression</a:t>
            </a:r>
          </a:p>
          <a:p>
            <a:pPr algn="ctr"/>
            <a:endParaRPr lang="en-US" sz="2400" b="1" dirty="0">
              <a:solidFill>
                <a:schemeClr val="bg1"/>
              </a:solidFill>
            </a:endParaRPr>
          </a:p>
          <a:p>
            <a:pPr algn="ctr"/>
            <a:r>
              <a:rPr lang="en-US" sz="2400" b="1" dirty="0">
                <a:solidFill>
                  <a:schemeClr val="bg1"/>
                </a:solidFill>
              </a:rPr>
              <a:t>β-cleavage of APP </a:t>
            </a:r>
          </a:p>
          <a:p>
            <a:pPr algn="ctr"/>
            <a:endParaRPr lang="en-US" sz="2400" b="1" dirty="0">
              <a:solidFill>
                <a:schemeClr val="bg1"/>
              </a:solidFill>
            </a:endParaRPr>
          </a:p>
          <a:p>
            <a:pPr algn="ctr"/>
            <a:r>
              <a:rPr lang="en-US" sz="2400" b="1" dirty="0">
                <a:solidFill>
                  <a:schemeClr val="bg1"/>
                </a:solidFill>
              </a:rPr>
              <a:t>Amyloid-β overproduction</a:t>
            </a:r>
            <a:endParaRPr lang="en-US" sz="2800" dirty="0">
              <a:solidFill>
                <a:schemeClr val="bg1"/>
              </a:solidFill>
            </a:endParaRPr>
          </a:p>
        </p:txBody>
      </p:sp>
      <p:sp>
        <p:nvSpPr>
          <p:cNvPr id="6" name="TextBox 5">
            <a:extLst>
              <a:ext uri="{FF2B5EF4-FFF2-40B4-BE49-F238E27FC236}">
                <a16:creationId xmlns:a16="http://schemas.microsoft.com/office/drawing/2014/main" id="{565A9B89-9FB2-57BB-C551-74BD71603AAA}"/>
              </a:ext>
            </a:extLst>
          </p:cNvPr>
          <p:cNvSpPr txBox="1"/>
          <p:nvPr/>
        </p:nvSpPr>
        <p:spPr>
          <a:xfrm>
            <a:off x="6715125" y="2819400"/>
            <a:ext cx="3971366" cy="1938992"/>
          </a:xfrm>
          <a:prstGeom prst="rect">
            <a:avLst/>
          </a:prstGeom>
          <a:noFill/>
        </p:spPr>
        <p:txBody>
          <a:bodyPr wrap="square" rtlCol="0">
            <a:spAutoFit/>
          </a:bodyPr>
          <a:lstStyle/>
          <a:p>
            <a:pPr algn="ctr"/>
            <a:r>
              <a:rPr lang="en-US" sz="2400" b="1" dirty="0">
                <a:solidFill>
                  <a:schemeClr val="bg1"/>
                </a:solidFill>
              </a:rPr>
              <a:t>Reduced vasomotion</a:t>
            </a:r>
          </a:p>
          <a:p>
            <a:pPr algn="ctr"/>
            <a:endParaRPr lang="en-US" sz="2400" b="1" dirty="0">
              <a:solidFill>
                <a:schemeClr val="bg1"/>
              </a:solidFill>
            </a:endParaRPr>
          </a:p>
          <a:p>
            <a:pPr algn="ctr"/>
            <a:r>
              <a:rPr lang="en-US" sz="2400" b="1" dirty="0">
                <a:solidFill>
                  <a:schemeClr val="bg1"/>
                </a:solidFill>
              </a:rPr>
              <a:t>Perivascular and glymphatic clearance reduction</a:t>
            </a:r>
            <a:endParaRPr lang="en-US" sz="2800" dirty="0">
              <a:solidFill>
                <a:schemeClr val="bg1"/>
              </a:solidFill>
            </a:endParaRPr>
          </a:p>
        </p:txBody>
      </p:sp>
      <p:sp>
        <p:nvSpPr>
          <p:cNvPr id="8" name="TextBox 7">
            <a:extLst>
              <a:ext uri="{FF2B5EF4-FFF2-40B4-BE49-F238E27FC236}">
                <a16:creationId xmlns:a16="http://schemas.microsoft.com/office/drawing/2014/main" id="{A8D563E5-B2BB-A9DC-CFCC-AF5393C5FB39}"/>
              </a:ext>
            </a:extLst>
          </p:cNvPr>
          <p:cNvSpPr txBox="1"/>
          <p:nvPr/>
        </p:nvSpPr>
        <p:spPr>
          <a:xfrm>
            <a:off x="2929218" y="1528417"/>
            <a:ext cx="6333564" cy="461665"/>
          </a:xfrm>
          <a:prstGeom prst="rect">
            <a:avLst/>
          </a:prstGeom>
          <a:noFill/>
        </p:spPr>
        <p:txBody>
          <a:bodyPr wrap="square" rtlCol="0">
            <a:spAutoFit/>
          </a:bodyPr>
          <a:lstStyle>
            <a:defPPr>
              <a:defRPr lang="en-US"/>
            </a:defPPr>
            <a:lvl1pPr algn="ctr">
              <a:defRPr sz="2400" b="1">
                <a:solidFill>
                  <a:schemeClr val="bg1"/>
                </a:solidFill>
              </a:defRPr>
            </a:lvl1pPr>
          </a:lstStyle>
          <a:p>
            <a:r>
              <a:rPr lang="en-US" dirty="0"/>
              <a:t>Impaired  Neurovascular  Coupling</a:t>
            </a:r>
          </a:p>
        </p:txBody>
      </p:sp>
      <p:sp>
        <p:nvSpPr>
          <p:cNvPr id="9" name="TextBox 8">
            <a:extLst>
              <a:ext uri="{FF2B5EF4-FFF2-40B4-BE49-F238E27FC236}">
                <a16:creationId xmlns:a16="http://schemas.microsoft.com/office/drawing/2014/main" id="{188AD4BD-3FAB-093D-2E91-2668F8EE979F}"/>
              </a:ext>
            </a:extLst>
          </p:cNvPr>
          <p:cNvSpPr txBox="1"/>
          <p:nvPr/>
        </p:nvSpPr>
        <p:spPr>
          <a:xfrm>
            <a:off x="1643343" y="6286565"/>
            <a:ext cx="8710331" cy="830997"/>
          </a:xfrm>
          <a:prstGeom prst="rect">
            <a:avLst/>
          </a:prstGeom>
          <a:noFill/>
        </p:spPr>
        <p:txBody>
          <a:bodyPr wrap="square" rtlCol="0">
            <a:spAutoFit/>
          </a:bodyPr>
          <a:lstStyle>
            <a:defPPr>
              <a:defRPr lang="en-US"/>
            </a:defPPr>
            <a:lvl1pPr algn="ctr">
              <a:defRPr sz="2400" b="1">
                <a:solidFill>
                  <a:schemeClr val="bg1"/>
                </a:solidFill>
              </a:defRPr>
            </a:lvl1pPr>
          </a:lstStyle>
          <a:p>
            <a:r>
              <a:rPr lang="en-US" dirty="0">
                <a:solidFill>
                  <a:schemeClr val="accent2">
                    <a:lumMod val="20000"/>
                    <a:lumOff val="80000"/>
                  </a:schemeClr>
                </a:solidFill>
              </a:rPr>
              <a:t>Amyloid accumulation</a:t>
            </a:r>
          </a:p>
          <a:p>
            <a:endParaRPr lang="en-US" dirty="0">
              <a:solidFill>
                <a:schemeClr val="accent2">
                  <a:lumMod val="20000"/>
                  <a:lumOff val="80000"/>
                </a:schemeClr>
              </a:solidFill>
            </a:endParaRPr>
          </a:p>
        </p:txBody>
      </p:sp>
      <p:sp>
        <p:nvSpPr>
          <p:cNvPr id="10" name="Down Arrow 9">
            <a:extLst>
              <a:ext uri="{FF2B5EF4-FFF2-40B4-BE49-F238E27FC236}">
                <a16:creationId xmlns:a16="http://schemas.microsoft.com/office/drawing/2014/main" id="{70DC8DBD-B9EB-77AF-314F-297C5F760DC1}"/>
              </a:ext>
            </a:extLst>
          </p:cNvPr>
          <p:cNvSpPr/>
          <p:nvPr/>
        </p:nvSpPr>
        <p:spPr>
          <a:xfrm>
            <a:off x="2790825" y="2178616"/>
            <a:ext cx="466725" cy="461665"/>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76EC5AE6-3636-6417-FE08-C7540DFE02B8}"/>
              </a:ext>
            </a:extLst>
          </p:cNvPr>
          <p:cNvSpPr/>
          <p:nvPr/>
        </p:nvSpPr>
        <p:spPr>
          <a:xfrm>
            <a:off x="2790825" y="3113754"/>
            <a:ext cx="466725" cy="385705"/>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a:extLst>
              <a:ext uri="{FF2B5EF4-FFF2-40B4-BE49-F238E27FC236}">
                <a16:creationId xmlns:a16="http://schemas.microsoft.com/office/drawing/2014/main" id="{E12C854A-5DF3-317A-4F29-D4EE1EAB6435}"/>
              </a:ext>
            </a:extLst>
          </p:cNvPr>
          <p:cNvSpPr/>
          <p:nvPr/>
        </p:nvSpPr>
        <p:spPr>
          <a:xfrm>
            <a:off x="2776537" y="4246862"/>
            <a:ext cx="466725" cy="385705"/>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EB091C4C-4F38-0224-023E-ADA019D59724}"/>
              </a:ext>
            </a:extLst>
          </p:cNvPr>
          <p:cNvSpPr/>
          <p:nvPr/>
        </p:nvSpPr>
        <p:spPr>
          <a:xfrm>
            <a:off x="2790825" y="5027632"/>
            <a:ext cx="466725" cy="385705"/>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a:extLst>
              <a:ext uri="{FF2B5EF4-FFF2-40B4-BE49-F238E27FC236}">
                <a16:creationId xmlns:a16="http://schemas.microsoft.com/office/drawing/2014/main" id="{C17E1D71-F7B5-5DDE-D415-DA5A8C16252B}"/>
              </a:ext>
            </a:extLst>
          </p:cNvPr>
          <p:cNvSpPr/>
          <p:nvPr/>
        </p:nvSpPr>
        <p:spPr>
          <a:xfrm>
            <a:off x="2776537" y="5765677"/>
            <a:ext cx="466725" cy="461665"/>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a:extLst>
              <a:ext uri="{FF2B5EF4-FFF2-40B4-BE49-F238E27FC236}">
                <a16:creationId xmlns:a16="http://schemas.microsoft.com/office/drawing/2014/main" id="{F76AF3CF-6B09-E1B8-3138-DEFA78C3D28B}"/>
              </a:ext>
            </a:extLst>
          </p:cNvPr>
          <p:cNvSpPr/>
          <p:nvPr/>
        </p:nvSpPr>
        <p:spPr>
          <a:xfrm>
            <a:off x="8467445" y="2194874"/>
            <a:ext cx="466725" cy="461665"/>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D054BF8F-C24A-903E-302A-C01DC52B2ED3}"/>
              </a:ext>
            </a:extLst>
          </p:cNvPr>
          <p:cNvSpPr/>
          <p:nvPr/>
        </p:nvSpPr>
        <p:spPr>
          <a:xfrm>
            <a:off x="8467444" y="5329583"/>
            <a:ext cx="466725" cy="461665"/>
          </a:xfrm>
          <a:prstGeom prst="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FECED46-59CF-2AD5-C4E6-CB7782A6FE49}"/>
              </a:ext>
            </a:extLst>
          </p:cNvPr>
          <p:cNvSpPr txBox="1"/>
          <p:nvPr/>
        </p:nvSpPr>
        <p:spPr>
          <a:xfrm>
            <a:off x="9262782" y="6502009"/>
            <a:ext cx="3335542" cy="615553"/>
          </a:xfrm>
          <a:prstGeom prst="rect">
            <a:avLst/>
          </a:prstGeom>
          <a:noFill/>
        </p:spPr>
        <p:txBody>
          <a:bodyPr wrap="square" rtlCol="0">
            <a:spAutoFit/>
          </a:bodyPr>
          <a:lstStyle/>
          <a:p>
            <a:r>
              <a:rPr lang="en-US" sz="1600" dirty="0">
                <a:solidFill>
                  <a:schemeClr val="bg1">
                    <a:lumMod val="85000"/>
                  </a:schemeClr>
                </a:solidFill>
              </a:rPr>
              <a:t>Sun 2006, </a:t>
            </a:r>
            <a:r>
              <a:rPr lang="en-US" dirty="0">
                <a:solidFill>
                  <a:schemeClr val="bg1">
                    <a:lumMod val="85000"/>
                  </a:schemeClr>
                </a:solidFill>
              </a:rPr>
              <a:t>Santisteban 2024</a:t>
            </a:r>
            <a:endParaRPr lang="en-US" sz="1600" dirty="0">
              <a:solidFill>
                <a:schemeClr val="bg1">
                  <a:lumMod val="85000"/>
                </a:schemeClr>
              </a:solidFill>
            </a:endParaRPr>
          </a:p>
          <a:p>
            <a:endParaRPr lang="en-US" sz="1600" dirty="0">
              <a:solidFill>
                <a:schemeClr val="bg1">
                  <a:lumMod val="85000"/>
                </a:schemeClr>
              </a:solidFill>
            </a:endParaRPr>
          </a:p>
        </p:txBody>
      </p:sp>
    </p:spTree>
    <p:extLst>
      <p:ext uri="{BB962C8B-B14F-4D97-AF65-F5344CB8AC3E}">
        <p14:creationId xmlns:p14="http://schemas.microsoft.com/office/powerpoint/2010/main" val="4064244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CFC850-0265-4DB6-A838-0FF601297B67}"/>
              </a:ext>
            </a:extLst>
          </p:cNvPr>
          <p:cNvPicPr>
            <a:picLocks noChangeAspect="1"/>
          </p:cNvPicPr>
          <p:nvPr/>
        </p:nvPicPr>
        <p:blipFill>
          <a:blip r:embed="rId3"/>
          <a:stretch>
            <a:fillRect/>
          </a:stretch>
        </p:blipFill>
        <p:spPr>
          <a:xfrm>
            <a:off x="2954523" y="1232756"/>
            <a:ext cx="2641140" cy="1960642"/>
          </a:xfrm>
          <a:prstGeom prst="rect">
            <a:avLst/>
          </a:prstGeom>
        </p:spPr>
      </p:pic>
      <p:pic>
        <p:nvPicPr>
          <p:cNvPr id="51" name="Picture 50">
            <a:extLst>
              <a:ext uri="{FF2B5EF4-FFF2-40B4-BE49-F238E27FC236}">
                <a16:creationId xmlns:a16="http://schemas.microsoft.com/office/drawing/2014/main" id="{ED3600A5-755D-4EFB-99C0-CDEF1E5821BE}"/>
              </a:ext>
            </a:extLst>
          </p:cNvPr>
          <p:cNvPicPr>
            <a:picLocks noChangeAspect="1"/>
          </p:cNvPicPr>
          <p:nvPr/>
        </p:nvPicPr>
        <p:blipFill>
          <a:blip r:embed="rId4"/>
          <a:stretch>
            <a:fillRect/>
          </a:stretch>
        </p:blipFill>
        <p:spPr>
          <a:xfrm rot="4919389" flipV="1">
            <a:off x="3134123" y="1848292"/>
            <a:ext cx="569501" cy="545383"/>
          </a:xfrm>
          <a:prstGeom prst="rect">
            <a:avLst/>
          </a:prstGeom>
        </p:spPr>
      </p:pic>
      <p:pic>
        <p:nvPicPr>
          <p:cNvPr id="52" name="Picture 51">
            <a:extLst>
              <a:ext uri="{FF2B5EF4-FFF2-40B4-BE49-F238E27FC236}">
                <a16:creationId xmlns:a16="http://schemas.microsoft.com/office/drawing/2014/main" id="{F33278D7-EE90-4161-AA11-ED39292E1D46}"/>
              </a:ext>
            </a:extLst>
          </p:cNvPr>
          <p:cNvPicPr>
            <a:picLocks noChangeAspect="1"/>
          </p:cNvPicPr>
          <p:nvPr/>
        </p:nvPicPr>
        <p:blipFill>
          <a:blip r:embed="rId5"/>
          <a:stretch>
            <a:fillRect/>
          </a:stretch>
        </p:blipFill>
        <p:spPr>
          <a:xfrm rot="1065047" flipV="1">
            <a:off x="4483724" y="1703130"/>
            <a:ext cx="677292" cy="461345"/>
          </a:xfrm>
          <a:prstGeom prst="rect">
            <a:avLst/>
          </a:prstGeom>
        </p:spPr>
      </p:pic>
      <p:pic>
        <p:nvPicPr>
          <p:cNvPr id="53" name="Picture 52">
            <a:extLst>
              <a:ext uri="{FF2B5EF4-FFF2-40B4-BE49-F238E27FC236}">
                <a16:creationId xmlns:a16="http://schemas.microsoft.com/office/drawing/2014/main" id="{DAA1CD51-818C-45E0-88DC-4932C157C6A1}"/>
              </a:ext>
            </a:extLst>
          </p:cNvPr>
          <p:cNvPicPr>
            <a:picLocks noChangeAspect="1"/>
          </p:cNvPicPr>
          <p:nvPr/>
        </p:nvPicPr>
        <p:blipFill>
          <a:blip r:embed="rId6"/>
          <a:stretch>
            <a:fillRect/>
          </a:stretch>
        </p:blipFill>
        <p:spPr>
          <a:xfrm rot="14324806" flipH="1">
            <a:off x="3996475" y="2420740"/>
            <a:ext cx="370296" cy="564645"/>
          </a:xfrm>
          <a:prstGeom prst="rect">
            <a:avLst/>
          </a:prstGeom>
        </p:spPr>
      </p:pic>
      <p:sp>
        <p:nvSpPr>
          <p:cNvPr id="54" name="TextBox 53">
            <a:extLst>
              <a:ext uri="{FF2B5EF4-FFF2-40B4-BE49-F238E27FC236}">
                <a16:creationId xmlns:a16="http://schemas.microsoft.com/office/drawing/2014/main" id="{1D892ED6-3491-45DC-87F9-9B1C226F0FEA}"/>
              </a:ext>
            </a:extLst>
          </p:cNvPr>
          <p:cNvSpPr txBox="1"/>
          <p:nvPr/>
        </p:nvSpPr>
        <p:spPr>
          <a:xfrm>
            <a:off x="1153886" y="122032"/>
            <a:ext cx="9371208" cy="954107"/>
          </a:xfrm>
          <a:prstGeom prst="rect">
            <a:avLst/>
          </a:prstGeom>
          <a:noFill/>
        </p:spPr>
        <p:txBody>
          <a:bodyPr wrap="square" rtlCol="0">
            <a:spAutoFit/>
          </a:bodyPr>
          <a:lstStyle/>
          <a:p>
            <a:r>
              <a:rPr lang="en-US" sz="2800" dirty="0">
                <a:solidFill>
                  <a:schemeClr val="bg1"/>
                </a:solidFill>
              </a:rPr>
              <a:t>Default Mode Network: </a:t>
            </a:r>
            <a:r>
              <a:rPr lang="en-US" sz="2800" dirty="0">
                <a:solidFill>
                  <a:srgbClr val="FFFF00"/>
                </a:solidFill>
              </a:rPr>
              <a:t>High metabolic demand may confer vulnerability to neurovascular coupling disruptions </a:t>
            </a:r>
          </a:p>
        </p:txBody>
      </p:sp>
      <p:pic>
        <p:nvPicPr>
          <p:cNvPr id="3" name="Picture 2">
            <a:extLst>
              <a:ext uri="{FF2B5EF4-FFF2-40B4-BE49-F238E27FC236}">
                <a16:creationId xmlns:a16="http://schemas.microsoft.com/office/drawing/2014/main" id="{62F0459D-4773-DAD9-2FBE-BB23005F14F1}"/>
              </a:ext>
            </a:extLst>
          </p:cNvPr>
          <p:cNvPicPr>
            <a:picLocks noChangeAspect="1"/>
          </p:cNvPicPr>
          <p:nvPr/>
        </p:nvPicPr>
        <p:blipFill>
          <a:blip r:embed="rId7"/>
          <a:stretch>
            <a:fillRect/>
          </a:stretch>
        </p:blipFill>
        <p:spPr>
          <a:xfrm>
            <a:off x="6096000" y="1247903"/>
            <a:ext cx="2689334" cy="1901849"/>
          </a:xfrm>
          <a:prstGeom prst="rect">
            <a:avLst/>
          </a:prstGeom>
        </p:spPr>
      </p:pic>
      <p:pic>
        <p:nvPicPr>
          <p:cNvPr id="9" name="Picture 8">
            <a:extLst>
              <a:ext uri="{FF2B5EF4-FFF2-40B4-BE49-F238E27FC236}">
                <a16:creationId xmlns:a16="http://schemas.microsoft.com/office/drawing/2014/main" id="{14C97CEC-4AAA-4103-17CB-21F4A035A416}"/>
              </a:ext>
            </a:extLst>
          </p:cNvPr>
          <p:cNvPicPr>
            <a:picLocks noChangeAspect="1"/>
          </p:cNvPicPr>
          <p:nvPr/>
        </p:nvPicPr>
        <p:blipFill>
          <a:blip r:embed="rId5"/>
          <a:stretch>
            <a:fillRect/>
          </a:stretch>
        </p:blipFill>
        <p:spPr>
          <a:xfrm rot="3745495" flipV="1">
            <a:off x="6663653" y="1622516"/>
            <a:ext cx="677292" cy="461345"/>
          </a:xfrm>
          <a:prstGeom prst="rect">
            <a:avLst/>
          </a:prstGeom>
        </p:spPr>
      </p:pic>
      <p:pic>
        <p:nvPicPr>
          <p:cNvPr id="10" name="Picture 9">
            <a:extLst>
              <a:ext uri="{FF2B5EF4-FFF2-40B4-BE49-F238E27FC236}">
                <a16:creationId xmlns:a16="http://schemas.microsoft.com/office/drawing/2014/main" id="{5B2152BC-1188-68F0-7B7A-0D9A82F1E5C5}"/>
              </a:ext>
            </a:extLst>
          </p:cNvPr>
          <p:cNvPicPr>
            <a:picLocks noChangeAspect="1"/>
          </p:cNvPicPr>
          <p:nvPr/>
        </p:nvPicPr>
        <p:blipFill>
          <a:blip r:embed="rId6"/>
          <a:stretch>
            <a:fillRect/>
          </a:stretch>
        </p:blipFill>
        <p:spPr>
          <a:xfrm rot="8193894" flipH="1">
            <a:off x="8357216" y="2110468"/>
            <a:ext cx="370296" cy="564645"/>
          </a:xfrm>
          <a:prstGeom prst="rect">
            <a:avLst/>
          </a:prstGeom>
        </p:spPr>
      </p:pic>
      <p:grpSp>
        <p:nvGrpSpPr>
          <p:cNvPr id="6" name="Group 5">
            <a:extLst>
              <a:ext uri="{FF2B5EF4-FFF2-40B4-BE49-F238E27FC236}">
                <a16:creationId xmlns:a16="http://schemas.microsoft.com/office/drawing/2014/main" id="{81D48F55-DE46-2013-1B41-DC0298E87065}"/>
              </a:ext>
            </a:extLst>
          </p:cNvPr>
          <p:cNvGrpSpPr/>
          <p:nvPr/>
        </p:nvGrpSpPr>
        <p:grpSpPr>
          <a:xfrm>
            <a:off x="2954523" y="3708249"/>
            <a:ext cx="6539027" cy="2506635"/>
            <a:chOff x="2068732" y="3713872"/>
            <a:chExt cx="6539027" cy="2506635"/>
          </a:xfrm>
        </p:grpSpPr>
        <p:pic>
          <p:nvPicPr>
            <p:cNvPr id="56" name="Picture 55">
              <a:extLst>
                <a:ext uri="{FF2B5EF4-FFF2-40B4-BE49-F238E27FC236}">
                  <a16:creationId xmlns:a16="http://schemas.microsoft.com/office/drawing/2014/main" id="{BE7C7576-9C36-4F17-9A14-B04BB4F50AFF}"/>
                </a:ext>
              </a:extLst>
            </p:cNvPr>
            <p:cNvPicPr>
              <a:picLocks noChangeAspect="1"/>
            </p:cNvPicPr>
            <p:nvPr/>
          </p:nvPicPr>
          <p:blipFill>
            <a:blip r:embed="rId4"/>
            <a:stretch>
              <a:fillRect/>
            </a:stretch>
          </p:blipFill>
          <p:spPr>
            <a:xfrm>
              <a:off x="2095411" y="5101415"/>
              <a:ext cx="569501" cy="450123"/>
            </a:xfrm>
            <a:prstGeom prst="rect">
              <a:avLst/>
            </a:prstGeom>
          </p:spPr>
        </p:pic>
        <p:pic>
          <p:nvPicPr>
            <p:cNvPr id="57" name="Picture 56">
              <a:extLst>
                <a:ext uri="{FF2B5EF4-FFF2-40B4-BE49-F238E27FC236}">
                  <a16:creationId xmlns:a16="http://schemas.microsoft.com/office/drawing/2014/main" id="{FDCC8B24-A341-402A-B74A-3663C866DB17}"/>
                </a:ext>
              </a:extLst>
            </p:cNvPr>
            <p:cNvPicPr>
              <a:picLocks noChangeAspect="1"/>
            </p:cNvPicPr>
            <p:nvPr/>
          </p:nvPicPr>
          <p:blipFill>
            <a:blip r:embed="rId5"/>
            <a:stretch>
              <a:fillRect/>
            </a:stretch>
          </p:blipFill>
          <p:spPr>
            <a:xfrm rot="5400000">
              <a:off x="2032313" y="3772546"/>
              <a:ext cx="578693" cy="461345"/>
            </a:xfrm>
            <a:prstGeom prst="rect">
              <a:avLst/>
            </a:prstGeom>
          </p:spPr>
        </p:pic>
        <p:sp>
          <p:nvSpPr>
            <p:cNvPr id="60" name="TextBox 59">
              <a:extLst>
                <a:ext uri="{FF2B5EF4-FFF2-40B4-BE49-F238E27FC236}">
                  <a16:creationId xmlns:a16="http://schemas.microsoft.com/office/drawing/2014/main" id="{F37505FC-A5FE-46A0-BF39-65C523EE7B77}"/>
                </a:ext>
              </a:extLst>
            </p:cNvPr>
            <p:cNvSpPr txBox="1"/>
            <p:nvPr/>
          </p:nvSpPr>
          <p:spPr>
            <a:xfrm>
              <a:off x="2967304" y="5095279"/>
              <a:ext cx="5640455" cy="461665"/>
            </a:xfrm>
            <a:prstGeom prst="rect">
              <a:avLst/>
            </a:prstGeom>
            <a:noFill/>
          </p:spPr>
          <p:txBody>
            <a:bodyPr wrap="none" rtlCol="0">
              <a:spAutoFit/>
            </a:bodyPr>
            <a:lstStyle/>
            <a:p>
              <a:r>
                <a:rPr lang="en-US" sz="2400" dirty="0">
                  <a:solidFill>
                    <a:schemeClr val="bg1"/>
                  </a:solidFill>
                </a:rPr>
                <a:t>Increased mitochondrial gene expression</a:t>
              </a:r>
            </a:p>
          </p:txBody>
        </p:sp>
        <p:sp>
          <p:nvSpPr>
            <p:cNvPr id="61" name="TextBox 60">
              <a:extLst>
                <a:ext uri="{FF2B5EF4-FFF2-40B4-BE49-F238E27FC236}">
                  <a16:creationId xmlns:a16="http://schemas.microsoft.com/office/drawing/2014/main" id="{13271C8B-DC65-4C83-87A9-53388C314079}"/>
                </a:ext>
              </a:extLst>
            </p:cNvPr>
            <p:cNvSpPr txBox="1"/>
            <p:nvPr/>
          </p:nvSpPr>
          <p:spPr>
            <a:xfrm>
              <a:off x="2988126" y="5688109"/>
              <a:ext cx="3964355" cy="461665"/>
            </a:xfrm>
            <a:prstGeom prst="rect">
              <a:avLst/>
            </a:prstGeom>
            <a:noFill/>
          </p:spPr>
          <p:txBody>
            <a:bodyPr wrap="none" rtlCol="0">
              <a:spAutoFit/>
            </a:bodyPr>
            <a:lstStyle/>
            <a:p>
              <a:r>
                <a:rPr lang="en-US" sz="2400" dirty="0">
                  <a:solidFill>
                    <a:schemeClr val="bg1"/>
                  </a:solidFill>
                </a:rPr>
                <a:t>Early amyloid accumulation</a:t>
              </a:r>
            </a:p>
          </p:txBody>
        </p:sp>
        <p:sp>
          <p:nvSpPr>
            <p:cNvPr id="63" name="TextBox 62">
              <a:extLst>
                <a:ext uri="{FF2B5EF4-FFF2-40B4-BE49-F238E27FC236}">
                  <a16:creationId xmlns:a16="http://schemas.microsoft.com/office/drawing/2014/main" id="{3E72FD73-BD87-493E-A9B2-C29D05BBEB35}"/>
                </a:ext>
              </a:extLst>
            </p:cNvPr>
            <p:cNvSpPr txBox="1"/>
            <p:nvPr/>
          </p:nvSpPr>
          <p:spPr>
            <a:xfrm>
              <a:off x="2970601" y="3863762"/>
              <a:ext cx="2843151" cy="461665"/>
            </a:xfrm>
            <a:prstGeom prst="rect">
              <a:avLst/>
            </a:prstGeom>
            <a:noFill/>
          </p:spPr>
          <p:txBody>
            <a:bodyPr wrap="none" rtlCol="0">
              <a:spAutoFit/>
            </a:bodyPr>
            <a:lstStyle/>
            <a:p>
              <a:r>
                <a:rPr lang="en-US" sz="2400" dirty="0">
                  <a:solidFill>
                    <a:schemeClr val="bg1"/>
                  </a:solidFill>
                </a:rPr>
                <a:t>Connectivity “hubs”</a:t>
              </a:r>
            </a:p>
          </p:txBody>
        </p:sp>
        <p:pic>
          <p:nvPicPr>
            <p:cNvPr id="58" name="Picture 57">
              <a:extLst>
                <a:ext uri="{FF2B5EF4-FFF2-40B4-BE49-F238E27FC236}">
                  <a16:creationId xmlns:a16="http://schemas.microsoft.com/office/drawing/2014/main" id="{EFE8D5F2-BB32-42E2-A4EC-2AE757154776}"/>
                </a:ext>
              </a:extLst>
            </p:cNvPr>
            <p:cNvPicPr>
              <a:picLocks noChangeAspect="1"/>
            </p:cNvPicPr>
            <p:nvPr/>
          </p:nvPicPr>
          <p:blipFill>
            <a:blip r:embed="rId6"/>
            <a:stretch>
              <a:fillRect/>
            </a:stretch>
          </p:blipFill>
          <p:spPr>
            <a:xfrm rot="16200000" flipH="1">
              <a:off x="2226990" y="4401429"/>
              <a:ext cx="450124" cy="564645"/>
            </a:xfrm>
            <a:prstGeom prst="rect">
              <a:avLst/>
            </a:prstGeom>
          </p:spPr>
        </p:pic>
        <p:pic>
          <p:nvPicPr>
            <p:cNvPr id="68" name="Picture 67">
              <a:extLst>
                <a:ext uri="{FF2B5EF4-FFF2-40B4-BE49-F238E27FC236}">
                  <a16:creationId xmlns:a16="http://schemas.microsoft.com/office/drawing/2014/main" id="{02DD1D9C-3200-45ED-8761-51F7EAB89419}"/>
                </a:ext>
              </a:extLst>
            </p:cNvPr>
            <p:cNvPicPr>
              <a:picLocks noChangeAspect="1"/>
            </p:cNvPicPr>
            <p:nvPr/>
          </p:nvPicPr>
          <p:blipFill>
            <a:blip r:embed="rId5"/>
            <a:stretch>
              <a:fillRect/>
            </a:stretch>
          </p:blipFill>
          <p:spPr>
            <a:xfrm rot="16200000" flipH="1" flipV="1">
              <a:off x="1986641" y="5677071"/>
              <a:ext cx="625527" cy="461345"/>
            </a:xfrm>
            <a:prstGeom prst="rect">
              <a:avLst/>
            </a:prstGeom>
          </p:spPr>
        </p:pic>
        <p:sp>
          <p:nvSpPr>
            <p:cNvPr id="69" name="TextBox 68">
              <a:extLst>
                <a:ext uri="{FF2B5EF4-FFF2-40B4-BE49-F238E27FC236}">
                  <a16:creationId xmlns:a16="http://schemas.microsoft.com/office/drawing/2014/main" id="{03604C7C-BBFB-4F53-8919-2030DC3FF82E}"/>
                </a:ext>
              </a:extLst>
            </p:cNvPr>
            <p:cNvSpPr txBox="1"/>
            <p:nvPr/>
          </p:nvSpPr>
          <p:spPr>
            <a:xfrm>
              <a:off x="2967304" y="4504744"/>
              <a:ext cx="4691348" cy="369909"/>
            </a:xfrm>
            <a:prstGeom prst="rect">
              <a:avLst/>
            </a:prstGeom>
            <a:noFill/>
          </p:spPr>
          <p:txBody>
            <a:bodyPr wrap="square" rtlCol="0">
              <a:spAutoFit/>
            </a:bodyPr>
            <a:lstStyle/>
            <a:p>
              <a:pPr>
                <a:lnSpc>
                  <a:spcPts val="2000"/>
                </a:lnSpc>
              </a:pPr>
              <a:r>
                <a:rPr lang="en-US" sz="2400" dirty="0">
                  <a:solidFill>
                    <a:schemeClr val="bg1"/>
                  </a:solidFill>
                </a:rPr>
                <a:t>Increased activity on FDG PET </a:t>
              </a:r>
            </a:p>
          </p:txBody>
        </p:sp>
      </p:grpSp>
      <p:sp>
        <p:nvSpPr>
          <p:cNvPr id="7" name="TextBox 6">
            <a:extLst>
              <a:ext uri="{FF2B5EF4-FFF2-40B4-BE49-F238E27FC236}">
                <a16:creationId xmlns:a16="http://schemas.microsoft.com/office/drawing/2014/main" id="{B64BB11D-24B8-0E1C-0972-74BF16A6A8D5}"/>
              </a:ext>
            </a:extLst>
          </p:cNvPr>
          <p:cNvSpPr txBox="1"/>
          <p:nvPr/>
        </p:nvSpPr>
        <p:spPr>
          <a:xfrm>
            <a:off x="7942536" y="6488668"/>
            <a:ext cx="4249464" cy="369332"/>
          </a:xfrm>
          <a:prstGeom prst="rect">
            <a:avLst/>
          </a:prstGeom>
          <a:noFill/>
        </p:spPr>
        <p:txBody>
          <a:bodyPr wrap="square" rtlCol="0">
            <a:spAutoFit/>
          </a:bodyPr>
          <a:lstStyle/>
          <a:p>
            <a:r>
              <a:rPr lang="en-US" sz="1600" dirty="0">
                <a:solidFill>
                  <a:schemeClr val="bg1">
                    <a:lumMod val="85000"/>
                  </a:schemeClr>
                </a:solidFill>
              </a:rPr>
              <a:t>Buckner 2009,Geary 2021, </a:t>
            </a:r>
            <a:r>
              <a:rPr lang="en-US" dirty="0">
                <a:solidFill>
                  <a:schemeClr val="bg1">
                    <a:lumMod val="85000"/>
                  </a:schemeClr>
                </a:solidFill>
              </a:rPr>
              <a:t>Palmqvist 2017</a:t>
            </a:r>
            <a:r>
              <a:rPr lang="en-US" sz="1600" dirty="0">
                <a:solidFill>
                  <a:schemeClr val="bg1">
                    <a:lumMod val="85000"/>
                  </a:schemeClr>
                </a:solidFill>
              </a:rPr>
              <a:t> </a:t>
            </a:r>
          </a:p>
        </p:txBody>
      </p:sp>
    </p:spTree>
    <p:extLst>
      <p:ext uri="{BB962C8B-B14F-4D97-AF65-F5344CB8AC3E}">
        <p14:creationId xmlns:p14="http://schemas.microsoft.com/office/powerpoint/2010/main" val="3583946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F5D994-BEB6-A66F-546B-D17637F6E38F}"/>
              </a:ext>
            </a:extLst>
          </p:cNvPr>
          <p:cNvSpPr txBox="1"/>
          <p:nvPr/>
        </p:nvSpPr>
        <p:spPr>
          <a:xfrm>
            <a:off x="1457197" y="1553334"/>
            <a:ext cx="9775485" cy="3539430"/>
          </a:xfrm>
          <a:prstGeom prst="rect">
            <a:avLst/>
          </a:prstGeom>
          <a:noFill/>
        </p:spPr>
        <p:txBody>
          <a:bodyPr wrap="square" rtlCol="0">
            <a:spAutoFit/>
          </a:bodyPr>
          <a:lstStyle/>
          <a:p>
            <a:r>
              <a:rPr lang="en-US" sz="3200" dirty="0">
                <a:solidFill>
                  <a:schemeClr val="bg1"/>
                </a:solidFill>
              </a:rPr>
              <a:t>The study hypothesis: </a:t>
            </a:r>
          </a:p>
          <a:p>
            <a:endParaRPr lang="en-US" sz="3200" dirty="0">
              <a:solidFill>
                <a:schemeClr val="bg1"/>
              </a:solidFill>
            </a:endParaRPr>
          </a:p>
          <a:p>
            <a:r>
              <a:rPr lang="en-US" sz="3200" dirty="0">
                <a:solidFill>
                  <a:schemeClr val="bg1"/>
                </a:solidFill>
              </a:rPr>
              <a:t>Neurovascular coupling within the Default Mode Network will differ between individuals with metabolic syndrome treated with BBB-penetrant medications and those treated exclusively with non–BBB-penetrant agents.</a:t>
            </a:r>
          </a:p>
        </p:txBody>
      </p:sp>
    </p:spTree>
    <p:extLst>
      <p:ext uri="{BB962C8B-B14F-4D97-AF65-F5344CB8AC3E}">
        <p14:creationId xmlns:p14="http://schemas.microsoft.com/office/powerpoint/2010/main" val="2050242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2C7660-CA08-70EA-E8AE-C1790B0CD927}"/>
              </a:ext>
            </a:extLst>
          </p:cNvPr>
          <p:cNvSpPr txBox="1"/>
          <p:nvPr/>
        </p:nvSpPr>
        <p:spPr>
          <a:xfrm>
            <a:off x="4862516" y="124427"/>
            <a:ext cx="1739579" cy="584775"/>
          </a:xfrm>
          <a:prstGeom prst="rect">
            <a:avLst/>
          </a:prstGeom>
          <a:noFill/>
        </p:spPr>
        <p:txBody>
          <a:bodyPr wrap="none" rtlCol="0">
            <a:spAutoFit/>
          </a:bodyPr>
          <a:lstStyle/>
          <a:p>
            <a:r>
              <a:rPr lang="en-US" sz="3200" dirty="0">
                <a:solidFill>
                  <a:schemeClr val="bg1"/>
                </a:solidFill>
              </a:rPr>
              <a:t>Methods</a:t>
            </a:r>
          </a:p>
        </p:txBody>
      </p:sp>
      <p:sp>
        <p:nvSpPr>
          <p:cNvPr id="6" name="TextBox 5">
            <a:extLst>
              <a:ext uri="{FF2B5EF4-FFF2-40B4-BE49-F238E27FC236}">
                <a16:creationId xmlns:a16="http://schemas.microsoft.com/office/drawing/2014/main" id="{0BC5D20C-3827-D5E9-BDDF-6BBFA01AD7E6}"/>
              </a:ext>
            </a:extLst>
          </p:cNvPr>
          <p:cNvSpPr txBox="1"/>
          <p:nvPr/>
        </p:nvSpPr>
        <p:spPr>
          <a:xfrm>
            <a:off x="650742" y="1352713"/>
            <a:ext cx="3621505" cy="4524315"/>
          </a:xfrm>
          <a:prstGeom prst="rect">
            <a:avLst/>
          </a:prstGeom>
          <a:noFill/>
        </p:spPr>
        <p:txBody>
          <a:bodyPr wrap="square">
            <a:spAutoFit/>
          </a:bodyPr>
          <a:lstStyle/>
          <a:p>
            <a:pPr>
              <a:buNone/>
            </a:pPr>
            <a:r>
              <a:rPr lang="en-US" b="1" dirty="0">
                <a:solidFill>
                  <a:srgbClr val="FFFF00"/>
                </a:solidFill>
              </a:rPr>
              <a:t>Blood-Brain Barrier Permeable </a:t>
            </a:r>
            <a:r>
              <a:rPr lang="en-US" b="1" dirty="0">
                <a:solidFill>
                  <a:schemeClr val="accent2">
                    <a:lumMod val="20000"/>
                    <a:lumOff val="80000"/>
                  </a:schemeClr>
                </a:solidFill>
              </a:rPr>
              <a:t>(BBB+)</a:t>
            </a:r>
          </a:p>
          <a:p>
            <a:pPr>
              <a:buNone/>
            </a:pPr>
            <a:endParaRPr lang="en-US" b="1" dirty="0">
              <a:solidFill>
                <a:srgbClr val="FFFF00"/>
              </a:solidFill>
            </a:endParaRPr>
          </a:p>
          <a:p>
            <a:pPr>
              <a:buNone/>
            </a:pPr>
            <a:r>
              <a:rPr lang="en-US" b="1" dirty="0">
                <a:solidFill>
                  <a:srgbClr val="FFFF00"/>
                </a:solidFill>
              </a:rPr>
              <a:t>ACE Inhibitors</a:t>
            </a:r>
          </a:p>
          <a:p>
            <a:r>
              <a:rPr lang="en-US" b="1" dirty="0">
                <a:solidFill>
                  <a:schemeClr val="accent2">
                    <a:lumMod val="20000"/>
                    <a:lumOff val="80000"/>
                  </a:schemeClr>
                </a:solidFill>
              </a:rPr>
              <a:t>Lisinopril</a:t>
            </a:r>
            <a:br>
              <a:rPr lang="en-US" dirty="0">
                <a:solidFill>
                  <a:srgbClr val="FFFF00"/>
                </a:solidFill>
              </a:rPr>
            </a:br>
            <a:endParaRPr lang="en-US" dirty="0">
              <a:solidFill>
                <a:srgbClr val="FFFF00"/>
              </a:solidFill>
            </a:endParaRPr>
          </a:p>
          <a:p>
            <a:pPr>
              <a:buNone/>
            </a:pPr>
            <a:r>
              <a:rPr lang="en-US" b="1" dirty="0">
                <a:solidFill>
                  <a:srgbClr val="FFFF00"/>
                </a:solidFill>
              </a:rPr>
              <a:t>ARBs </a:t>
            </a:r>
          </a:p>
          <a:p>
            <a:pPr>
              <a:buNone/>
            </a:pPr>
            <a:r>
              <a:rPr lang="en-US" b="1" dirty="0">
                <a:solidFill>
                  <a:schemeClr val="bg1"/>
                </a:solidFill>
              </a:rPr>
              <a:t>Valsartan</a:t>
            </a:r>
            <a:r>
              <a:rPr lang="en-US" dirty="0">
                <a:solidFill>
                  <a:srgbClr val="FFFF00"/>
                </a:solidFill>
              </a:rPr>
              <a:t>  </a:t>
            </a:r>
            <a:br>
              <a:rPr lang="en-US" dirty="0">
                <a:solidFill>
                  <a:srgbClr val="FFFF00"/>
                </a:solidFill>
              </a:rPr>
            </a:br>
            <a:endParaRPr lang="en-US" dirty="0">
              <a:solidFill>
                <a:srgbClr val="FFFF00"/>
              </a:solidFill>
            </a:endParaRPr>
          </a:p>
          <a:p>
            <a:pPr>
              <a:buNone/>
            </a:pPr>
            <a:r>
              <a:rPr lang="en-US" b="1" dirty="0">
                <a:solidFill>
                  <a:srgbClr val="FFFF00"/>
                </a:solidFill>
              </a:rPr>
              <a:t>Statins</a:t>
            </a:r>
          </a:p>
          <a:p>
            <a:r>
              <a:rPr lang="en-US" b="1" dirty="0">
                <a:solidFill>
                  <a:schemeClr val="bg1"/>
                </a:solidFill>
              </a:rPr>
              <a:t>Atorvastatin</a:t>
            </a:r>
            <a:endParaRPr lang="en-US" dirty="0">
              <a:solidFill>
                <a:schemeClr val="bg1"/>
              </a:solidFill>
            </a:endParaRPr>
          </a:p>
          <a:p>
            <a:r>
              <a:rPr lang="en-US" b="1" dirty="0">
                <a:solidFill>
                  <a:schemeClr val="bg1"/>
                </a:solidFill>
              </a:rPr>
              <a:t>Simvastatin</a:t>
            </a:r>
            <a:endParaRPr lang="en-US" dirty="0">
              <a:solidFill>
                <a:schemeClr val="bg1"/>
              </a:solidFill>
            </a:endParaRPr>
          </a:p>
          <a:p>
            <a:pPr>
              <a:buNone/>
            </a:pPr>
            <a:br>
              <a:rPr lang="en-US" dirty="0">
                <a:solidFill>
                  <a:srgbClr val="FFFF00"/>
                </a:solidFill>
              </a:rPr>
            </a:br>
            <a:r>
              <a:rPr lang="en-US" b="1" dirty="0">
                <a:solidFill>
                  <a:srgbClr val="FFFF00"/>
                </a:solidFill>
              </a:rPr>
              <a:t>Beta-Blockers</a:t>
            </a:r>
          </a:p>
          <a:p>
            <a:r>
              <a:rPr lang="en-US" b="1" dirty="0">
                <a:solidFill>
                  <a:schemeClr val="bg1"/>
                </a:solidFill>
              </a:rPr>
              <a:t>Carvedilol</a:t>
            </a:r>
            <a:endParaRPr lang="en-US" dirty="0">
              <a:solidFill>
                <a:schemeClr val="bg1"/>
              </a:solidFill>
            </a:endParaRPr>
          </a:p>
          <a:p>
            <a:r>
              <a:rPr lang="en-US" b="1" dirty="0">
                <a:solidFill>
                  <a:schemeClr val="bg1"/>
                </a:solidFill>
              </a:rPr>
              <a:t>Metoprolol</a:t>
            </a:r>
            <a:endParaRPr lang="en-US" dirty="0">
              <a:solidFill>
                <a:schemeClr val="bg1"/>
              </a:solidFill>
            </a:endParaRPr>
          </a:p>
        </p:txBody>
      </p:sp>
      <p:sp>
        <p:nvSpPr>
          <p:cNvPr id="8" name="TextBox 7">
            <a:extLst>
              <a:ext uri="{FF2B5EF4-FFF2-40B4-BE49-F238E27FC236}">
                <a16:creationId xmlns:a16="http://schemas.microsoft.com/office/drawing/2014/main" id="{95CCBABA-7852-5BD6-22B3-68FF683B63B8}"/>
              </a:ext>
            </a:extLst>
          </p:cNvPr>
          <p:cNvSpPr txBox="1"/>
          <p:nvPr/>
        </p:nvSpPr>
        <p:spPr>
          <a:xfrm>
            <a:off x="4533973" y="1373759"/>
            <a:ext cx="3923618" cy="4247317"/>
          </a:xfrm>
          <a:prstGeom prst="rect">
            <a:avLst/>
          </a:prstGeom>
          <a:noFill/>
        </p:spPr>
        <p:txBody>
          <a:bodyPr wrap="square">
            <a:spAutoFit/>
          </a:bodyPr>
          <a:lstStyle/>
          <a:p>
            <a:r>
              <a:rPr lang="en-US" b="1" dirty="0">
                <a:solidFill>
                  <a:srgbClr val="FFFF00"/>
                </a:solidFill>
              </a:rPr>
              <a:t>Blood-Brain Barrier Impermeable </a:t>
            </a:r>
            <a:r>
              <a:rPr lang="en-US" b="1" dirty="0">
                <a:solidFill>
                  <a:schemeClr val="accent2">
                    <a:lumMod val="20000"/>
                    <a:lumOff val="80000"/>
                  </a:schemeClr>
                </a:solidFill>
              </a:rPr>
              <a:t>(BBB-)</a:t>
            </a:r>
          </a:p>
          <a:p>
            <a:pPr>
              <a:buNone/>
            </a:pPr>
            <a:endParaRPr lang="en-US" b="1" dirty="0">
              <a:solidFill>
                <a:srgbClr val="FFFF00"/>
              </a:solidFill>
            </a:endParaRPr>
          </a:p>
          <a:p>
            <a:pPr>
              <a:buNone/>
            </a:pPr>
            <a:r>
              <a:rPr lang="en-US" b="1" dirty="0">
                <a:solidFill>
                  <a:srgbClr val="FFFF00"/>
                </a:solidFill>
              </a:rPr>
              <a:t>ARBs</a:t>
            </a:r>
          </a:p>
          <a:p>
            <a:r>
              <a:rPr lang="en-US" b="1" dirty="0">
                <a:solidFill>
                  <a:schemeClr val="bg1"/>
                </a:solidFill>
              </a:rPr>
              <a:t>Losartan, Irbesartan</a:t>
            </a:r>
            <a:endParaRPr lang="en-US" dirty="0">
              <a:solidFill>
                <a:schemeClr val="bg1"/>
              </a:solidFill>
            </a:endParaRPr>
          </a:p>
          <a:p>
            <a:pPr>
              <a:buNone/>
            </a:pPr>
            <a:br>
              <a:rPr lang="en-US" dirty="0">
                <a:solidFill>
                  <a:srgbClr val="FFFF00"/>
                </a:solidFill>
              </a:rPr>
            </a:br>
            <a:r>
              <a:rPr lang="en-US" b="1" dirty="0">
                <a:solidFill>
                  <a:srgbClr val="FFFF00"/>
                </a:solidFill>
              </a:rPr>
              <a:t>Statins</a:t>
            </a:r>
          </a:p>
          <a:p>
            <a:r>
              <a:rPr lang="en-US" b="1" dirty="0">
                <a:solidFill>
                  <a:schemeClr val="bg1"/>
                </a:solidFill>
              </a:rPr>
              <a:t>Rosuvastatin</a:t>
            </a:r>
            <a:endParaRPr lang="en-US" dirty="0">
              <a:solidFill>
                <a:schemeClr val="bg1"/>
              </a:solidFill>
            </a:endParaRPr>
          </a:p>
          <a:p>
            <a:r>
              <a:rPr lang="en-US" b="1" dirty="0">
                <a:solidFill>
                  <a:schemeClr val="bg1"/>
                </a:solidFill>
              </a:rPr>
              <a:t>Pravastatin</a:t>
            </a:r>
            <a:br>
              <a:rPr lang="en-US" dirty="0">
                <a:solidFill>
                  <a:srgbClr val="FFFF00"/>
                </a:solidFill>
              </a:rPr>
            </a:br>
            <a:endParaRPr lang="en-US" dirty="0">
              <a:solidFill>
                <a:srgbClr val="FFFF00"/>
              </a:solidFill>
            </a:endParaRPr>
          </a:p>
          <a:p>
            <a:pPr>
              <a:buNone/>
            </a:pPr>
            <a:r>
              <a:rPr lang="en-US" b="1" dirty="0">
                <a:solidFill>
                  <a:srgbClr val="FFFF00"/>
                </a:solidFill>
              </a:rPr>
              <a:t>Calcium Channel Blockers</a:t>
            </a:r>
          </a:p>
          <a:p>
            <a:r>
              <a:rPr lang="en-US" b="1" dirty="0">
                <a:solidFill>
                  <a:schemeClr val="bg1"/>
                </a:solidFill>
              </a:rPr>
              <a:t>Amlodipine</a:t>
            </a:r>
            <a:endParaRPr lang="en-US" dirty="0">
              <a:solidFill>
                <a:srgbClr val="FFFF00"/>
              </a:solidFill>
            </a:endParaRPr>
          </a:p>
          <a:p>
            <a:pPr>
              <a:buNone/>
            </a:pPr>
            <a:br>
              <a:rPr lang="en-US" dirty="0">
                <a:solidFill>
                  <a:srgbClr val="FFFF00"/>
                </a:solidFill>
              </a:rPr>
            </a:br>
            <a:r>
              <a:rPr lang="en-US" b="1" dirty="0">
                <a:solidFill>
                  <a:srgbClr val="FFFF00"/>
                </a:solidFill>
              </a:rPr>
              <a:t>Diuretics</a:t>
            </a:r>
          </a:p>
          <a:p>
            <a:r>
              <a:rPr lang="en-US" dirty="0">
                <a:solidFill>
                  <a:schemeClr val="bg1"/>
                </a:solidFill>
              </a:rPr>
              <a:t>Hydrochlorothiazide</a:t>
            </a:r>
          </a:p>
        </p:txBody>
      </p:sp>
      <p:grpSp>
        <p:nvGrpSpPr>
          <p:cNvPr id="9" name="Group 8">
            <a:extLst>
              <a:ext uri="{FF2B5EF4-FFF2-40B4-BE49-F238E27FC236}">
                <a16:creationId xmlns:a16="http://schemas.microsoft.com/office/drawing/2014/main" id="{AA6C8FC4-2B80-C784-DD65-8D46FA2CA4B6}"/>
              </a:ext>
            </a:extLst>
          </p:cNvPr>
          <p:cNvGrpSpPr/>
          <p:nvPr/>
        </p:nvGrpSpPr>
        <p:grpSpPr>
          <a:xfrm>
            <a:off x="8844691" y="868660"/>
            <a:ext cx="3302213" cy="5377700"/>
            <a:chOff x="8844691" y="868660"/>
            <a:chExt cx="3302213" cy="5377700"/>
          </a:xfrm>
        </p:grpSpPr>
        <p:sp>
          <p:nvSpPr>
            <p:cNvPr id="10" name="TextBox 9">
              <a:extLst>
                <a:ext uri="{FF2B5EF4-FFF2-40B4-BE49-F238E27FC236}">
                  <a16:creationId xmlns:a16="http://schemas.microsoft.com/office/drawing/2014/main" id="{57A6DA46-DF17-B28E-C343-49808F9ADC4E}"/>
                </a:ext>
              </a:extLst>
            </p:cNvPr>
            <p:cNvSpPr txBox="1"/>
            <p:nvPr/>
          </p:nvSpPr>
          <p:spPr>
            <a:xfrm>
              <a:off x="8875407" y="1525874"/>
              <a:ext cx="2521578" cy="3139321"/>
            </a:xfrm>
            <a:prstGeom prst="rect">
              <a:avLst/>
            </a:prstGeom>
            <a:noFill/>
          </p:spPr>
          <p:txBody>
            <a:bodyPr wrap="square">
              <a:spAutoFit/>
            </a:bodyPr>
            <a:lstStyle/>
            <a:p>
              <a:r>
                <a:rPr lang="en-US" dirty="0">
                  <a:solidFill>
                    <a:srgbClr val="FFFF00"/>
                  </a:solidFill>
                </a:rPr>
                <a:t>85 older adults</a:t>
              </a:r>
            </a:p>
            <a:p>
              <a:endParaRPr lang="en-US" dirty="0">
                <a:solidFill>
                  <a:schemeClr val="bg1"/>
                </a:solidFill>
              </a:endParaRPr>
            </a:p>
            <a:p>
              <a:r>
                <a:rPr lang="en-US" dirty="0">
                  <a:solidFill>
                    <a:schemeClr val="bg1"/>
                  </a:solidFill>
                </a:rPr>
                <a:t>50% female</a:t>
              </a:r>
            </a:p>
            <a:p>
              <a:endParaRPr lang="en-US" dirty="0">
                <a:solidFill>
                  <a:schemeClr val="bg1"/>
                </a:solidFill>
              </a:endParaRPr>
            </a:p>
            <a:p>
              <a:r>
                <a:rPr lang="en-US" dirty="0">
                  <a:solidFill>
                    <a:schemeClr val="bg1"/>
                  </a:solidFill>
                </a:rPr>
                <a:t>Age 55-80 years</a:t>
              </a:r>
            </a:p>
            <a:p>
              <a:endParaRPr lang="en-US" dirty="0">
                <a:solidFill>
                  <a:schemeClr val="bg1"/>
                </a:solidFill>
              </a:endParaRPr>
            </a:p>
            <a:p>
              <a:r>
                <a:rPr lang="en-US" dirty="0">
                  <a:solidFill>
                    <a:schemeClr val="bg1"/>
                  </a:solidFill>
                </a:rPr>
                <a:t>40 participants on metabolic syndrome medications</a:t>
              </a:r>
            </a:p>
            <a:p>
              <a:endParaRPr lang="en-US" dirty="0">
                <a:solidFill>
                  <a:srgbClr val="FFFF00"/>
                </a:solidFill>
              </a:endParaRPr>
            </a:p>
            <a:p>
              <a:endParaRPr lang="en-US" dirty="0">
                <a:solidFill>
                  <a:srgbClr val="FFFF00"/>
                </a:solidFill>
              </a:endParaRPr>
            </a:p>
          </p:txBody>
        </p:sp>
        <p:sp>
          <p:nvSpPr>
            <p:cNvPr id="2" name="TextBox 1">
              <a:extLst>
                <a:ext uri="{FF2B5EF4-FFF2-40B4-BE49-F238E27FC236}">
                  <a16:creationId xmlns:a16="http://schemas.microsoft.com/office/drawing/2014/main" id="{AD54244F-45ED-27B3-C334-3F75BA3D9922}"/>
                </a:ext>
              </a:extLst>
            </p:cNvPr>
            <p:cNvSpPr txBox="1"/>
            <p:nvPr/>
          </p:nvSpPr>
          <p:spPr>
            <a:xfrm>
              <a:off x="8844691" y="4523775"/>
              <a:ext cx="2672848" cy="1200329"/>
            </a:xfrm>
            <a:prstGeom prst="rect">
              <a:avLst/>
            </a:prstGeom>
            <a:noFill/>
          </p:spPr>
          <p:txBody>
            <a:bodyPr wrap="none" rtlCol="0">
              <a:spAutoFit/>
            </a:bodyPr>
            <a:lstStyle/>
            <a:p>
              <a:r>
                <a:rPr lang="en-US" sz="2400" dirty="0">
                  <a:solidFill>
                    <a:srgbClr val="FFFF00"/>
                  </a:solidFill>
                </a:rPr>
                <a:t>Patient subgroups</a:t>
              </a:r>
            </a:p>
            <a:p>
              <a:r>
                <a:rPr lang="en-US" sz="2400" dirty="0">
                  <a:solidFill>
                    <a:srgbClr val="FFFF00"/>
                  </a:solidFill>
                </a:rPr>
                <a:t>[1] take BBB+ </a:t>
              </a:r>
            </a:p>
            <a:p>
              <a:r>
                <a:rPr lang="en-US" sz="2400" dirty="0">
                  <a:solidFill>
                    <a:srgbClr val="FFFF00"/>
                  </a:solidFill>
                </a:rPr>
                <a:t>[2] ONLY on BBB-  </a:t>
              </a:r>
            </a:p>
          </p:txBody>
        </p:sp>
        <p:sp>
          <p:nvSpPr>
            <p:cNvPr id="3" name="TextBox 2">
              <a:extLst>
                <a:ext uri="{FF2B5EF4-FFF2-40B4-BE49-F238E27FC236}">
                  <a16:creationId xmlns:a16="http://schemas.microsoft.com/office/drawing/2014/main" id="{94D7479D-B16E-603C-8A9D-4C47AC62DC32}"/>
                </a:ext>
              </a:extLst>
            </p:cNvPr>
            <p:cNvSpPr txBox="1"/>
            <p:nvPr/>
          </p:nvSpPr>
          <p:spPr>
            <a:xfrm>
              <a:off x="8845230" y="868660"/>
              <a:ext cx="2939394" cy="461665"/>
            </a:xfrm>
            <a:prstGeom prst="rect">
              <a:avLst/>
            </a:prstGeom>
            <a:noFill/>
          </p:spPr>
          <p:txBody>
            <a:bodyPr wrap="none" rtlCol="0">
              <a:spAutoFit/>
            </a:bodyPr>
            <a:lstStyle/>
            <a:p>
              <a:r>
                <a:rPr lang="en-US" sz="2400" dirty="0">
                  <a:solidFill>
                    <a:schemeClr val="bg1"/>
                  </a:solidFill>
                </a:rPr>
                <a:t>Observational study:</a:t>
              </a:r>
            </a:p>
          </p:txBody>
        </p:sp>
        <p:sp>
          <p:nvSpPr>
            <p:cNvPr id="7" name="TextBox 6">
              <a:extLst>
                <a:ext uri="{FF2B5EF4-FFF2-40B4-BE49-F238E27FC236}">
                  <a16:creationId xmlns:a16="http://schemas.microsoft.com/office/drawing/2014/main" id="{79FAA89E-0775-DAE3-747C-7738FB925EE0}"/>
                </a:ext>
              </a:extLst>
            </p:cNvPr>
            <p:cNvSpPr txBox="1"/>
            <p:nvPr/>
          </p:nvSpPr>
          <p:spPr>
            <a:xfrm>
              <a:off x="8889294" y="5877028"/>
              <a:ext cx="3257610" cy="369332"/>
            </a:xfrm>
            <a:prstGeom prst="rect">
              <a:avLst/>
            </a:prstGeom>
            <a:noFill/>
          </p:spPr>
          <p:txBody>
            <a:bodyPr wrap="square">
              <a:spAutoFit/>
            </a:bodyPr>
            <a:lstStyle/>
            <a:p>
              <a:r>
                <a:rPr lang="en-US" dirty="0">
                  <a:solidFill>
                    <a:schemeClr val="bg1"/>
                  </a:solidFill>
                </a:rPr>
                <a:t>Age, sex, diagnosis matched</a:t>
              </a:r>
            </a:p>
          </p:txBody>
        </p:sp>
      </p:grpSp>
      <p:sp>
        <p:nvSpPr>
          <p:cNvPr id="13" name="TextBox 12">
            <a:extLst>
              <a:ext uri="{FF2B5EF4-FFF2-40B4-BE49-F238E27FC236}">
                <a16:creationId xmlns:a16="http://schemas.microsoft.com/office/drawing/2014/main" id="{6A56DA70-F586-A79C-6232-4B95CB65FCA9}"/>
              </a:ext>
            </a:extLst>
          </p:cNvPr>
          <p:cNvSpPr txBox="1"/>
          <p:nvPr/>
        </p:nvSpPr>
        <p:spPr>
          <a:xfrm>
            <a:off x="0" y="6467719"/>
            <a:ext cx="3335542" cy="584775"/>
          </a:xfrm>
          <a:prstGeom prst="rect">
            <a:avLst/>
          </a:prstGeom>
          <a:noFill/>
        </p:spPr>
        <p:txBody>
          <a:bodyPr wrap="square" rtlCol="0">
            <a:spAutoFit/>
          </a:bodyPr>
          <a:lstStyle/>
          <a:p>
            <a:r>
              <a:rPr lang="en-US" sz="1600" dirty="0">
                <a:solidFill>
                  <a:schemeClr val="bg1">
                    <a:lumMod val="85000"/>
                  </a:schemeClr>
                </a:solidFill>
              </a:rPr>
              <a:t>Ho 2021</a:t>
            </a:r>
          </a:p>
          <a:p>
            <a:endParaRPr lang="en-US" sz="1600" dirty="0">
              <a:solidFill>
                <a:schemeClr val="bg1">
                  <a:lumMod val="85000"/>
                </a:schemeClr>
              </a:solidFill>
            </a:endParaRPr>
          </a:p>
        </p:txBody>
      </p:sp>
    </p:spTree>
    <p:extLst>
      <p:ext uri="{BB962C8B-B14F-4D97-AF65-F5344CB8AC3E}">
        <p14:creationId xmlns:p14="http://schemas.microsoft.com/office/powerpoint/2010/main" val="3233582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518BAA-78E0-C2BC-2FAE-D4BF705C401C}"/>
              </a:ext>
            </a:extLst>
          </p:cNvPr>
          <p:cNvPicPr>
            <a:picLocks noChangeAspect="1"/>
          </p:cNvPicPr>
          <p:nvPr/>
        </p:nvPicPr>
        <p:blipFill>
          <a:blip r:embed="rId3"/>
          <a:stretch>
            <a:fillRect/>
          </a:stretch>
        </p:blipFill>
        <p:spPr>
          <a:xfrm>
            <a:off x="7200981" y="1446272"/>
            <a:ext cx="2861734" cy="4998070"/>
          </a:xfrm>
          <a:prstGeom prst="rect">
            <a:avLst/>
          </a:prstGeom>
        </p:spPr>
      </p:pic>
      <p:pic>
        <p:nvPicPr>
          <p:cNvPr id="7" name="Picture 6">
            <a:extLst>
              <a:ext uri="{FF2B5EF4-FFF2-40B4-BE49-F238E27FC236}">
                <a16:creationId xmlns:a16="http://schemas.microsoft.com/office/drawing/2014/main" id="{9B6ED833-5F24-FC8F-2D56-07E92BF0D5A4}"/>
              </a:ext>
            </a:extLst>
          </p:cNvPr>
          <p:cNvPicPr>
            <a:picLocks noChangeAspect="1"/>
          </p:cNvPicPr>
          <p:nvPr/>
        </p:nvPicPr>
        <p:blipFill>
          <a:blip r:embed="rId4"/>
          <a:stretch>
            <a:fillRect/>
          </a:stretch>
        </p:blipFill>
        <p:spPr>
          <a:xfrm>
            <a:off x="5436240" y="2677404"/>
            <a:ext cx="6559051" cy="3633948"/>
          </a:xfrm>
          <a:prstGeom prst="rect">
            <a:avLst/>
          </a:prstGeom>
        </p:spPr>
      </p:pic>
      <p:sp>
        <p:nvSpPr>
          <p:cNvPr id="8" name="TextBox 7">
            <a:extLst>
              <a:ext uri="{FF2B5EF4-FFF2-40B4-BE49-F238E27FC236}">
                <a16:creationId xmlns:a16="http://schemas.microsoft.com/office/drawing/2014/main" id="{D5E08825-958E-0AB8-A2E5-0ED37B329C65}"/>
              </a:ext>
            </a:extLst>
          </p:cNvPr>
          <p:cNvSpPr txBox="1"/>
          <p:nvPr/>
        </p:nvSpPr>
        <p:spPr>
          <a:xfrm>
            <a:off x="514640" y="92804"/>
            <a:ext cx="9240167" cy="584775"/>
          </a:xfrm>
          <a:prstGeom prst="rect">
            <a:avLst/>
          </a:prstGeom>
          <a:noFill/>
        </p:spPr>
        <p:txBody>
          <a:bodyPr wrap="square" rtlCol="0">
            <a:spAutoFit/>
          </a:bodyPr>
          <a:lstStyle/>
          <a:p>
            <a:r>
              <a:rPr lang="en-US" sz="3200" dirty="0">
                <a:solidFill>
                  <a:srgbClr val="FFFF00"/>
                </a:solidFill>
              </a:rPr>
              <a:t>Neurovascular Coupling : </a:t>
            </a:r>
          </a:p>
        </p:txBody>
      </p:sp>
      <p:sp>
        <p:nvSpPr>
          <p:cNvPr id="2" name="TextBox 1">
            <a:extLst>
              <a:ext uri="{FF2B5EF4-FFF2-40B4-BE49-F238E27FC236}">
                <a16:creationId xmlns:a16="http://schemas.microsoft.com/office/drawing/2014/main" id="{4B798C74-678E-5F3B-CDD6-125B615F7084}"/>
              </a:ext>
            </a:extLst>
          </p:cNvPr>
          <p:cNvSpPr txBox="1"/>
          <p:nvPr/>
        </p:nvSpPr>
        <p:spPr>
          <a:xfrm>
            <a:off x="544831" y="1902628"/>
            <a:ext cx="4764980" cy="954107"/>
          </a:xfrm>
          <a:prstGeom prst="rect">
            <a:avLst/>
          </a:prstGeom>
          <a:noFill/>
        </p:spPr>
        <p:txBody>
          <a:bodyPr wrap="square" rtlCol="0">
            <a:spAutoFit/>
          </a:bodyPr>
          <a:lstStyle/>
          <a:p>
            <a:r>
              <a:rPr lang="en-US" sz="2800" dirty="0">
                <a:solidFill>
                  <a:srgbClr val="FFFF00"/>
                </a:solidFill>
              </a:rPr>
              <a:t>Neural activity:</a:t>
            </a:r>
          </a:p>
          <a:p>
            <a:r>
              <a:rPr lang="en-US" sz="2800" dirty="0">
                <a:solidFill>
                  <a:schemeClr val="bg1"/>
                </a:solidFill>
              </a:rPr>
              <a:t>   EEG electrophysiology </a:t>
            </a:r>
          </a:p>
        </p:txBody>
      </p:sp>
      <p:sp>
        <p:nvSpPr>
          <p:cNvPr id="3" name="TextBox 2">
            <a:extLst>
              <a:ext uri="{FF2B5EF4-FFF2-40B4-BE49-F238E27FC236}">
                <a16:creationId xmlns:a16="http://schemas.microsoft.com/office/drawing/2014/main" id="{2378D46E-5213-8023-33D9-F51CEAA7937E}"/>
              </a:ext>
            </a:extLst>
          </p:cNvPr>
          <p:cNvSpPr txBox="1"/>
          <p:nvPr/>
        </p:nvSpPr>
        <p:spPr>
          <a:xfrm>
            <a:off x="544831" y="4257394"/>
            <a:ext cx="4252534" cy="1815882"/>
          </a:xfrm>
          <a:prstGeom prst="rect">
            <a:avLst/>
          </a:prstGeom>
          <a:noFill/>
        </p:spPr>
        <p:txBody>
          <a:bodyPr wrap="square" rtlCol="0">
            <a:spAutoFit/>
          </a:bodyPr>
          <a:lstStyle/>
          <a:p>
            <a:r>
              <a:rPr lang="en-US" sz="2800" dirty="0">
                <a:solidFill>
                  <a:srgbClr val="FFFF00"/>
                </a:solidFill>
              </a:rPr>
              <a:t>Blood flow and volume:</a:t>
            </a:r>
          </a:p>
          <a:p>
            <a:pPr marL="293688" indent="-293688"/>
            <a:r>
              <a:rPr lang="en-US" sz="2800" dirty="0">
                <a:solidFill>
                  <a:schemeClr val="bg1"/>
                </a:solidFill>
              </a:rPr>
              <a:t>    fMRI Blood Oxygenation                    Level Dependent (BOLD)</a:t>
            </a:r>
          </a:p>
          <a:p>
            <a:endParaRPr lang="en-US" sz="2800" dirty="0">
              <a:solidFill>
                <a:schemeClr val="bg1"/>
              </a:solidFill>
            </a:endParaRPr>
          </a:p>
        </p:txBody>
      </p:sp>
      <p:sp>
        <p:nvSpPr>
          <p:cNvPr id="14" name="TextBox 13">
            <a:extLst>
              <a:ext uri="{FF2B5EF4-FFF2-40B4-BE49-F238E27FC236}">
                <a16:creationId xmlns:a16="http://schemas.microsoft.com/office/drawing/2014/main" id="{3CA01B64-715A-B28D-DE4D-C57CC895AFC8}"/>
              </a:ext>
            </a:extLst>
          </p:cNvPr>
          <p:cNvSpPr txBox="1"/>
          <p:nvPr/>
        </p:nvSpPr>
        <p:spPr>
          <a:xfrm>
            <a:off x="783655" y="615275"/>
            <a:ext cx="11101040" cy="830997"/>
          </a:xfrm>
          <a:prstGeom prst="rect">
            <a:avLst/>
          </a:prstGeom>
          <a:noFill/>
        </p:spPr>
        <p:txBody>
          <a:bodyPr wrap="square">
            <a:spAutoFit/>
          </a:bodyPr>
          <a:lstStyle/>
          <a:p>
            <a:r>
              <a:rPr lang="en-US" sz="2400">
                <a:solidFill>
                  <a:schemeClr val="bg1"/>
                </a:solidFill>
              </a:rPr>
              <a:t>Simultaneous electroencephalography (EEG) and functional magnetic resonance imaging (fMRI)</a:t>
            </a:r>
            <a:endParaRPr lang="en-US" sz="2400" dirty="0">
              <a:solidFill>
                <a:schemeClr val="bg1"/>
              </a:solidFill>
            </a:endParaRPr>
          </a:p>
        </p:txBody>
      </p:sp>
      <p:grpSp>
        <p:nvGrpSpPr>
          <p:cNvPr id="19" name="Group 18">
            <a:extLst>
              <a:ext uri="{FF2B5EF4-FFF2-40B4-BE49-F238E27FC236}">
                <a16:creationId xmlns:a16="http://schemas.microsoft.com/office/drawing/2014/main" id="{60B21E8E-1B74-9D8D-E511-57B032915DD3}"/>
              </a:ext>
            </a:extLst>
          </p:cNvPr>
          <p:cNvGrpSpPr/>
          <p:nvPr/>
        </p:nvGrpSpPr>
        <p:grpSpPr>
          <a:xfrm>
            <a:off x="783654" y="2779610"/>
            <a:ext cx="4657026" cy="3811006"/>
            <a:chOff x="886524" y="2779610"/>
            <a:chExt cx="4657026" cy="3811006"/>
          </a:xfrm>
        </p:grpSpPr>
        <p:sp>
          <p:nvSpPr>
            <p:cNvPr id="16" name="TextBox 15">
              <a:extLst>
                <a:ext uri="{FF2B5EF4-FFF2-40B4-BE49-F238E27FC236}">
                  <a16:creationId xmlns:a16="http://schemas.microsoft.com/office/drawing/2014/main" id="{0077F4C7-6ABA-ED6F-370F-5B7007480DC0}"/>
                </a:ext>
              </a:extLst>
            </p:cNvPr>
            <p:cNvSpPr txBox="1"/>
            <p:nvPr/>
          </p:nvSpPr>
          <p:spPr>
            <a:xfrm>
              <a:off x="886524" y="2779610"/>
              <a:ext cx="4252535" cy="954107"/>
            </a:xfrm>
            <a:prstGeom prst="rect">
              <a:avLst/>
            </a:prstGeom>
            <a:noFill/>
          </p:spPr>
          <p:txBody>
            <a:bodyPr wrap="square">
              <a:spAutoFit/>
            </a:bodyPr>
            <a:lstStyle/>
            <a:p>
              <a:r>
                <a:rPr lang="en-US" sz="2800" dirty="0">
                  <a:solidFill>
                    <a:schemeClr val="bg2">
                      <a:lumMod val="90000"/>
                    </a:schemeClr>
                  </a:solidFill>
                </a:rPr>
                <a:t>Hidden-Markov Modeling (HMM)</a:t>
              </a:r>
            </a:p>
          </p:txBody>
        </p:sp>
        <p:sp>
          <p:nvSpPr>
            <p:cNvPr id="18" name="TextBox 17">
              <a:extLst>
                <a:ext uri="{FF2B5EF4-FFF2-40B4-BE49-F238E27FC236}">
                  <a16:creationId xmlns:a16="http://schemas.microsoft.com/office/drawing/2014/main" id="{D52EECAD-275A-16A5-FAB4-9EA34969609A}"/>
                </a:ext>
              </a:extLst>
            </p:cNvPr>
            <p:cNvSpPr txBox="1"/>
            <p:nvPr/>
          </p:nvSpPr>
          <p:spPr>
            <a:xfrm>
              <a:off x="929009" y="5636509"/>
              <a:ext cx="4614541" cy="954107"/>
            </a:xfrm>
            <a:prstGeom prst="rect">
              <a:avLst/>
            </a:prstGeom>
            <a:noFill/>
          </p:spPr>
          <p:txBody>
            <a:bodyPr wrap="square">
              <a:spAutoFit/>
            </a:bodyPr>
            <a:lstStyle>
              <a:defPPr>
                <a:defRPr lang="en-US"/>
              </a:defPPr>
              <a:lvl1pPr>
                <a:defRPr sz="2800">
                  <a:solidFill>
                    <a:schemeClr val="bg2">
                      <a:lumMod val="90000"/>
                    </a:schemeClr>
                  </a:solidFill>
                </a:defRPr>
              </a:lvl1pPr>
            </a:lstStyle>
            <a:p>
              <a:r>
                <a:rPr lang="en-US" dirty="0"/>
                <a:t>Finite Impulse Response (FIR) deconvolution </a:t>
              </a:r>
            </a:p>
          </p:txBody>
        </p:sp>
      </p:grpSp>
      <p:sp>
        <p:nvSpPr>
          <p:cNvPr id="20" name="TextBox 19">
            <a:extLst>
              <a:ext uri="{FF2B5EF4-FFF2-40B4-BE49-F238E27FC236}">
                <a16:creationId xmlns:a16="http://schemas.microsoft.com/office/drawing/2014/main" id="{1A8EEFC4-CB7E-C018-1D9D-F66260C877B1}"/>
              </a:ext>
            </a:extLst>
          </p:cNvPr>
          <p:cNvSpPr txBox="1"/>
          <p:nvPr/>
        </p:nvSpPr>
        <p:spPr>
          <a:xfrm>
            <a:off x="6555207" y="1214508"/>
            <a:ext cx="4509033" cy="523220"/>
          </a:xfrm>
          <a:prstGeom prst="rect">
            <a:avLst/>
          </a:prstGeom>
          <a:noFill/>
        </p:spPr>
        <p:txBody>
          <a:bodyPr wrap="square">
            <a:spAutoFit/>
          </a:bodyPr>
          <a:lstStyle/>
          <a:p>
            <a:r>
              <a:rPr lang="en-US" sz="2800" dirty="0">
                <a:solidFill>
                  <a:schemeClr val="bg2">
                    <a:lumMod val="90000"/>
                  </a:schemeClr>
                </a:solidFill>
              </a:rPr>
              <a:t>4-second-long sample data</a:t>
            </a:r>
          </a:p>
        </p:txBody>
      </p:sp>
      <p:sp>
        <p:nvSpPr>
          <p:cNvPr id="21" name="TextBox 20">
            <a:extLst>
              <a:ext uri="{FF2B5EF4-FFF2-40B4-BE49-F238E27FC236}">
                <a16:creationId xmlns:a16="http://schemas.microsoft.com/office/drawing/2014/main" id="{74E80D61-D5F3-E9D4-3A1B-BE8743886717}"/>
              </a:ext>
            </a:extLst>
          </p:cNvPr>
          <p:cNvSpPr txBox="1"/>
          <p:nvPr/>
        </p:nvSpPr>
        <p:spPr>
          <a:xfrm>
            <a:off x="8368778" y="6490062"/>
            <a:ext cx="4004258" cy="584775"/>
          </a:xfrm>
          <a:prstGeom prst="rect">
            <a:avLst/>
          </a:prstGeom>
          <a:noFill/>
        </p:spPr>
        <p:txBody>
          <a:bodyPr wrap="square" rtlCol="0">
            <a:spAutoFit/>
          </a:bodyPr>
          <a:lstStyle/>
          <a:p>
            <a:r>
              <a:rPr lang="en-US" sz="1600" dirty="0">
                <a:solidFill>
                  <a:schemeClr val="bg1"/>
                </a:solidFill>
              </a:rPr>
              <a:t>Image courtesy of Brain Products GmbH</a:t>
            </a:r>
          </a:p>
          <a:p>
            <a:endParaRPr lang="en-US" sz="1600" dirty="0">
              <a:solidFill>
                <a:schemeClr val="bg1"/>
              </a:solidFill>
            </a:endParaRPr>
          </a:p>
        </p:txBody>
      </p:sp>
    </p:spTree>
    <p:extLst>
      <p:ext uri="{BB962C8B-B14F-4D97-AF65-F5344CB8AC3E}">
        <p14:creationId xmlns:p14="http://schemas.microsoft.com/office/powerpoint/2010/main" val="275187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997AA822-2753-4BBB-B015-86AB7782CD66}"/>
              </a:ext>
            </a:extLst>
          </p:cNvPr>
          <p:cNvGrpSpPr/>
          <p:nvPr/>
        </p:nvGrpSpPr>
        <p:grpSpPr>
          <a:xfrm>
            <a:off x="2117132" y="1369656"/>
            <a:ext cx="8089452" cy="4365584"/>
            <a:chOff x="1367573" y="-897683"/>
            <a:chExt cx="8089452" cy="4365584"/>
          </a:xfrm>
        </p:grpSpPr>
        <p:pic>
          <p:nvPicPr>
            <p:cNvPr id="19" name="Picture 18">
              <a:extLst>
                <a:ext uri="{FF2B5EF4-FFF2-40B4-BE49-F238E27FC236}">
                  <a16:creationId xmlns:a16="http://schemas.microsoft.com/office/drawing/2014/main" id="{C1DC1DCE-73EC-4DC0-9C93-F87D470831EE}"/>
                </a:ext>
              </a:extLst>
            </p:cNvPr>
            <p:cNvPicPr>
              <a:picLocks noChangeAspect="1"/>
            </p:cNvPicPr>
            <p:nvPr/>
          </p:nvPicPr>
          <p:blipFill>
            <a:blip r:embed="rId3"/>
            <a:stretch>
              <a:fillRect/>
            </a:stretch>
          </p:blipFill>
          <p:spPr>
            <a:xfrm>
              <a:off x="1367573" y="-897683"/>
              <a:ext cx="1225086" cy="905001"/>
            </a:xfrm>
            <a:prstGeom prst="rect">
              <a:avLst/>
            </a:prstGeom>
          </p:spPr>
        </p:pic>
        <p:pic>
          <p:nvPicPr>
            <p:cNvPr id="20" name="Picture 19">
              <a:extLst>
                <a:ext uri="{FF2B5EF4-FFF2-40B4-BE49-F238E27FC236}">
                  <a16:creationId xmlns:a16="http://schemas.microsoft.com/office/drawing/2014/main" id="{119F2189-6536-43CE-9F99-81D6279B63CD}"/>
                </a:ext>
              </a:extLst>
            </p:cNvPr>
            <p:cNvPicPr>
              <a:picLocks noChangeAspect="1"/>
            </p:cNvPicPr>
            <p:nvPr/>
          </p:nvPicPr>
          <p:blipFill>
            <a:blip r:embed="rId4"/>
            <a:stretch>
              <a:fillRect/>
            </a:stretch>
          </p:blipFill>
          <p:spPr>
            <a:xfrm>
              <a:off x="1988189" y="-596570"/>
              <a:ext cx="1349690" cy="991310"/>
            </a:xfrm>
            <a:prstGeom prst="rect">
              <a:avLst/>
            </a:prstGeom>
          </p:spPr>
        </p:pic>
        <p:pic>
          <p:nvPicPr>
            <p:cNvPr id="21" name="Picture 20">
              <a:extLst>
                <a:ext uri="{FF2B5EF4-FFF2-40B4-BE49-F238E27FC236}">
                  <a16:creationId xmlns:a16="http://schemas.microsoft.com/office/drawing/2014/main" id="{71597BDF-568F-43A9-B160-80AC63005278}"/>
                </a:ext>
              </a:extLst>
            </p:cNvPr>
            <p:cNvPicPr>
              <a:picLocks noChangeAspect="1"/>
            </p:cNvPicPr>
            <p:nvPr/>
          </p:nvPicPr>
          <p:blipFill>
            <a:blip r:embed="rId5"/>
            <a:stretch>
              <a:fillRect/>
            </a:stretch>
          </p:blipFill>
          <p:spPr>
            <a:xfrm>
              <a:off x="2738950" y="-258127"/>
              <a:ext cx="1467817" cy="1083715"/>
            </a:xfrm>
            <a:prstGeom prst="rect">
              <a:avLst/>
            </a:prstGeom>
          </p:spPr>
        </p:pic>
        <p:pic>
          <p:nvPicPr>
            <p:cNvPr id="22" name="Picture 21">
              <a:extLst>
                <a:ext uri="{FF2B5EF4-FFF2-40B4-BE49-F238E27FC236}">
                  <a16:creationId xmlns:a16="http://schemas.microsoft.com/office/drawing/2014/main" id="{F664FA8F-400D-4A92-B92A-BC6BF417E4AE}"/>
                </a:ext>
              </a:extLst>
            </p:cNvPr>
            <p:cNvPicPr>
              <a:picLocks noChangeAspect="1"/>
            </p:cNvPicPr>
            <p:nvPr/>
          </p:nvPicPr>
          <p:blipFill>
            <a:blip r:embed="rId6"/>
            <a:stretch>
              <a:fillRect/>
            </a:stretch>
          </p:blipFill>
          <p:spPr>
            <a:xfrm>
              <a:off x="3515831" y="83359"/>
              <a:ext cx="1590135" cy="1171548"/>
            </a:xfrm>
            <a:prstGeom prst="rect">
              <a:avLst/>
            </a:prstGeom>
          </p:spPr>
        </p:pic>
        <p:pic>
          <p:nvPicPr>
            <p:cNvPr id="31" name="Picture 30">
              <a:extLst>
                <a:ext uri="{FF2B5EF4-FFF2-40B4-BE49-F238E27FC236}">
                  <a16:creationId xmlns:a16="http://schemas.microsoft.com/office/drawing/2014/main" id="{5DF91169-A94A-4704-BB47-7E37E3A9617A}"/>
                </a:ext>
              </a:extLst>
            </p:cNvPr>
            <p:cNvPicPr>
              <a:picLocks noChangeAspect="1"/>
            </p:cNvPicPr>
            <p:nvPr/>
          </p:nvPicPr>
          <p:blipFill>
            <a:blip r:embed="rId7"/>
            <a:stretch>
              <a:fillRect/>
            </a:stretch>
          </p:blipFill>
          <p:spPr>
            <a:xfrm>
              <a:off x="4362108" y="468100"/>
              <a:ext cx="1715120" cy="1256332"/>
            </a:xfrm>
            <a:prstGeom prst="rect">
              <a:avLst/>
            </a:prstGeom>
          </p:spPr>
        </p:pic>
        <p:pic>
          <p:nvPicPr>
            <p:cNvPr id="32" name="Picture 31">
              <a:extLst>
                <a:ext uri="{FF2B5EF4-FFF2-40B4-BE49-F238E27FC236}">
                  <a16:creationId xmlns:a16="http://schemas.microsoft.com/office/drawing/2014/main" id="{23FF452A-A27C-4CB7-A06E-40687BF85A89}"/>
                </a:ext>
              </a:extLst>
            </p:cNvPr>
            <p:cNvPicPr>
              <a:picLocks noChangeAspect="1"/>
            </p:cNvPicPr>
            <p:nvPr/>
          </p:nvPicPr>
          <p:blipFill>
            <a:blip r:embed="rId8"/>
            <a:stretch>
              <a:fillRect/>
            </a:stretch>
          </p:blipFill>
          <p:spPr>
            <a:xfrm>
              <a:off x="5245089" y="862435"/>
              <a:ext cx="1834771" cy="1354644"/>
            </a:xfrm>
            <a:prstGeom prst="rect">
              <a:avLst/>
            </a:prstGeom>
          </p:spPr>
        </p:pic>
        <p:pic>
          <p:nvPicPr>
            <p:cNvPr id="33" name="Picture 32">
              <a:extLst>
                <a:ext uri="{FF2B5EF4-FFF2-40B4-BE49-F238E27FC236}">
                  <a16:creationId xmlns:a16="http://schemas.microsoft.com/office/drawing/2014/main" id="{8B214E7A-9ED3-49C4-B9EE-3F19DCCD7F4B}"/>
                </a:ext>
              </a:extLst>
            </p:cNvPr>
            <p:cNvPicPr>
              <a:picLocks noChangeAspect="1"/>
            </p:cNvPicPr>
            <p:nvPr/>
          </p:nvPicPr>
          <p:blipFill>
            <a:blip r:embed="rId9"/>
            <a:stretch>
              <a:fillRect/>
            </a:stretch>
          </p:blipFill>
          <p:spPr>
            <a:xfrm>
              <a:off x="6261927" y="1402369"/>
              <a:ext cx="1954041" cy="1444954"/>
            </a:xfrm>
            <a:prstGeom prst="rect">
              <a:avLst/>
            </a:prstGeom>
          </p:spPr>
        </p:pic>
        <p:pic>
          <p:nvPicPr>
            <p:cNvPr id="34" name="Picture 33">
              <a:extLst>
                <a:ext uri="{FF2B5EF4-FFF2-40B4-BE49-F238E27FC236}">
                  <a16:creationId xmlns:a16="http://schemas.microsoft.com/office/drawing/2014/main" id="{2490E183-32CB-44CC-A714-05316128ED54}"/>
                </a:ext>
              </a:extLst>
            </p:cNvPr>
            <p:cNvPicPr>
              <a:picLocks noChangeAspect="1"/>
            </p:cNvPicPr>
            <p:nvPr/>
          </p:nvPicPr>
          <p:blipFill>
            <a:blip r:embed="rId3"/>
            <a:stretch>
              <a:fillRect/>
            </a:stretch>
          </p:blipFill>
          <p:spPr>
            <a:xfrm>
              <a:off x="7374379" y="1929399"/>
              <a:ext cx="2082646" cy="1538502"/>
            </a:xfrm>
            <a:prstGeom prst="rect">
              <a:avLst/>
            </a:prstGeom>
          </p:spPr>
        </p:pic>
      </p:grpSp>
      <p:sp>
        <p:nvSpPr>
          <p:cNvPr id="35" name="Arrow: Right 34">
            <a:extLst>
              <a:ext uri="{FF2B5EF4-FFF2-40B4-BE49-F238E27FC236}">
                <a16:creationId xmlns:a16="http://schemas.microsoft.com/office/drawing/2014/main" id="{D5914677-FA92-46B6-A80A-32F18B901C3D}"/>
              </a:ext>
            </a:extLst>
          </p:cNvPr>
          <p:cNvSpPr/>
          <p:nvPr/>
        </p:nvSpPr>
        <p:spPr>
          <a:xfrm rot="12789598" flipH="1" flipV="1">
            <a:off x="957706" y="4429139"/>
            <a:ext cx="7441687" cy="1933524"/>
          </a:xfrm>
          <a:prstGeom prst="rightArrow">
            <a:avLst/>
          </a:prstGeom>
          <a:solidFill>
            <a:schemeClr val="accent1"/>
          </a:solidFill>
          <a:ln>
            <a:noFill/>
          </a:ln>
          <a:scene3d>
            <a:camera prst="isometricOffAxis1Top">
              <a:rot lat="2697136" lon="18939966" rev="19552044"/>
            </a:camera>
            <a:lightRig rig="threePt" dir="t">
              <a:rot lat="0" lon="0" rev="0"/>
            </a:lightRig>
          </a:scene3d>
          <a:sp3d z="755650" extrusionH="190500">
            <a:extrusionClr>
              <a:schemeClr val="accent1">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7150" tIns="28575" rIns="57150" bIns="28575" numCol="1" spcCol="0" rtlCol="0" fromWordArt="0" anchor="ctr" anchorCtr="0" forceAA="0" compatLnSpc="1">
            <a:prstTxWarp prst="textNoShape">
              <a:avLst/>
            </a:prstTxWarp>
            <a:noAutofit/>
          </a:bodyPr>
          <a:lstStyle/>
          <a:p>
            <a:pPr algn="ctr" defTabSz="571500"/>
            <a:endParaRPr lang="en-US" sz="1125" kern="0" dirty="0">
              <a:solidFill>
                <a:sysClr val="windowText" lastClr="000000"/>
              </a:solidFill>
            </a:endParaRPr>
          </a:p>
        </p:txBody>
      </p:sp>
      <p:sp>
        <p:nvSpPr>
          <p:cNvPr id="37" name="TextBox 36">
            <a:extLst>
              <a:ext uri="{FF2B5EF4-FFF2-40B4-BE49-F238E27FC236}">
                <a16:creationId xmlns:a16="http://schemas.microsoft.com/office/drawing/2014/main" id="{6463A6E3-7210-4BBA-9C6A-A53FA2DF26C6}"/>
              </a:ext>
            </a:extLst>
          </p:cNvPr>
          <p:cNvSpPr txBox="1"/>
          <p:nvPr/>
        </p:nvSpPr>
        <p:spPr>
          <a:xfrm rot="2486540">
            <a:off x="1660393" y="4413187"/>
            <a:ext cx="3369833" cy="769441"/>
          </a:xfrm>
          <a:prstGeom prst="rect">
            <a:avLst/>
          </a:prstGeom>
          <a:scene3d>
            <a:camera prst="orthographicFront">
              <a:rot lat="18229296" lon="2792854" rev="19761198"/>
            </a:camera>
            <a:lightRig rig="threePt" dir="t"/>
          </a:scene3d>
        </p:spPr>
        <p:txBody>
          <a:bodyPr wrap="none" rtlCol="0">
            <a:spAutoFit/>
          </a:bodyPr>
          <a:lstStyle/>
          <a:p>
            <a:r>
              <a:rPr lang="en-US" sz="4400" b="1" dirty="0">
                <a:solidFill>
                  <a:srgbClr val="FFFF00"/>
                </a:solidFill>
                <a:latin typeface="Agency FB" panose="020B0503020202020204" pitchFamily="34" charset="0"/>
                <a:cs typeface="Arial" panose="020B0604020202020204" pitchFamily="34" charset="0"/>
              </a:rPr>
              <a:t>Time, 1-sec-long</a:t>
            </a:r>
          </a:p>
        </p:txBody>
      </p:sp>
      <p:pic>
        <p:nvPicPr>
          <p:cNvPr id="7" name="Picture 6">
            <a:extLst>
              <a:ext uri="{FF2B5EF4-FFF2-40B4-BE49-F238E27FC236}">
                <a16:creationId xmlns:a16="http://schemas.microsoft.com/office/drawing/2014/main" id="{152707B2-DD91-42C0-AF5F-B4ADE23AF1F4}"/>
              </a:ext>
            </a:extLst>
          </p:cNvPr>
          <p:cNvPicPr>
            <a:picLocks noChangeAspect="1"/>
          </p:cNvPicPr>
          <p:nvPr/>
        </p:nvPicPr>
        <p:blipFill>
          <a:blip r:embed="rId3"/>
          <a:stretch>
            <a:fillRect/>
          </a:stretch>
        </p:blipFill>
        <p:spPr>
          <a:xfrm>
            <a:off x="4193859" y="1306511"/>
            <a:ext cx="3675258" cy="2715004"/>
          </a:xfrm>
          <a:prstGeom prst="rect">
            <a:avLst/>
          </a:prstGeom>
        </p:spPr>
      </p:pic>
      <p:pic>
        <p:nvPicPr>
          <p:cNvPr id="9" name="Picture 8">
            <a:extLst>
              <a:ext uri="{FF2B5EF4-FFF2-40B4-BE49-F238E27FC236}">
                <a16:creationId xmlns:a16="http://schemas.microsoft.com/office/drawing/2014/main" id="{87470228-C5B3-4E11-A410-437B999CFDF8}"/>
              </a:ext>
            </a:extLst>
          </p:cNvPr>
          <p:cNvPicPr>
            <a:picLocks noChangeAspect="1"/>
          </p:cNvPicPr>
          <p:nvPr/>
        </p:nvPicPr>
        <p:blipFill>
          <a:blip r:embed="rId4"/>
          <a:stretch>
            <a:fillRect/>
          </a:stretch>
        </p:blipFill>
        <p:spPr>
          <a:xfrm>
            <a:off x="4193859" y="1320801"/>
            <a:ext cx="3680974" cy="2703572"/>
          </a:xfrm>
          <a:prstGeom prst="rect">
            <a:avLst/>
          </a:prstGeom>
        </p:spPr>
      </p:pic>
      <p:pic>
        <p:nvPicPr>
          <p:cNvPr id="12" name="Picture 11">
            <a:extLst>
              <a:ext uri="{FF2B5EF4-FFF2-40B4-BE49-F238E27FC236}">
                <a16:creationId xmlns:a16="http://schemas.microsoft.com/office/drawing/2014/main" id="{8C64F1D8-2AB6-42DE-9156-0D2361FB71BD}"/>
              </a:ext>
            </a:extLst>
          </p:cNvPr>
          <p:cNvPicPr>
            <a:picLocks noChangeAspect="1"/>
          </p:cNvPicPr>
          <p:nvPr/>
        </p:nvPicPr>
        <p:blipFill>
          <a:blip r:embed="rId5"/>
          <a:stretch>
            <a:fillRect/>
          </a:stretch>
        </p:blipFill>
        <p:spPr>
          <a:xfrm>
            <a:off x="4199575" y="1320130"/>
            <a:ext cx="3669542" cy="2709288"/>
          </a:xfrm>
          <a:prstGeom prst="rect">
            <a:avLst/>
          </a:prstGeom>
        </p:spPr>
      </p:pic>
      <p:pic>
        <p:nvPicPr>
          <p:cNvPr id="10" name="Picture 9">
            <a:extLst>
              <a:ext uri="{FF2B5EF4-FFF2-40B4-BE49-F238E27FC236}">
                <a16:creationId xmlns:a16="http://schemas.microsoft.com/office/drawing/2014/main" id="{2F82AFFC-B7D6-4D10-93D8-C778E59794BB}"/>
              </a:ext>
            </a:extLst>
          </p:cNvPr>
          <p:cNvPicPr>
            <a:picLocks noChangeAspect="1"/>
          </p:cNvPicPr>
          <p:nvPr/>
        </p:nvPicPr>
        <p:blipFill>
          <a:blip r:embed="rId6"/>
          <a:stretch>
            <a:fillRect/>
          </a:stretch>
        </p:blipFill>
        <p:spPr>
          <a:xfrm>
            <a:off x="4199575" y="1317943"/>
            <a:ext cx="3669542" cy="2703572"/>
          </a:xfrm>
          <a:prstGeom prst="rect">
            <a:avLst/>
          </a:prstGeom>
        </p:spPr>
      </p:pic>
      <p:pic>
        <p:nvPicPr>
          <p:cNvPr id="13" name="Picture 12">
            <a:extLst>
              <a:ext uri="{FF2B5EF4-FFF2-40B4-BE49-F238E27FC236}">
                <a16:creationId xmlns:a16="http://schemas.microsoft.com/office/drawing/2014/main" id="{EE0EF22C-F521-4394-8292-3F004BA41B20}"/>
              </a:ext>
            </a:extLst>
          </p:cNvPr>
          <p:cNvPicPr>
            <a:picLocks noChangeAspect="1"/>
          </p:cNvPicPr>
          <p:nvPr/>
        </p:nvPicPr>
        <p:blipFill>
          <a:blip r:embed="rId7"/>
          <a:stretch>
            <a:fillRect/>
          </a:stretch>
        </p:blipFill>
        <p:spPr>
          <a:xfrm>
            <a:off x="4190890" y="1326517"/>
            <a:ext cx="3675258" cy="2692141"/>
          </a:xfrm>
          <a:prstGeom prst="rect">
            <a:avLst/>
          </a:prstGeom>
        </p:spPr>
      </p:pic>
      <p:pic>
        <p:nvPicPr>
          <p:cNvPr id="14" name="Picture 13">
            <a:extLst>
              <a:ext uri="{FF2B5EF4-FFF2-40B4-BE49-F238E27FC236}">
                <a16:creationId xmlns:a16="http://schemas.microsoft.com/office/drawing/2014/main" id="{BDA5235A-015C-4BBC-A6ED-EDF06B1B16BC}"/>
              </a:ext>
            </a:extLst>
          </p:cNvPr>
          <p:cNvPicPr>
            <a:picLocks noChangeAspect="1"/>
          </p:cNvPicPr>
          <p:nvPr/>
        </p:nvPicPr>
        <p:blipFill>
          <a:blip r:embed="rId8"/>
          <a:stretch>
            <a:fillRect/>
          </a:stretch>
        </p:blipFill>
        <p:spPr>
          <a:xfrm>
            <a:off x="4213976" y="1322317"/>
            <a:ext cx="3669542" cy="2709288"/>
          </a:xfrm>
          <a:prstGeom prst="rect">
            <a:avLst/>
          </a:prstGeom>
        </p:spPr>
      </p:pic>
      <p:pic>
        <p:nvPicPr>
          <p:cNvPr id="11" name="Picture 10">
            <a:extLst>
              <a:ext uri="{FF2B5EF4-FFF2-40B4-BE49-F238E27FC236}">
                <a16:creationId xmlns:a16="http://schemas.microsoft.com/office/drawing/2014/main" id="{019FC990-A8F3-4610-87BB-45EEEE1AD53E}"/>
              </a:ext>
            </a:extLst>
          </p:cNvPr>
          <p:cNvPicPr>
            <a:picLocks noChangeAspect="1"/>
          </p:cNvPicPr>
          <p:nvPr/>
        </p:nvPicPr>
        <p:blipFill>
          <a:blip r:embed="rId9"/>
          <a:stretch>
            <a:fillRect/>
          </a:stretch>
        </p:blipFill>
        <p:spPr>
          <a:xfrm>
            <a:off x="4212492" y="1331751"/>
            <a:ext cx="3663826" cy="2709288"/>
          </a:xfrm>
          <a:prstGeom prst="rect">
            <a:avLst/>
          </a:prstGeom>
        </p:spPr>
      </p:pic>
      <p:pic>
        <p:nvPicPr>
          <p:cNvPr id="8" name="Picture 7">
            <a:extLst>
              <a:ext uri="{FF2B5EF4-FFF2-40B4-BE49-F238E27FC236}">
                <a16:creationId xmlns:a16="http://schemas.microsoft.com/office/drawing/2014/main" id="{5F60367E-E3A6-47E1-800C-CB7760F8CA95}"/>
              </a:ext>
            </a:extLst>
          </p:cNvPr>
          <p:cNvPicPr>
            <a:picLocks noChangeAspect="1"/>
          </p:cNvPicPr>
          <p:nvPr/>
        </p:nvPicPr>
        <p:blipFill>
          <a:blip r:embed="rId3"/>
          <a:stretch>
            <a:fillRect/>
          </a:stretch>
        </p:blipFill>
        <p:spPr>
          <a:xfrm>
            <a:off x="4204913" y="1322317"/>
            <a:ext cx="3675258" cy="2715004"/>
          </a:xfrm>
          <a:prstGeom prst="rect">
            <a:avLst/>
          </a:prstGeom>
        </p:spPr>
      </p:pic>
      <p:pic>
        <p:nvPicPr>
          <p:cNvPr id="23" name="Picture 22">
            <a:extLst>
              <a:ext uri="{FF2B5EF4-FFF2-40B4-BE49-F238E27FC236}">
                <a16:creationId xmlns:a16="http://schemas.microsoft.com/office/drawing/2014/main" id="{B7FC65A2-FBA7-48F0-A08B-AC77ED6EE4F7}"/>
              </a:ext>
            </a:extLst>
          </p:cNvPr>
          <p:cNvPicPr>
            <a:picLocks noChangeAspect="1"/>
          </p:cNvPicPr>
          <p:nvPr/>
        </p:nvPicPr>
        <p:blipFill>
          <a:blip r:embed="rId3"/>
          <a:stretch>
            <a:fillRect/>
          </a:stretch>
        </p:blipFill>
        <p:spPr>
          <a:xfrm>
            <a:off x="4201438" y="1310710"/>
            <a:ext cx="3675258" cy="2715004"/>
          </a:xfrm>
          <a:prstGeom prst="rect">
            <a:avLst/>
          </a:prstGeom>
        </p:spPr>
      </p:pic>
      <p:pic>
        <p:nvPicPr>
          <p:cNvPr id="24" name="Picture 23">
            <a:extLst>
              <a:ext uri="{FF2B5EF4-FFF2-40B4-BE49-F238E27FC236}">
                <a16:creationId xmlns:a16="http://schemas.microsoft.com/office/drawing/2014/main" id="{4053C13A-893F-4194-988C-F1FA3BA0BF02}"/>
              </a:ext>
            </a:extLst>
          </p:cNvPr>
          <p:cNvPicPr>
            <a:picLocks noChangeAspect="1"/>
          </p:cNvPicPr>
          <p:nvPr/>
        </p:nvPicPr>
        <p:blipFill>
          <a:blip r:embed="rId4"/>
          <a:stretch>
            <a:fillRect/>
          </a:stretch>
        </p:blipFill>
        <p:spPr>
          <a:xfrm>
            <a:off x="4201438" y="1325000"/>
            <a:ext cx="3680974" cy="2703572"/>
          </a:xfrm>
          <a:prstGeom prst="rect">
            <a:avLst/>
          </a:prstGeom>
        </p:spPr>
      </p:pic>
      <p:pic>
        <p:nvPicPr>
          <p:cNvPr id="25" name="Picture 24">
            <a:extLst>
              <a:ext uri="{FF2B5EF4-FFF2-40B4-BE49-F238E27FC236}">
                <a16:creationId xmlns:a16="http://schemas.microsoft.com/office/drawing/2014/main" id="{AACDADA1-13A8-4186-8465-D9A1E6D1DBAD}"/>
              </a:ext>
            </a:extLst>
          </p:cNvPr>
          <p:cNvPicPr>
            <a:picLocks noChangeAspect="1"/>
          </p:cNvPicPr>
          <p:nvPr/>
        </p:nvPicPr>
        <p:blipFill>
          <a:blip r:embed="rId5"/>
          <a:stretch>
            <a:fillRect/>
          </a:stretch>
        </p:blipFill>
        <p:spPr>
          <a:xfrm>
            <a:off x="4207154" y="1324329"/>
            <a:ext cx="3669542" cy="2709288"/>
          </a:xfrm>
          <a:prstGeom prst="rect">
            <a:avLst/>
          </a:prstGeom>
        </p:spPr>
      </p:pic>
      <p:pic>
        <p:nvPicPr>
          <p:cNvPr id="26" name="Picture 25">
            <a:extLst>
              <a:ext uri="{FF2B5EF4-FFF2-40B4-BE49-F238E27FC236}">
                <a16:creationId xmlns:a16="http://schemas.microsoft.com/office/drawing/2014/main" id="{5C80EEB3-A628-445F-978A-26CFD0CB74C4}"/>
              </a:ext>
            </a:extLst>
          </p:cNvPr>
          <p:cNvPicPr>
            <a:picLocks noChangeAspect="1"/>
          </p:cNvPicPr>
          <p:nvPr/>
        </p:nvPicPr>
        <p:blipFill>
          <a:blip r:embed="rId6"/>
          <a:stretch>
            <a:fillRect/>
          </a:stretch>
        </p:blipFill>
        <p:spPr>
          <a:xfrm>
            <a:off x="4207154" y="1322142"/>
            <a:ext cx="3669542" cy="2703572"/>
          </a:xfrm>
          <a:prstGeom prst="rect">
            <a:avLst/>
          </a:prstGeom>
        </p:spPr>
      </p:pic>
      <p:pic>
        <p:nvPicPr>
          <p:cNvPr id="27" name="Picture 26">
            <a:extLst>
              <a:ext uri="{FF2B5EF4-FFF2-40B4-BE49-F238E27FC236}">
                <a16:creationId xmlns:a16="http://schemas.microsoft.com/office/drawing/2014/main" id="{9989BA4E-F753-4557-9C7C-18FB5D59FE1F}"/>
              </a:ext>
            </a:extLst>
          </p:cNvPr>
          <p:cNvPicPr>
            <a:picLocks noChangeAspect="1"/>
          </p:cNvPicPr>
          <p:nvPr/>
        </p:nvPicPr>
        <p:blipFill>
          <a:blip r:embed="rId7"/>
          <a:stretch>
            <a:fillRect/>
          </a:stretch>
        </p:blipFill>
        <p:spPr>
          <a:xfrm>
            <a:off x="4198469" y="1330716"/>
            <a:ext cx="3675258" cy="2692141"/>
          </a:xfrm>
          <a:prstGeom prst="rect">
            <a:avLst/>
          </a:prstGeom>
        </p:spPr>
      </p:pic>
      <p:pic>
        <p:nvPicPr>
          <p:cNvPr id="28" name="Picture 27">
            <a:extLst>
              <a:ext uri="{FF2B5EF4-FFF2-40B4-BE49-F238E27FC236}">
                <a16:creationId xmlns:a16="http://schemas.microsoft.com/office/drawing/2014/main" id="{FF888BA5-8996-4134-8027-52DE1BA4B688}"/>
              </a:ext>
            </a:extLst>
          </p:cNvPr>
          <p:cNvPicPr>
            <a:picLocks noChangeAspect="1"/>
          </p:cNvPicPr>
          <p:nvPr/>
        </p:nvPicPr>
        <p:blipFill>
          <a:blip r:embed="rId8"/>
          <a:stretch>
            <a:fillRect/>
          </a:stretch>
        </p:blipFill>
        <p:spPr>
          <a:xfrm>
            <a:off x="4221555" y="1326516"/>
            <a:ext cx="3669542" cy="2709288"/>
          </a:xfrm>
          <a:prstGeom prst="rect">
            <a:avLst/>
          </a:prstGeom>
        </p:spPr>
      </p:pic>
      <p:pic>
        <p:nvPicPr>
          <p:cNvPr id="29" name="Picture 28">
            <a:extLst>
              <a:ext uri="{FF2B5EF4-FFF2-40B4-BE49-F238E27FC236}">
                <a16:creationId xmlns:a16="http://schemas.microsoft.com/office/drawing/2014/main" id="{2B29C682-5DE4-488E-8788-D7783C6DB6BC}"/>
              </a:ext>
            </a:extLst>
          </p:cNvPr>
          <p:cNvPicPr>
            <a:picLocks noChangeAspect="1"/>
          </p:cNvPicPr>
          <p:nvPr/>
        </p:nvPicPr>
        <p:blipFill>
          <a:blip r:embed="rId9"/>
          <a:stretch>
            <a:fillRect/>
          </a:stretch>
        </p:blipFill>
        <p:spPr>
          <a:xfrm>
            <a:off x="4220071" y="1335950"/>
            <a:ext cx="3663826" cy="2709288"/>
          </a:xfrm>
          <a:prstGeom prst="rect">
            <a:avLst/>
          </a:prstGeom>
        </p:spPr>
      </p:pic>
      <p:pic>
        <p:nvPicPr>
          <p:cNvPr id="30" name="Picture 29">
            <a:extLst>
              <a:ext uri="{FF2B5EF4-FFF2-40B4-BE49-F238E27FC236}">
                <a16:creationId xmlns:a16="http://schemas.microsoft.com/office/drawing/2014/main" id="{4E0D8AE7-A64D-4B7F-8C13-2CB595B20F38}"/>
              </a:ext>
            </a:extLst>
          </p:cNvPr>
          <p:cNvPicPr>
            <a:picLocks noChangeAspect="1"/>
          </p:cNvPicPr>
          <p:nvPr/>
        </p:nvPicPr>
        <p:blipFill>
          <a:blip r:embed="rId3"/>
          <a:stretch>
            <a:fillRect/>
          </a:stretch>
        </p:blipFill>
        <p:spPr>
          <a:xfrm>
            <a:off x="4203807" y="1325152"/>
            <a:ext cx="3675258" cy="2715004"/>
          </a:xfrm>
          <a:prstGeom prst="rect">
            <a:avLst/>
          </a:prstGeom>
        </p:spPr>
      </p:pic>
      <p:pic>
        <p:nvPicPr>
          <p:cNvPr id="2" name="Picture 1">
            <a:extLst>
              <a:ext uri="{FF2B5EF4-FFF2-40B4-BE49-F238E27FC236}">
                <a16:creationId xmlns:a16="http://schemas.microsoft.com/office/drawing/2014/main" id="{E0A7AE5D-25EB-42EF-BF0E-047656C8C689}"/>
              </a:ext>
            </a:extLst>
          </p:cNvPr>
          <p:cNvPicPr>
            <a:picLocks/>
          </p:cNvPicPr>
          <p:nvPr/>
        </p:nvPicPr>
        <p:blipFill>
          <a:blip r:embed="rId10"/>
          <a:stretch>
            <a:fillRect/>
          </a:stretch>
        </p:blipFill>
        <p:spPr>
          <a:xfrm rot="12660000">
            <a:off x="1121631" y="4066280"/>
            <a:ext cx="6665881" cy="888111"/>
          </a:xfrm>
          <a:prstGeom prst="rect">
            <a:avLst/>
          </a:prstGeom>
          <a:scene3d>
            <a:camera prst="orthographicFront">
              <a:rot lat="19260000" lon="2700000" rev="19560000"/>
            </a:camera>
            <a:lightRig rig="threePt" dir="t"/>
          </a:scene3d>
        </p:spPr>
      </p:pic>
      <p:pic>
        <p:nvPicPr>
          <p:cNvPr id="3" name="Picture 2">
            <a:extLst>
              <a:ext uri="{FF2B5EF4-FFF2-40B4-BE49-F238E27FC236}">
                <a16:creationId xmlns:a16="http://schemas.microsoft.com/office/drawing/2014/main" id="{F443EBDE-9171-488A-A490-AF561B59E137}"/>
              </a:ext>
            </a:extLst>
          </p:cNvPr>
          <p:cNvPicPr>
            <a:picLocks/>
          </p:cNvPicPr>
          <p:nvPr/>
        </p:nvPicPr>
        <p:blipFill>
          <a:blip r:embed="rId11"/>
          <a:stretch>
            <a:fillRect/>
          </a:stretch>
        </p:blipFill>
        <p:spPr>
          <a:xfrm rot="12660000">
            <a:off x="1111946" y="4060625"/>
            <a:ext cx="6664262" cy="888111"/>
          </a:xfrm>
          <a:prstGeom prst="rect">
            <a:avLst/>
          </a:prstGeom>
          <a:scene3d>
            <a:camera prst="orthographicFront">
              <a:rot lat="19260000" lon="2700000" rev="19560000"/>
            </a:camera>
            <a:lightRig rig="threePt" dir="t"/>
          </a:scene3d>
        </p:spPr>
      </p:pic>
      <p:pic>
        <p:nvPicPr>
          <p:cNvPr id="4" name="Picture 3">
            <a:extLst>
              <a:ext uri="{FF2B5EF4-FFF2-40B4-BE49-F238E27FC236}">
                <a16:creationId xmlns:a16="http://schemas.microsoft.com/office/drawing/2014/main" id="{367E8034-69B8-4E41-B345-15A1693B4E00}"/>
              </a:ext>
            </a:extLst>
          </p:cNvPr>
          <p:cNvPicPr>
            <a:picLocks/>
          </p:cNvPicPr>
          <p:nvPr/>
        </p:nvPicPr>
        <p:blipFill>
          <a:blip r:embed="rId12"/>
          <a:stretch>
            <a:fillRect/>
          </a:stretch>
        </p:blipFill>
        <p:spPr>
          <a:xfrm rot="12660000">
            <a:off x="1114852" y="4061786"/>
            <a:ext cx="6664262" cy="888111"/>
          </a:xfrm>
          <a:prstGeom prst="rect">
            <a:avLst/>
          </a:prstGeom>
          <a:scene3d>
            <a:camera prst="orthographicFront">
              <a:rot lat="19260000" lon="2700000" rev="19560000"/>
            </a:camera>
            <a:lightRig rig="threePt" dir="t"/>
          </a:scene3d>
        </p:spPr>
      </p:pic>
      <p:pic>
        <p:nvPicPr>
          <p:cNvPr id="5" name="Picture 4">
            <a:extLst>
              <a:ext uri="{FF2B5EF4-FFF2-40B4-BE49-F238E27FC236}">
                <a16:creationId xmlns:a16="http://schemas.microsoft.com/office/drawing/2014/main" id="{01C5B2A7-9F9E-439C-9237-46478B4C5BAC}"/>
              </a:ext>
            </a:extLst>
          </p:cNvPr>
          <p:cNvPicPr>
            <a:picLocks/>
          </p:cNvPicPr>
          <p:nvPr/>
        </p:nvPicPr>
        <p:blipFill>
          <a:blip r:embed="rId13"/>
          <a:stretch>
            <a:fillRect/>
          </a:stretch>
        </p:blipFill>
        <p:spPr>
          <a:xfrm rot="12660000">
            <a:off x="1115385" y="4061943"/>
            <a:ext cx="6664262" cy="888111"/>
          </a:xfrm>
          <a:prstGeom prst="rect">
            <a:avLst/>
          </a:prstGeom>
          <a:scene3d>
            <a:camera prst="orthographicFront">
              <a:rot lat="19260000" lon="2700000" rev="19560000"/>
            </a:camera>
            <a:lightRig rig="threePt" dir="t"/>
          </a:scene3d>
        </p:spPr>
      </p:pic>
      <p:pic>
        <p:nvPicPr>
          <p:cNvPr id="6" name="Picture 5">
            <a:extLst>
              <a:ext uri="{FF2B5EF4-FFF2-40B4-BE49-F238E27FC236}">
                <a16:creationId xmlns:a16="http://schemas.microsoft.com/office/drawing/2014/main" id="{580CA9EA-91E0-4188-BD17-0D655F1E94C0}"/>
              </a:ext>
            </a:extLst>
          </p:cNvPr>
          <p:cNvPicPr>
            <a:picLocks/>
          </p:cNvPicPr>
          <p:nvPr/>
        </p:nvPicPr>
        <p:blipFill>
          <a:blip r:embed="rId14"/>
          <a:stretch>
            <a:fillRect/>
          </a:stretch>
        </p:blipFill>
        <p:spPr>
          <a:xfrm rot="12660000">
            <a:off x="1145461" y="4081735"/>
            <a:ext cx="6664262" cy="888111"/>
          </a:xfrm>
          <a:prstGeom prst="rect">
            <a:avLst/>
          </a:prstGeom>
          <a:scene3d>
            <a:camera prst="orthographicFront">
              <a:rot lat="19260000" lon="2700000" rev="19560000"/>
            </a:camera>
            <a:lightRig rig="threePt" dir="t"/>
          </a:scene3d>
        </p:spPr>
      </p:pic>
      <p:pic>
        <p:nvPicPr>
          <p:cNvPr id="15" name="Picture 14">
            <a:extLst>
              <a:ext uri="{FF2B5EF4-FFF2-40B4-BE49-F238E27FC236}">
                <a16:creationId xmlns:a16="http://schemas.microsoft.com/office/drawing/2014/main" id="{4F90F8D1-6E9D-4714-9925-50801D55CC6F}"/>
              </a:ext>
            </a:extLst>
          </p:cNvPr>
          <p:cNvPicPr>
            <a:picLocks/>
          </p:cNvPicPr>
          <p:nvPr/>
        </p:nvPicPr>
        <p:blipFill>
          <a:blip r:embed="rId15"/>
          <a:stretch>
            <a:fillRect/>
          </a:stretch>
        </p:blipFill>
        <p:spPr>
          <a:xfrm rot="12657929">
            <a:off x="1158788" y="4091154"/>
            <a:ext cx="6664262" cy="888111"/>
          </a:xfrm>
          <a:prstGeom prst="rect">
            <a:avLst/>
          </a:prstGeom>
          <a:scene3d>
            <a:camera prst="orthographicFront">
              <a:rot lat="19260000" lon="2700000" rev="19560000"/>
            </a:camera>
            <a:lightRig rig="threePt" dir="t"/>
          </a:scene3d>
        </p:spPr>
      </p:pic>
      <p:pic>
        <p:nvPicPr>
          <p:cNvPr id="16" name="Picture 15">
            <a:extLst>
              <a:ext uri="{FF2B5EF4-FFF2-40B4-BE49-F238E27FC236}">
                <a16:creationId xmlns:a16="http://schemas.microsoft.com/office/drawing/2014/main" id="{9493A27A-6DB8-4F8D-B54D-205DE58E3939}"/>
              </a:ext>
            </a:extLst>
          </p:cNvPr>
          <p:cNvPicPr>
            <a:picLocks/>
          </p:cNvPicPr>
          <p:nvPr/>
        </p:nvPicPr>
        <p:blipFill>
          <a:blip r:embed="rId16"/>
          <a:stretch>
            <a:fillRect/>
          </a:stretch>
        </p:blipFill>
        <p:spPr>
          <a:xfrm rot="12660000">
            <a:off x="1136579" y="4078030"/>
            <a:ext cx="6664262" cy="888111"/>
          </a:xfrm>
          <a:prstGeom prst="rect">
            <a:avLst/>
          </a:prstGeom>
          <a:scene3d>
            <a:camera prst="orthographicFront">
              <a:rot lat="19260000" lon="2700000" rev="19560000"/>
            </a:camera>
            <a:lightRig rig="threePt" dir="t"/>
          </a:scene3d>
        </p:spPr>
      </p:pic>
      <p:pic>
        <p:nvPicPr>
          <p:cNvPr id="17" name="Picture 16">
            <a:extLst>
              <a:ext uri="{FF2B5EF4-FFF2-40B4-BE49-F238E27FC236}">
                <a16:creationId xmlns:a16="http://schemas.microsoft.com/office/drawing/2014/main" id="{A90F177D-54A7-4880-BD66-35B3215CE366}"/>
              </a:ext>
            </a:extLst>
          </p:cNvPr>
          <p:cNvPicPr>
            <a:picLocks/>
          </p:cNvPicPr>
          <p:nvPr/>
        </p:nvPicPr>
        <p:blipFill>
          <a:blip r:embed="rId17"/>
          <a:stretch>
            <a:fillRect/>
          </a:stretch>
        </p:blipFill>
        <p:spPr>
          <a:xfrm rot="12657929">
            <a:off x="1139487" y="4079638"/>
            <a:ext cx="6664262" cy="888111"/>
          </a:xfrm>
          <a:prstGeom prst="rect">
            <a:avLst/>
          </a:prstGeom>
          <a:scene3d>
            <a:camera prst="orthographicFront">
              <a:rot lat="19260000" lon="2700000" rev="19560000"/>
            </a:camera>
            <a:lightRig rig="threePt" dir="t"/>
          </a:scene3d>
        </p:spPr>
      </p:pic>
      <p:pic>
        <p:nvPicPr>
          <p:cNvPr id="38" name="Picture 37">
            <a:extLst>
              <a:ext uri="{FF2B5EF4-FFF2-40B4-BE49-F238E27FC236}">
                <a16:creationId xmlns:a16="http://schemas.microsoft.com/office/drawing/2014/main" id="{AC547E68-1000-46EF-A398-FA4818F2914A}"/>
              </a:ext>
            </a:extLst>
          </p:cNvPr>
          <p:cNvPicPr>
            <a:picLocks/>
          </p:cNvPicPr>
          <p:nvPr/>
        </p:nvPicPr>
        <p:blipFill>
          <a:blip r:embed="rId18"/>
          <a:stretch>
            <a:fillRect/>
          </a:stretch>
        </p:blipFill>
        <p:spPr>
          <a:xfrm rot="12660000">
            <a:off x="1137482" y="4070591"/>
            <a:ext cx="6664262" cy="888111"/>
          </a:xfrm>
          <a:prstGeom prst="rect">
            <a:avLst/>
          </a:prstGeom>
          <a:scene3d>
            <a:camera prst="orthographicFront">
              <a:rot lat="19260000" lon="2700000" rev="19560000"/>
            </a:camera>
            <a:lightRig rig="threePt" dir="t"/>
          </a:scene3d>
        </p:spPr>
      </p:pic>
      <p:pic>
        <p:nvPicPr>
          <p:cNvPr id="39" name="Picture 38">
            <a:extLst>
              <a:ext uri="{FF2B5EF4-FFF2-40B4-BE49-F238E27FC236}">
                <a16:creationId xmlns:a16="http://schemas.microsoft.com/office/drawing/2014/main" id="{70E3C1FE-0CDD-47A8-AA69-22E2667A7A7B}"/>
              </a:ext>
            </a:extLst>
          </p:cNvPr>
          <p:cNvPicPr>
            <a:picLocks/>
          </p:cNvPicPr>
          <p:nvPr/>
        </p:nvPicPr>
        <p:blipFill>
          <a:blip r:embed="rId19"/>
          <a:stretch>
            <a:fillRect/>
          </a:stretch>
        </p:blipFill>
        <p:spPr>
          <a:xfrm rot="12660000">
            <a:off x="1146813" y="4086477"/>
            <a:ext cx="6664262" cy="888111"/>
          </a:xfrm>
          <a:prstGeom prst="rect">
            <a:avLst/>
          </a:prstGeom>
          <a:scene3d>
            <a:camera prst="orthographicFront">
              <a:rot lat="19260000" lon="2700000" rev="19560000"/>
            </a:camera>
            <a:lightRig rig="threePt" dir="t"/>
          </a:scene3d>
        </p:spPr>
      </p:pic>
      <p:pic>
        <p:nvPicPr>
          <p:cNvPr id="40" name="Picture 39">
            <a:extLst>
              <a:ext uri="{FF2B5EF4-FFF2-40B4-BE49-F238E27FC236}">
                <a16:creationId xmlns:a16="http://schemas.microsoft.com/office/drawing/2014/main" id="{6A77DD7C-AF10-46D8-A2D1-EA558C608182}"/>
              </a:ext>
            </a:extLst>
          </p:cNvPr>
          <p:cNvPicPr>
            <a:picLocks/>
          </p:cNvPicPr>
          <p:nvPr/>
        </p:nvPicPr>
        <p:blipFill>
          <a:blip r:embed="rId20"/>
          <a:stretch>
            <a:fillRect/>
          </a:stretch>
        </p:blipFill>
        <p:spPr>
          <a:xfrm rot="12660000">
            <a:off x="1137481" y="4074374"/>
            <a:ext cx="6664262" cy="888111"/>
          </a:xfrm>
          <a:prstGeom prst="rect">
            <a:avLst/>
          </a:prstGeom>
          <a:scene3d>
            <a:camera prst="orthographicFront">
              <a:rot lat="19260000" lon="2700000" rev="19560000"/>
            </a:camera>
            <a:lightRig rig="threePt" dir="t"/>
          </a:scene3d>
        </p:spPr>
      </p:pic>
      <p:pic>
        <p:nvPicPr>
          <p:cNvPr id="41" name="Picture 40">
            <a:extLst>
              <a:ext uri="{FF2B5EF4-FFF2-40B4-BE49-F238E27FC236}">
                <a16:creationId xmlns:a16="http://schemas.microsoft.com/office/drawing/2014/main" id="{75A0638F-6B1C-4547-BAF4-3D2BB171DC96}"/>
              </a:ext>
            </a:extLst>
          </p:cNvPr>
          <p:cNvPicPr>
            <a:picLocks/>
          </p:cNvPicPr>
          <p:nvPr/>
        </p:nvPicPr>
        <p:blipFill>
          <a:blip r:embed="rId21"/>
          <a:stretch>
            <a:fillRect/>
          </a:stretch>
        </p:blipFill>
        <p:spPr>
          <a:xfrm rot="12660000">
            <a:off x="1131429" y="4068321"/>
            <a:ext cx="6664262" cy="888111"/>
          </a:xfrm>
          <a:prstGeom prst="rect">
            <a:avLst/>
          </a:prstGeom>
          <a:scene3d>
            <a:camera prst="orthographicFront">
              <a:rot lat="19260000" lon="2700000" rev="19560000"/>
            </a:camera>
            <a:lightRig rig="threePt" dir="t"/>
          </a:scene3d>
        </p:spPr>
      </p:pic>
      <p:pic>
        <p:nvPicPr>
          <p:cNvPr id="42" name="Picture 41">
            <a:extLst>
              <a:ext uri="{FF2B5EF4-FFF2-40B4-BE49-F238E27FC236}">
                <a16:creationId xmlns:a16="http://schemas.microsoft.com/office/drawing/2014/main" id="{EA092119-9908-48F0-A3CB-932FF92F2B86}"/>
              </a:ext>
            </a:extLst>
          </p:cNvPr>
          <p:cNvPicPr>
            <a:picLocks/>
          </p:cNvPicPr>
          <p:nvPr/>
        </p:nvPicPr>
        <p:blipFill>
          <a:blip r:embed="rId22"/>
          <a:stretch>
            <a:fillRect/>
          </a:stretch>
        </p:blipFill>
        <p:spPr>
          <a:xfrm rot="12660000">
            <a:off x="1159975" y="4087471"/>
            <a:ext cx="6664262" cy="888111"/>
          </a:xfrm>
          <a:prstGeom prst="rect">
            <a:avLst/>
          </a:prstGeom>
          <a:scene3d>
            <a:camera prst="orthographicFront">
              <a:rot lat="19260000" lon="2700000" rev="19560000"/>
            </a:camera>
            <a:lightRig rig="threePt" dir="t"/>
          </a:scene3d>
        </p:spPr>
      </p:pic>
      <p:pic>
        <p:nvPicPr>
          <p:cNvPr id="43" name="Picture 42">
            <a:extLst>
              <a:ext uri="{FF2B5EF4-FFF2-40B4-BE49-F238E27FC236}">
                <a16:creationId xmlns:a16="http://schemas.microsoft.com/office/drawing/2014/main" id="{93706F91-17B7-4BBE-BD7F-FCB670D19F72}"/>
              </a:ext>
            </a:extLst>
          </p:cNvPr>
          <p:cNvPicPr>
            <a:picLocks/>
          </p:cNvPicPr>
          <p:nvPr/>
        </p:nvPicPr>
        <p:blipFill>
          <a:blip r:embed="rId23"/>
          <a:stretch>
            <a:fillRect/>
          </a:stretch>
        </p:blipFill>
        <p:spPr>
          <a:xfrm rot="12660000">
            <a:off x="1150645" y="4076772"/>
            <a:ext cx="6664262" cy="888111"/>
          </a:xfrm>
          <a:prstGeom prst="rect">
            <a:avLst/>
          </a:prstGeom>
          <a:scene3d>
            <a:camera prst="orthographicFront">
              <a:rot lat="19260000" lon="2700000" rev="19560000"/>
            </a:camera>
            <a:lightRig rig="threePt" dir="t"/>
          </a:scene3d>
        </p:spPr>
      </p:pic>
      <p:pic>
        <p:nvPicPr>
          <p:cNvPr id="44" name="Picture 43">
            <a:extLst>
              <a:ext uri="{FF2B5EF4-FFF2-40B4-BE49-F238E27FC236}">
                <a16:creationId xmlns:a16="http://schemas.microsoft.com/office/drawing/2014/main" id="{28360DB0-1A3D-4213-BA5A-B2A18C4E10CE}"/>
              </a:ext>
            </a:extLst>
          </p:cNvPr>
          <p:cNvPicPr>
            <a:picLocks/>
          </p:cNvPicPr>
          <p:nvPr/>
        </p:nvPicPr>
        <p:blipFill>
          <a:blip r:embed="rId24"/>
          <a:stretch>
            <a:fillRect/>
          </a:stretch>
        </p:blipFill>
        <p:spPr>
          <a:xfrm rot="12660000">
            <a:off x="1141313" y="4059568"/>
            <a:ext cx="6664262" cy="888111"/>
          </a:xfrm>
          <a:prstGeom prst="rect">
            <a:avLst/>
          </a:prstGeom>
          <a:scene3d>
            <a:camera prst="orthographicFront">
              <a:rot lat="19260000" lon="2700000" rev="19560000"/>
            </a:camera>
            <a:lightRig rig="threePt" dir="t"/>
          </a:scene3d>
        </p:spPr>
      </p:pic>
      <p:pic>
        <p:nvPicPr>
          <p:cNvPr id="45" name="Picture 44">
            <a:extLst>
              <a:ext uri="{FF2B5EF4-FFF2-40B4-BE49-F238E27FC236}">
                <a16:creationId xmlns:a16="http://schemas.microsoft.com/office/drawing/2014/main" id="{4C4E6F10-E6EF-4A45-BCAB-9E2B36C516C0}"/>
              </a:ext>
            </a:extLst>
          </p:cNvPr>
          <p:cNvPicPr>
            <a:picLocks noChangeAspect="1"/>
          </p:cNvPicPr>
          <p:nvPr/>
        </p:nvPicPr>
        <p:blipFill>
          <a:blip r:embed="rId25"/>
          <a:stretch>
            <a:fillRect/>
          </a:stretch>
        </p:blipFill>
        <p:spPr>
          <a:xfrm rot="12660000">
            <a:off x="9220169" y="7107964"/>
            <a:ext cx="438150" cy="171450"/>
          </a:xfrm>
          <a:prstGeom prst="rect">
            <a:avLst/>
          </a:prstGeom>
          <a:scene3d>
            <a:camera prst="orthographicFront">
              <a:rot lat="19260000" lon="2700000" rev="19560000"/>
            </a:camera>
            <a:lightRig rig="threePt" dir="t"/>
          </a:scene3d>
        </p:spPr>
      </p:pic>
      <p:sp>
        <p:nvSpPr>
          <p:cNvPr id="47" name="TextBox 46">
            <a:extLst>
              <a:ext uri="{FF2B5EF4-FFF2-40B4-BE49-F238E27FC236}">
                <a16:creationId xmlns:a16="http://schemas.microsoft.com/office/drawing/2014/main" id="{AD2F36FE-0D08-4B00-86B0-D44979A71E69}"/>
              </a:ext>
            </a:extLst>
          </p:cNvPr>
          <p:cNvSpPr txBox="1"/>
          <p:nvPr/>
        </p:nvSpPr>
        <p:spPr>
          <a:xfrm rot="2486540">
            <a:off x="2880284" y="4740310"/>
            <a:ext cx="1301959" cy="923330"/>
          </a:xfrm>
          <a:prstGeom prst="rect">
            <a:avLst/>
          </a:prstGeom>
          <a:scene3d>
            <a:camera prst="orthographicFront">
              <a:rot lat="18229296" lon="2792854" rev="19761198"/>
            </a:camera>
            <a:lightRig rig="threePt" dir="t"/>
          </a:scene3d>
        </p:spPr>
        <p:txBody>
          <a:bodyPr wrap="none" rtlCol="0">
            <a:spAutoFit/>
          </a:bodyPr>
          <a:lstStyle/>
          <a:p>
            <a:r>
              <a:rPr lang="en-US" sz="5400" b="1" dirty="0">
                <a:solidFill>
                  <a:schemeClr val="bg1"/>
                </a:solidFill>
                <a:latin typeface="Agency FB" panose="020B0503020202020204" pitchFamily="34" charset="0"/>
                <a:cs typeface="Arial" panose="020B0604020202020204" pitchFamily="34" charset="0"/>
              </a:rPr>
              <a:t>Time</a:t>
            </a:r>
          </a:p>
        </p:txBody>
      </p:sp>
      <p:sp>
        <p:nvSpPr>
          <p:cNvPr id="49" name="TextBox 48">
            <a:extLst>
              <a:ext uri="{FF2B5EF4-FFF2-40B4-BE49-F238E27FC236}">
                <a16:creationId xmlns:a16="http://schemas.microsoft.com/office/drawing/2014/main" id="{3798B9A7-DD29-4A49-AE27-41EFA427F7CA}"/>
              </a:ext>
            </a:extLst>
          </p:cNvPr>
          <p:cNvSpPr txBox="1"/>
          <p:nvPr/>
        </p:nvSpPr>
        <p:spPr>
          <a:xfrm>
            <a:off x="751384" y="147223"/>
            <a:ext cx="11131069" cy="523220"/>
          </a:xfrm>
          <a:prstGeom prst="rect">
            <a:avLst/>
          </a:prstGeom>
          <a:noFill/>
        </p:spPr>
        <p:txBody>
          <a:bodyPr wrap="square" rtlCol="0">
            <a:spAutoFit/>
          </a:bodyPr>
          <a:lstStyle/>
          <a:p>
            <a:pPr algn="ctr"/>
            <a:r>
              <a:rPr lang="en-US" sz="2800" dirty="0">
                <a:solidFill>
                  <a:srgbClr val="FFFF00"/>
                </a:solidFill>
              </a:rPr>
              <a:t>Fast train of electrophysiological network activations</a:t>
            </a:r>
          </a:p>
        </p:txBody>
      </p:sp>
    </p:spTree>
    <p:extLst>
      <p:ext uri="{BB962C8B-B14F-4D97-AF65-F5344CB8AC3E}">
        <p14:creationId xmlns:p14="http://schemas.microsoft.com/office/powerpoint/2010/main" val="177986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4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par>
                          <p:cTn id="13" fill="hold">
                            <p:stCondLst>
                              <p:cond delay="0"/>
                            </p:stCondLst>
                            <p:childTnLst>
                              <p:par>
                                <p:cTn id="14" presetID="1" presetClass="entr" presetSubtype="0" fill="hold" nodeType="afterEffect">
                                  <p:stCondLst>
                                    <p:cond delay="300"/>
                                  </p:stCondLst>
                                  <p:childTnLst>
                                    <p:set>
                                      <p:cBhvr>
                                        <p:cTn id="15" dur="1" fill="hold">
                                          <p:stCondLst>
                                            <p:cond delay="0"/>
                                          </p:stCondLst>
                                        </p:cTn>
                                        <p:tgtEl>
                                          <p:spTgt spid="2"/>
                                        </p:tgtEl>
                                        <p:attrNameLst>
                                          <p:attrName>style.visibility</p:attrName>
                                        </p:attrNameLst>
                                      </p:cBhvr>
                                      <p:to>
                                        <p:strVal val="visible"/>
                                      </p:to>
                                    </p:set>
                                  </p:childTnLst>
                                </p:cTn>
                              </p:par>
                              <p:par>
                                <p:cTn id="16" presetID="1" presetClass="entr" presetSubtype="0" fill="hold" nodeType="withEffect">
                                  <p:stCondLst>
                                    <p:cond delay="300"/>
                                  </p:stCondLst>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p:stCondLst>
                              <p:cond delay="300"/>
                            </p:stCondLst>
                            <p:childTnLst>
                              <p:par>
                                <p:cTn id="19" presetID="1" presetClass="entr" presetSubtype="0" fill="hold" nodeType="afterEffect">
                                  <p:stCondLst>
                                    <p:cond delay="20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500"/>
                                  </p:stCondLst>
                                  <p:childTnLst>
                                    <p:set>
                                      <p:cBhvr>
                                        <p:cTn id="22" dur="1" fill="hold">
                                          <p:stCondLst>
                                            <p:cond delay="0"/>
                                          </p:stCondLst>
                                        </p:cTn>
                                        <p:tgtEl>
                                          <p:spTgt spid="3"/>
                                        </p:tgtEl>
                                        <p:attrNameLst>
                                          <p:attrName>style.visibility</p:attrName>
                                        </p:attrNameLst>
                                      </p:cBhvr>
                                      <p:to>
                                        <p:strVal val="visible"/>
                                      </p:to>
                                    </p:set>
                                  </p:childTnLst>
                                </p:cTn>
                              </p:par>
                            </p:childTnLst>
                          </p:cTn>
                        </p:par>
                        <p:par>
                          <p:cTn id="23" fill="hold">
                            <p:stCondLst>
                              <p:cond delay="800"/>
                            </p:stCondLst>
                            <p:childTnLst>
                              <p:par>
                                <p:cTn id="24" presetID="1" presetClass="entr" presetSubtype="0" fill="hold" nodeType="afterEffect">
                                  <p:stCondLst>
                                    <p:cond delay="200"/>
                                  </p:stCondLst>
                                  <p:childTnLst>
                                    <p:set>
                                      <p:cBhvr>
                                        <p:cTn id="25" dur="1" fill="hold">
                                          <p:stCondLst>
                                            <p:cond delay="0"/>
                                          </p:stCondLst>
                                        </p:cTn>
                                        <p:tgtEl>
                                          <p:spTgt spid="12"/>
                                        </p:tgtEl>
                                        <p:attrNameLst>
                                          <p:attrName>style.visibility</p:attrName>
                                        </p:attrNameLst>
                                      </p:cBhvr>
                                      <p:to>
                                        <p:strVal val="visible"/>
                                      </p:to>
                                    </p:set>
                                  </p:childTnLst>
                                </p:cTn>
                              </p:par>
                              <p:par>
                                <p:cTn id="26" presetID="1" presetClass="entr" presetSubtype="0" fill="hold" nodeType="withEffect">
                                  <p:stCondLst>
                                    <p:cond delay="200"/>
                                  </p:stCondLst>
                                  <p:childTnLst>
                                    <p:set>
                                      <p:cBhvr>
                                        <p:cTn id="27" dur="1" fill="hold">
                                          <p:stCondLst>
                                            <p:cond delay="0"/>
                                          </p:stCondLst>
                                        </p:cTn>
                                        <p:tgtEl>
                                          <p:spTgt spid="4"/>
                                        </p:tgtEl>
                                        <p:attrNameLst>
                                          <p:attrName>style.visibility</p:attrName>
                                        </p:attrNameLst>
                                      </p:cBhvr>
                                      <p:to>
                                        <p:strVal val="visible"/>
                                      </p:to>
                                    </p:set>
                                  </p:childTnLst>
                                </p:cTn>
                              </p:par>
                            </p:childTnLst>
                          </p:cTn>
                        </p:par>
                        <p:par>
                          <p:cTn id="28" fill="hold">
                            <p:stCondLst>
                              <p:cond delay="1000"/>
                            </p:stCondLst>
                            <p:childTnLst>
                              <p:par>
                                <p:cTn id="29" presetID="1" presetClass="entr" presetSubtype="0" fill="hold" nodeType="afterEffect">
                                  <p:stCondLst>
                                    <p:cond delay="40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400"/>
                                  </p:stCondLst>
                                  <p:childTnLst>
                                    <p:set>
                                      <p:cBhvr>
                                        <p:cTn id="32" dur="1" fill="hold">
                                          <p:stCondLst>
                                            <p:cond delay="0"/>
                                          </p:stCondLst>
                                        </p:cTn>
                                        <p:tgtEl>
                                          <p:spTgt spid="5"/>
                                        </p:tgtEl>
                                        <p:attrNameLst>
                                          <p:attrName>style.visibility</p:attrName>
                                        </p:attrNameLst>
                                      </p:cBhvr>
                                      <p:to>
                                        <p:strVal val="visible"/>
                                      </p:to>
                                    </p:set>
                                  </p:childTnLst>
                                </p:cTn>
                              </p:par>
                            </p:childTnLst>
                          </p:cTn>
                        </p:par>
                        <p:par>
                          <p:cTn id="33" fill="hold">
                            <p:stCondLst>
                              <p:cond delay="1400"/>
                            </p:stCondLst>
                            <p:childTnLst>
                              <p:par>
                                <p:cTn id="34" presetID="1" presetClass="entr" presetSubtype="0" fill="hold" nodeType="afterEffect">
                                  <p:stCondLst>
                                    <p:cond delay="200"/>
                                  </p:stCondLst>
                                  <p:childTnLst>
                                    <p:set>
                                      <p:cBhvr>
                                        <p:cTn id="35" dur="1" fill="hold">
                                          <p:stCondLst>
                                            <p:cond delay="0"/>
                                          </p:stCondLst>
                                        </p:cTn>
                                        <p:tgtEl>
                                          <p:spTgt spid="13"/>
                                        </p:tgtEl>
                                        <p:attrNameLst>
                                          <p:attrName>style.visibility</p:attrName>
                                        </p:attrNameLst>
                                      </p:cBhvr>
                                      <p:to>
                                        <p:strVal val="visible"/>
                                      </p:to>
                                    </p:set>
                                  </p:childTnLst>
                                </p:cTn>
                              </p:par>
                              <p:par>
                                <p:cTn id="36" presetID="1" presetClass="entr" presetSubtype="0" fill="hold" nodeType="withEffect">
                                  <p:stCondLst>
                                    <p:cond delay="200"/>
                                  </p:stCondLst>
                                  <p:childTnLst>
                                    <p:set>
                                      <p:cBhvr>
                                        <p:cTn id="37" dur="1" fill="hold">
                                          <p:stCondLst>
                                            <p:cond delay="0"/>
                                          </p:stCondLst>
                                        </p:cTn>
                                        <p:tgtEl>
                                          <p:spTgt spid="6"/>
                                        </p:tgtEl>
                                        <p:attrNameLst>
                                          <p:attrName>style.visibility</p:attrName>
                                        </p:attrNameLst>
                                      </p:cBhvr>
                                      <p:to>
                                        <p:strVal val="visible"/>
                                      </p:to>
                                    </p:set>
                                  </p:childTnLst>
                                </p:cTn>
                              </p:par>
                            </p:childTnLst>
                          </p:cTn>
                        </p:par>
                        <p:par>
                          <p:cTn id="38" fill="hold">
                            <p:stCondLst>
                              <p:cond delay="1600"/>
                            </p:stCondLst>
                            <p:childTnLst>
                              <p:par>
                                <p:cTn id="39" presetID="1" presetClass="entr" presetSubtype="0" fill="hold" nodeType="afterEffect">
                                  <p:stCondLst>
                                    <p:cond delay="20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200"/>
                                  </p:stCondLst>
                                  <p:childTnLst>
                                    <p:set>
                                      <p:cBhvr>
                                        <p:cTn id="42" dur="1" fill="hold">
                                          <p:stCondLst>
                                            <p:cond delay="0"/>
                                          </p:stCondLst>
                                        </p:cTn>
                                        <p:tgtEl>
                                          <p:spTgt spid="15"/>
                                        </p:tgtEl>
                                        <p:attrNameLst>
                                          <p:attrName>style.visibility</p:attrName>
                                        </p:attrNameLst>
                                      </p:cBhvr>
                                      <p:to>
                                        <p:strVal val="visible"/>
                                      </p:to>
                                    </p:set>
                                  </p:childTnLst>
                                </p:cTn>
                              </p:par>
                            </p:childTnLst>
                          </p:cTn>
                        </p:par>
                        <p:par>
                          <p:cTn id="43" fill="hold">
                            <p:stCondLst>
                              <p:cond delay="1800"/>
                            </p:stCondLst>
                            <p:childTnLst>
                              <p:par>
                                <p:cTn id="44" presetID="1" presetClass="entr" presetSubtype="0" fill="hold" nodeType="afterEffect">
                                  <p:stCondLst>
                                    <p:cond delay="400"/>
                                  </p:stCondLst>
                                  <p:childTnLst>
                                    <p:set>
                                      <p:cBhvr>
                                        <p:cTn id="45" dur="1" fill="hold">
                                          <p:stCondLst>
                                            <p:cond delay="0"/>
                                          </p:stCondLst>
                                        </p:cTn>
                                        <p:tgtEl>
                                          <p:spTgt spid="11"/>
                                        </p:tgtEl>
                                        <p:attrNameLst>
                                          <p:attrName>style.visibility</p:attrName>
                                        </p:attrNameLst>
                                      </p:cBhvr>
                                      <p:to>
                                        <p:strVal val="visible"/>
                                      </p:to>
                                    </p:set>
                                  </p:childTnLst>
                                </p:cTn>
                              </p:par>
                              <p:par>
                                <p:cTn id="46" presetID="1" presetClass="entr" presetSubtype="0" fill="hold" nodeType="withEffect">
                                  <p:stCondLst>
                                    <p:cond delay="400"/>
                                  </p:stCondLst>
                                  <p:childTnLst>
                                    <p:set>
                                      <p:cBhvr>
                                        <p:cTn id="47" dur="1" fill="hold">
                                          <p:stCondLst>
                                            <p:cond delay="0"/>
                                          </p:stCondLst>
                                        </p:cTn>
                                        <p:tgtEl>
                                          <p:spTgt spid="16"/>
                                        </p:tgtEl>
                                        <p:attrNameLst>
                                          <p:attrName>style.visibility</p:attrName>
                                        </p:attrNameLst>
                                      </p:cBhvr>
                                      <p:to>
                                        <p:strVal val="visible"/>
                                      </p:to>
                                    </p:set>
                                  </p:childTnLst>
                                </p:cTn>
                              </p:par>
                            </p:childTnLst>
                          </p:cTn>
                        </p:par>
                        <p:par>
                          <p:cTn id="48" fill="hold">
                            <p:stCondLst>
                              <p:cond delay="2200"/>
                            </p:stCondLst>
                            <p:childTnLst>
                              <p:par>
                                <p:cTn id="49" presetID="1" presetClass="entr" presetSubtype="0" fill="hold" nodeType="afterEffect">
                                  <p:stCondLst>
                                    <p:cond delay="400"/>
                                  </p:stCondLst>
                                  <p:childTnLst>
                                    <p:set>
                                      <p:cBhvr>
                                        <p:cTn id="50" dur="1" fill="hold">
                                          <p:stCondLst>
                                            <p:cond delay="0"/>
                                          </p:stCondLst>
                                        </p:cTn>
                                        <p:tgtEl>
                                          <p:spTgt spid="8"/>
                                        </p:tgtEl>
                                        <p:attrNameLst>
                                          <p:attrName>style.visibility</p:attrName>
                                        </p:attrNameLst>
                                      </p:cBhvr>
                                      <p:to>
                                        <p:strVal val="visible"/>
                                      </p:to>
                                    </p:set>
                                  </p:childTnLst>
                                </p:cTn>
                              </p:par>
                              <p:par>
                                <p:cTn id="51" presetID="1" presetClass="entr" presetSubtype="0" fill="hold" nodeType="withEffect">
                                  <p:stCondLst>
                                    <p:cond delay="400"/>
                                  </p:stCondLst>
                                  <p:childTnLst>
                                    <p:set>
                                      <p:cBhvr>
                                        <p:cTn id="52" dur="1" fill="hold">
                                          <p:stCondLst>
                                            <p:cond delay="0"/>
                                          </p:stCondLst>
                                        </p:cTn>
                                        <p:tgtEl>
                                          <p:spTgt spid="17"/>
                                        </p:tgtEl>
                                        <p:attrNameLst>
                                          <p:attrName>style.visibility</p:attrName>
                                        </p:attrNameLst>
                                      </p:cBhvr>
                                      <p:to>
                                        <p:strVal val="visible"/>
                                      </p:to>
                                    </p:set>
                                  </p:childTnLst>
                                </p:cTn>
                              </p:par>
                            </p:childTnLst>
                          </p:cTn>
                        </p:par>
                        <p:par>
                          <p:cTn id="53" fill="hold">
                            <p:stCondLst>
                              <p:cond delay="2600"/>
                            </p:stCondLst>
                            <p:childTnLst>
                              <p:par>
                                <p:cTn id="54" presetID="1" presetClass="entr" presetSubtype="0" fill="hold" nodeType="afterEffect">
                                  <p:stCondLst>
                                    <p:cond delay="400"/>
                                  </p:stCondLst>
                                  <p:childTnLst>
                                    <p:set>
                                      <p:cBhvr>
                                        <p:cTn id="55" dur="1" fill="hold">
                                          <p:stCondLst>
                                            <p:cond delay="0"/>
                                          </p:stCondLst>
                                        </p:cTn>
                                        <p:tgtEl>
                                          <p:spTgt spid="24"/>
                                        </p:tgtEl>
                                        <p:attrNameLst>
                                          <p:attrName>style.visibility</p:attrName>
                                        </p:attrNameLst>
                                      </p:cBhvr>
                                      <p:to>
                                        <p:strVal val="visible"/>
                                      </p:to>
                                    </p:set>
                                  </p:childTnLst>
                                </p:cTn>
                              </p:par>
                              <p:par>
                                <p:cTn id="56" presetID="1" presetClass="entr" presetSubtype="0" fill="hold" nodeType="withEffect">
                                  <p:stCondLst>
                                    <p:cond delay="400"/>
                                  </p:stCondLst>
                                  <p:childTnLst>
                                    <p:set>
                                      <p:cBhvr>
                                        <p:cTn id="57" dur="1" fill="hold">
                                          <p:stCondLst>
                                            <p:cond delay="0"/>
                                          </p:stCondLst>
                                        </p:cTn>
                                        <p:tgtEl>
                                          <p:spTgt spid="38"/>
                                        </p:tgtEl>
                                        <p:attrNameLst>
                                          <p:attrName>style.visibility</p:attrName>
                                        </p:attrNameLst>
                                      </p:cBhvr>
                                      <p:to>
                                        <p:strVal val="visible"/>
                                      </p:to>
                                    </p:set>
                                  </p:childTnLst>
                                </p:cTn>
                              </p:par>
                            </p:childTnLst>
                          </p:cTn>
                        </p:par>
                        <p:par>
                          <p:cTn id="58" fill="hold">
                            <p:stCondLst>
                              <p:cond delay="3000"/>
                            </p:stCondLst>
                            <p:childTnLst>
                              <p:par>
                                <p:cTn id="59" presetID="1" presetClass="entr" presetSubtype="0" fill="hold" nodeType="afterEffect">
                                  <p:stCondLst>
                                    <p:cond delay="30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nodeType="withEffect">
                                  <p:stCondLst>
                                    <p:cond delay="300"/>
                                  </p:stCondLst>
                                  <p:childTnLst>
                                    <p:set>
                                      <p:cBhvr>
                                        <p:cTn id="62" dur="1" fill="hold">
                                          <p:stCondLst>
                                            <p:cond delay="0"/>
                                          </p:stCondLst>
                                        </p:cTn>
                                        <p:tgtEl>
                                          <p:spTgt spid="39"/>
                                        </p:tgtEl>
                                        <p:attrNameLst>
                                          <p:attrName>style.visibility</p:attrName>
                                        </p:attrNameLst>
                                      </p:cBhvr>
                                      <p:to>
                                        <p:strVal val="visible"/>
                                      </p:to>
                                    </p:set>
                                  </p:childTnLst>
                                </p:cTn>
                              </p:par>
                            </p:childTnLst>
                          </p:cTn>
                        </p:par>
                        <p:par>
                          <p:cTn id="63" fill="hold">
                            <p:stCondLst>
                              <p:cond delay="3300"/>
                            </p:stCondLst>
                            <p:childTnLst>
                              <p:par>
                                <p:cTn id="64" presetID="1" presetClass="entr" presetSubtype="0" fill="hold" nodeType="afterEffect">
                                  <p:stCondLst>
                                    <p:cond delay="400"/>
                                  </p:stCondLst>
                                  <p:childTnLst>
                                    <p:set>
                                      <p:cBhvr>
                                        <p:cTn id="65" dur="1" fill="hold">
                                          <p:stCondLst>
                                            <p:cond delay="0"/>
                                          </p:stCondLst>
                                        </p:cTn>
                                        <p:tgtEl>
                                          <p:spTgt spid="26"/>
                                        </p:tgtEl>
                                        <p:attrNameLst>
                                          <p:attrName>style.visibility</p:attrName>
                                        </p:attrNameLst>
                                      </p:cBhvr>
                                      <p:to>
                                        <p:strVal val="visible"/>
                                      </p:to>
                                    </p:set>
                                  </p:childTnLst>
                                </p:cTn>
                              </p:par>
                              <p:par>
                                <p:cTn id="66" presetID="1" presetClass="entr" presetSubtype="0" fill="hold" nodeType="withEffect">
                                  <p:stCondLst>
                                    <p:cond delay="400"/>
                                  </p:stCondLst>
                                  <p:childTnLst>
                                    <p:set>
                                      <p:cBhvr>
                                        <p:cTn id="67" dur="1" fill="hold">
                                          <p:stCondLst>
                                            <p:cond delay="0"/>
                                          </p:stCondLst>
                                        </p:cTn>
                                        <p:tgtEl>
                                          <p:spTgt spid="40"/>
                                        </p:tgtEl>
                                        <p:attrNameLst>
                                          <p:attrName>style.visibility</p:attrName>
                                        </p:attrNameLst>
                                      </p:cBhvr>
                                      <p:to>
                                        <p:strVal val="visible"/>
                                      </p:to>
                                    </p:set>
                                  </p:childTnLst>
                                </p:cTn>
                              </p:par>
                            </p:childTnLst>
                          </p:cTn>
                        </p:par>
                        <p:par>
                          <p:cTn id="68" fill="hold">
                            <p:stCondLst>
                              <p:cond delay="3700"/>
                            </p:stCondLst>
                            <p:childTnLst>
                              <p:par>
                                <p:cTn id="69" presetID="1" presetClass="entr" presetSubtype="0" fill="hold" nodeType="afterEffect">
                                  <p:stCondLst>
                                    <p:cond delay="200"/>
                                  </p:stCondLst>
                                  <p:childTnLst>
                                    <p:set>
                                      <p:cBhvr>
                                        <p:cTn id="70" dur="1" fill="hold">
                                          <p:stCondLst>
                                            <p:cond delay="0"/>
                                          </p:stCondLst>
                                        </p:cTn>
                                        <p:tgtEl>
                                          <p:spTgt spid="27"/>
                                        </p:tgtEl>
                                        <p:attrNameLst>
                                          <p:attrName>style.visibility</p:attrName>
                                        </p:attrNameLst>
                                      </p:cBhvr>
                                      <p:to>
                                        <p:strVal val="visible"/>
                                      </p:to>
                                    </p:set>
                                  </p:childTnLst>
                                </p:cTn>
                              </p:par>
                              <p:par>
                                <p:cTn id="71" presetID="1" presetClass="entr" presetSubtype="0" fill="hold" nodeType="withEffect">
                                  <p:stCondLst>
                                    <p:cond delay="200"/>
                                  </p:stCondLst>
                                  <p:childTnLst>
                                    <p:set>
                                      <p:cBhvr>
                                        <p:cTn id="72" dur="1" fill="hold">
                                          <p:stCondLst>
                                            <p:cond delay="0"/>
                                          </p:stCondLst>
                                        </p:cTn>
                                        <p:tgtEl>
                                          <p:spTgt spid="41"/>
                                        </p:tgtEl>
                                        <p:attrNameLst>
                                          <p:attrName>style.visibility</p:attrName>
                                        </p:attrNameLst>
                                      </p:cBhvr>
                                      <p:to>
                                        <p:strVal val="visible"/>
                                      </p:to>
                                    </p:set>
                                  </p:childTnLst>
                                </p:cTn>
                              </p:par>
                            </p:childTnLst>
                          </p:cTn>
                        </p:par>
                        <p:par>
                          <p:cTn id="73" fill="hold">
                            <p:stCondLst>
                              <p:cond delay="3900"/>
                            </p:stCondLst>
                            <p:childTnLst>
                              <p:par>
                                <p:cTn id="74" presetID="1" presetClass="entr" presetSubtype="0" fill="hold" nodeType="afterEffect">
                                  <p:stCondLst>
                                    <p:cond delay="400"/>
                                  </p:stCondLst>
                                  <p:childTnLst>
                                    <p:set>
                                      <p:cBhvr>
                                        <p:cTn id="75" dur="1" fill="hold">
                                          <p:stCondLst>
                                            <p:cond delay="0"/>
                                          </p:stCondLst>
                                        </p:cTn>
                                        <p:tgtEl>
                                          <p:spTgt spid="28"/>
                                        </p:tgtEl>
                                        <p:attrNameLst>
                                          <p:attrName>style.visibility</p:attrName>
                                        </p:attrNameLst>
                                      </p:cBhvr>
                                      <p:to>
                                        <p:strVal val="visible"/>
                                      </p:to>
                                    </p:set>
                                  </p:childTnLst>
                                </p:cTn>
                              </p:par>
                              <p:par>
                                <p:cTn id="76" presetID="1" presetClass="entr" presetSubtype="0" fill="hold" nodeType="withEffect">
                                  <p:stCondLst>
                                    <p:cond delay="400"/>
                                  </p:stCondLst>
                                  <p:childTnLst>
                                    <p:set>
                                      <p:cBhvr>
                                        <p:cTn id="77" dur="1" fill="hold">
                                          <p:stCondLst>
                                            <p:cond delay="0"/>
                                          </p:stCondLst>
                                        </p:cTn>
                                        <p:tgtEl>
                                          <p:spTgt spid="42"/>
                                        </p:tgtEl>
                                        <p:attrNameLst>
                                          <p:attrName>style.visibility</p:attrName>
                                        </p:attrNameLst>
                                      </p:cBhvr>
                                      <p:to>
                                        <p:strVal val="visible"/>
                                      </p:to>
                                    </p:set>
                                  </p:childTnLst>
                                </p:cTn>
                              </p:par>
                            </p:childTnLst>
                          </p:cTn>
                        </p:par>
                        <p:par>
                          <p:cTn id="78" fill="hold">
                            <p:stCondLst>
                              <p:cond delay="4300"/>
                            </p:stCondLst>
                            <p:childTnLst>
                              <p:par>
                                <p:cTn id="79" presetID="1" presetClass="entr" presetSubtype="0" fill="hold" nodeType="afterEffect">
                                  <p:stCondLst>
                                    <p:cond delay="300"/>
                                  </p:stCondLst>
                                  <p:childTnLst>
                                    <p:set>
                                      <p:cBhvr>
                                        <p:cTn id="80" dur="1" fill="hold">
                                          <p:stCondLst>
                                            <p:cond delay="0"/>
                                          </p:stCondLst>
                                        </p:cTn>
                                        <p:tgtEl>
                                          <p:spTgt spid="29"/>
                                        </p:tgtEl>
                                        <p:attrNameLst>
                                          <p:attrName>style.visibility</p:attrName>
                                        </p:attrNameLst>
                                      </p:cBhvr>
                                      <p:to>
                                        <p:strVal val="visible"/>
                                      </p:to>
                                    </p:set>
                                  </p:childTnLst>
                                </p:cTn>
                              </p:par>
                              <p:par>
                                <p:cTn id="81" presetID="1" presetClass="entr" presetSubtype="0" fill="hold" nodeType="withEffect">
                                  <p:stCondLst>
                                    <p:cond delay="300"/>
                                  </p:stCondLst>
                                  <p:childTnLst>
                                    <p:set>
                                      <p:cBhvr>
                                        <p:cTn id="82" dur="1" fill="hold">
                                          <p:stCondLst>
                                            <p:cond delay="0"/>
                                          </p:stCondLst>
                                        </p:cTn>
                                        <p:tgtEl>
                                          <p:spTgt spid="43"/>
                                        </p:tgtEl>
                                        <p:attrNameLst>
                                          <p:attrName>style.visibility</p:attrName>
                                        </p:attrNameLst>
                                      </p:cBhvr>
                                      <p:to>
                                        <p:strVal val="visible"/>
                                      </p:to>
                                    </p:set>
                                  </p:childTnLst>
                                </p:cTn>
                              </p:par>
                            </p:childTnLst>
                          </p:cTn>
                        </p:par>
                        <p:par>
                          <p:cTn id="83" fill="hold">
                            <p:stCondLst>
                              <p:cond delay="4600"/>
                            </p:stCondLst>
                            <p:childTnLst>
                              <p:par>
                                <p:cTn id="84" presetID="1" presetClass="entr" presetSubtype="0" fill="hold" nodeType="afterEffect">
                                  <p:stCondLst>
                                    <p:cond delay="300"/>
                                  </p:stCondLst>
                                  <p:childTnLst>
                                    <p:set>
                                      <p:cBhvr>
                                        <p:cTn id="85" dur="1" fill="hold">
                                          <p:stCondLst>
                                            <p:cond delay="0"/>
                                          </p:stCondLst>
                                        </p:cTn>
                                        <p:tgtEl>
                                          <p:spTgt spid="30"/>
                                        </p:tgtEl>
                                        <p:attrNameLst>
                                          <p:attrName>style.visibility</p:attrName>
                                        </p:attrNameLst>
                                      </p:cBhvr>
                                      <p:to>
                                        <p:strVal val="visible"/>
                                      </p:to>
                                    </p:set>
                                  </p:childTnLst>
                                </p:cTn>
                              </p:par>
                              <p:par>
                                <p:cTn id="86" presetID="1" presetClass="entr" presetSubtype="0" fill="hold" nodeType="withEffect">
                                  <p:stCondLst>
                                    <p:cond delay="300"/>
                                  </p:stCondLst>
                                  <p:childTnLst>
                                    <p:set>
                                      <p:cBhvr>
                                        <p:cTn id="87" dur="1" fill="hold">
                                          <p:stCondLst>
                                            <p:cond delay="0"/>
                                          </p:stCondLst>
                                        </p:cTn>
                                        <p:tgtEl>
                                          <p:spTgt spid="44"/>
                                        </p:tgtEl>
                                        <p:attrNameLst>
                                          <p:attrName>style.visibility</p:attrName>
                                        </p:attrNameLst>
                                      </p:cBhvr>
                                      <p:to>
                                        <p:strVal val="visible"/>
                                      </p:to>
                                    </p:set>
                                  </p:childTnLst>
                                </p:cTn>
                              </p:par>
                            </p:childTnLst>
                          </p:cTn>
                        </p:par>
                        <p:par>
                          <p:cTn id="88" fill="hold">
                            <p:stCondLst>
                              <p:cond delay="4900"/>
                            </p:stCondLst>
                            <p:childTnLst>
                              <p:par>
                                <p:cTn id="89" presetID="1" presetClass="entr" presetSubtype="0" fill="hold" nodeType="afterEffect">
                                  <p:stCondLst>
                                    <p:cond delay="0"/>
                                  </p:stCondLst>
                                  <p:childTnLst>
                                    <p:set>
                                      <p:cBhvr>
                                        <p:cTn id="9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13700</TotalTime>
  <Words>3952</Words>
  <Application>Microsoft Macintosh PowerPoint</Application>
  <PresentationFormat>Widescreen</PresentationFormat>
  <Paragraphs>348</Paragraphs>
  <Slides>18</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Agency FB</vt:lpstr>
      <vt:lpstr>Aptos</vt:lpstr>
      <vt:lpstr>Aptos Display</vt:lpstr>
      <vt:lpstr>Arial</vt:lpstr>
      <vt:lpstr>Helvetica</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Sitnikova, Tatiana</dc:creator>
  <cp:lastModifiedBy>Sitnikova, Tatiana</cp:lastModifiedBy>
  <cp:revision>97</cp:revision>
  <dcterms:created xsi:type="dcterms:W3CDTF">2025-08-30T19:56:51Z</dcterms:created>
  <dcterms:modified xsi:type="dcterms:W3CDTF">2025-09-10T05:46:28Z</dcterms:modified>
</cp:coreProperties>
</file>